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7" r:id="rId2"/>
    <p:sldId id="274" r:id="rId3"/>
    <p:sldId id="273" r:id="rId4"/>
    <p:sldId id="286" r:id="rId5"/>
    <p:sldId id="275" r:id="rId6"/>
    <p:sldId id="276" r:id="rId7"/>
    <p:sldId id="279" r:id="rId8"/>
    <p:sldId id="277" r:id="rId9"/>
    <p:sldId id="271" r:id="rId10"/>
    <p:sldId id="280" r:id="rId11"/>
    <p:sldId id="340" r:id="rId12"/>
    <p:sldId id="281" r:id="rId13"/>
    <p:sldId id="283" r:id="rId14"/>
    <p:sldId id="304" r:id="rId15"/>
    <p:sldId id="284" r:id="rId16"/>
    <p:sldId id="259" r:id="rId17"/>
    <p:sldId id="285" r:id="rId18"/>
    <p:sldId id="288" r:id="rId19"/>
    <p:sldId id="289" r:id="rId20"/>
    <p:sldId id="290" r:id="rId21"/>
    <p:sldId id="287" r:id="rId22"/>
    <p:sldId id="337" r:id="rId23"/>
    <p:sldId id="334" r:id="rId24"/>
    <p:sldId id="338" r:id="rId25"/>
    <p:sldId id="293" r:id="rId26"/>
    <p:sldId id="335" r:id="rId27"/>
    <p:sldId id="296" r:id="rId28"/>
    <p:sldId id="297" r:id="rId29"/>
    <p:sldId id="299" r:id="rId30"/>
    <p:sldId id="300" r:id="rId31"/>
    <p:sldId id="336" r:id="rId32"/>
    <p:sldId id="347" r:id="rId33"/>
    <p:sldId id="298" r:id="rId34"/>
    <p:sldId id="303" r:id="rId35"/>
    <p:sldId id="307" r:id="rId36"/>
    <p:sldId id="308" r:id="rId37"/>
    <p:sldId id="306" r:id="rId38"/>
    <p:sldId id="344" r:id="rId39"/>
    <p:sldId id="309" r:id="rId40"/>
    <p:sldId id="310" r:id="rId41"/>
    <p:sldId id="345" r:id="rId42"/>
    <p:sldId id="311" r:id="rId43"/>
    <p:sldId id="315" r:id="rId44"/>
    <p:sldId id="316" r:id="rId45"/>
    <p:sldId id="317" r:id="rId46"/>
    <p:sldId id="318" r:id="rId47"/>
    <p:sldId id="322" r:id="rId48"/>
    <p:sldId id="346" r:id="rId49"/>
    <p:sldId id="327" r:id="rId50"/>
    <p:sldId id="328" r:id="rId51"/>
    <p:sldId id="329" r:id="rId52"/>
    <p:sldId id="330" r:id="rId53"/>
    <p:sldId id="332" r:id="rId54"/>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426"/>
    <a:srgbClr val="FEFF63"/>
    <a:srgbClr val="FFA9A9"/>
    <a:srgbClr val="BBF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6" autoAdjust="0"/>
    <p:restoredTop sz="94660"/>
  </p:normalViewPr>
  <p:slideViewPr>
    <p:cSldViewPr snapToGrid="0">
      <p:cViewPr varScale="1">
        <p:scale>
          <a:sx n="57" d="100"/>
          <a:sy n="57" d="100"/>
        </p:scale>
        <p:origin x="90" y="3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81.wmf"/><Relationship Id="rId2" Type="http://schemas.openxmlformats.org/officeDocument/2006/relationships/image" Target="../media/image76.wmf"/><Relationship Id="rId1" Type="http://schemas.openxmlformats.org/officeDocument/2006/relationships/image" Target="../media/image75.wmf"/><Relationship Id="rId6" Type="http://schemas.openxmlformats.org/officeDocument/2006/relationships/image" Target="../media/image80.wmf"/><Relationship Id="rId5" Type="http://schemas.openxmlformats.org/officeDocument/2006/relationships/image" Target="../media/image79.wmf"/><Relationship Id="rId4"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4B669-6B9D-4B82-B281-E8966BC9921F}" type="datetimeFigureOut">
              <a:rPr lang="pt-PT" smtClean="0"/>
              <a:t>23-10-2018</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56F337-D894-43D6-B11A-A4EB1BA52D15}" type="slidenum">
              <a:rPr lang="pt-PT" smtClean="0"/>
              <a:t>‹nº›</a:t>
            </a:fld>
            <a:endParaRPr lang="pt-PT"/>
          </a:p>
        </p:txBody>
      </p:sp>
    </p:spTree>
    <p:extLst>
      <p:ext uri="{BB962C8B-B14F-4D97-AF65-F5344CB8AC3E}">
        <p14:creationId xmlns:p14="http://schemas.microsoft.com/office/powerpoint/2010/main" val="455348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t>
            </a:r>
            <a:r>
              <a:rPr lang="en-US" dirty="0" err="1" smtClean="0"/>
              <a:t>minhas</a:t>
            </a:r>
            <a:r>
              <a:rPr lang="en-US" dirty="0" smtClean="0"/>
              <a:t> </a:t>
            </a:r>
            <a:r>
              <a:rPr lang="en-US" dirty="0" err="1" smtClean="0"/>
              <a:t>Aulas</a:t>
            </a:r>
            <a:r>
              <a:rPr lang="en-US" dirty="0" smtClean="0"/>
              <a:t> </a:t>
            </a:r>
            <a:r>
              <a:rPr lang="en-US" dirty="0" err="1" smtClean="0"/>
              <a:t>eram</a:t>
            </a:r>
            <a:r>
              <a:rPr lang="en-US" dirty="0" smtClean="0"/>
              <a:t> de </a:t>
            </a:r>
            <a:r>
              <a:rPr lang="en-US" dirty="0" err="1" smtClean="0"/>
              <a:t>apresentação</a:t>
            </a:r>
            <a:r>
              <a:rPr lang="en-US" dirty="0" smtClean="0"/>
              <a:t> de </a:t>
            </a:r>
            <a:r>
              <a:rPr lang="en-US" dirty="0" err="1" smtClean="0"/>
              <a:t>Conceitos</a:t>
            </a:r>
            <a:r>
              <a:rPr lang="en-US" dirty="0" smtClean="0"/>
              <a:t>, </a:t>
            </a:r>
            <a:r>
              <a:rPr lang="en-US" dirty="0" err="1" smtClean="0"/>
              <a:t>Descrição</a:t>
            </a:r>
            <a:r>
              <a:rPr lang="en-US" dirty="0" smtClean="0"/>
              <a:t> de </a:t>
            </a:r>
            <a:r>
              <a:rPr lang="en-US" dirty="0" err="1" smtClean="0"/>
              <a:t>Algoritmos</a:t>
            </a:r>
            <a:r>
              <a:rPr lang="en-US" dirty="0" smtClean="0"/>
              <a:t>, </a:t>
            </a:r>
            <a:r>
              <a:rPr lang="en-US" dirty="0" err="1" smtClean="0"/>
              <a:t>Formalização</a:t>
            </a:r>
            <a:r>
              <a:rPr lang="en-US" dirty="0" smtClean="0"/>
              <a:t> </a:t>
            </a:r>
            <a:r>
              <a:rPr lang="en-US" dirty="0" err="1" smtClean="0"/>
              <a:t>Lógica</a:t>
            </a:r>
            <a:r>
              <a:rPr lang="en-US" dirty="0" smtClean="0"/>
              <a:t> </a:t>
            </a:r>
            <a:r>
              <a:rPr lang="en-US" dirty="0" err="1" smtClean="0"/>
              <a:t>ou</a:t>
            </a:r>
            <a:r>
              <a:rPr lang="en-US" dirty="0" smtClean="0"/>
              <a:t> </a:t>
            </a:r>
            <a:r>
              <a:rPr lang="en-US" dirty="0" err="1" smtClean="0"/>
              <a:t>Modelização</a:t>
            </a:r>
            <a:r>
              <a:rPr lang="en-US" dirty="0" smtClean="0"/>
              <a:t> </a:t>
            </a:r>
            <a:r>
              <a:rPr lang="en-US" dirty="0" err="1" smtClean="0"/>
              <a:t>Matemática</a:t>
            </a:r>
            <a:r>
              <a:rPr lang="en-US" dirty="0" smtClean="0"/>
              <a:t>. Nada</a:t>
            </a:r>
            <a:r>
              <a:rPr lang="en-US" baseline="0" dirty="0" smtClean="0"/>
              <a:t> </a:t>
            </a:r>
            <a:r>
              <a:rPr lang="en-US" baseline="0" dirty="0" err="1" smtClean="0"/>
              <a:t>disto</a:t>
            </a:r>
            <a:r>
              <a:rPr lang="en-US" baseline="0" dirty="0" smtClean="0"/>
              <a:t> </a:t>
            </a:r>
            <a:r>
              <a:rPr lang="en-US" baseline="0" dirty="0" err="1" smtClean="0"/>
              <a:t>acontecerá</a:t>
            </a:r>
            <a:r>
              <a:rPr lang="en-US" baseline="0" dirty="0" smtClean="0"/>
              <a:t> </a:t>
            </a:r>
            <a:r>
              <a:rPr lang="en-US" baseline="0" dirty="0" err="1" smtClean="0"/>
              <a:t>aqui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C56F337-D894-43D6-B11A-A4EB1BA52D15}" type="slidenum">
              <a:rPr lang="pt-PT" smtClean="0"/>
              <a:t>1</a:t>
            </a:fld>
            <a:endParaRPr lang="pt-PT"/>
          </a:p>
        </p:txBody>
      </p:sp>
    </p:spTree>
    <p:extLst>
      <p:ext uri="{BB962C8B-B14F-4D97-AF65-F5344CB8AC3E}">
        <p14:creationId xmlns:p14="http://schemas.microsoft.com/office/powerpoint/2010/main" val="192972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t>
            </a:r>
            <a:r>
              <a:rPr lang="en-US" baseline="0" dirty="0" smtClean="0"/>
              <a:t> Pereira </a:t>
            </a:r>
            <a:r>
              <a:rPr lang="en-US" baseline="0" dirty="0" err="1" smtClean="0"/>
              <a:t>lider</a:t>
            </a:r>
            <a:r>
              <a:rPr lang="en-US" baseline="0" dirty="0" smtClean="0"/>
              <a:t> do </a:t>
            </a:r>
            <a:r>
              <a:rPr lang="en-US" baseline="0" dirty="0" err="1" smtClean="0"/>
              <a:t>Processamento</a:t>
            </a:r>
            <a:r>
              <a:rPr lang="en-US" baseline="0" dirty="0" smtClean="0"/>
              <a:t> </a:t>
            </a:r>
            <a:r>
              <a:rPr lang="en-US" baseline="0" dirty="0" err="1" smtClean="0"/>
              <a:t>Computacional</a:t>
            </a:r>
            <a:r>
              <a:rPr lang="en-US" baseline="0" dirty="0" smtClean="0"/>
              <a:t> de </a:t>
            </a:r>
            <a:r>
              <a:rPr lang="en-US" baseline="0" dirty="0" err="1" smtClean="0"/>
              <a:t>Linguagem</a:t>
            </a:r>
            <a:r>
              <a:rPr lang="en-US" baseline="0" dirty="0" smtClean="0"/>
              <a:t> Natural </a:t>
            </a:r>
            <a:r>
              <a:rPr lang="en-US" baseline="0" dirty="0" err="1" smtClean="0"/>
              <a:t>na</a:t>
            </a:r>
            <a:r>
              <a:rPr lang="en-US" baseline="0" dirty="0" smtClean="0"/>
              <a:t> Google</a:t>
            </a:r>
            <a:endParaRPr lang="en-US" dirty="0"/>
          </a:p>
        </p:txBody>
      </p:sp>
      <p:sp>
        <p:nvSpPr>
          <p:cNvPr id="4" name="Slide Number Placeholder 3"/>
          <p:cNvSpPr>
            <a:spLocks noGrp="1"/>
          </p:cNvSpPr>
          <p:nvPr>
            <p:ph type="sldNum" sz="quarter" idx="10"/>
          </p:nvPr>
        </p:nvSpPr>
        <p:spPr/>
        <p:txBody>
          <a:bodyPr/>
          <a:lstStyle/>
          <a:p>
            <a:fld id="{4C56F337-D894-43D6-B11A-A4EB1BA52D15}" type="slidenum">
              <a:rPr lang="pt-PT" smtClean="0"/>
              <a:t>12</a:t>
            </a:fld>
            <a:endParaRPr lang="pt-PT"/>
          </a:p>
        </p:txBody>
      </p:sp>
    </p:spTree>
    <p:extLst>
      <p:ext uri="{BB962C8B-B14F-4D97-AF65-F5344CB8AC3E}">
        <p14:creationId xmlns:p14="http://schemas.microsoft.com/office/powerpoint/2010/main" val="2905270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400" dirty="0" smtClean="0"/>
              <a:t>NÃO É FÁCIL DEFINIR IA MAS PODEMOS TALVEZ RECONHECER QUE DEVERIA INCLUIR MUITAS FACETAS COMO….</a:t>
            </a:r>
            <a:endParaRPr lang="en-GB" sz="1400" dirty="0"/>
          </a:p>
        </p:txBody>
      </p:sp>
      <p:sp>
        <p:nvSpPr>
          <p:cNvPr id="4" name="Slide Number Placeholder 3"/>
          <p:cNvSpPr>
            <a:spLocks noGrp="1"/>
          </p:cNvSpPr>
          <p:nvPr>
            <p:ph type="sldNum" sz="quarter" idx="10"/>
          </p:nvPr>
        </p:nvSpPr>
        <p:spPr/>
        <p:txBody>
          <a:bodyPr/>
          <a:lstStyle/>
          <a:p>
            <a:fld id="{217024A1-3FA9-4A4A-BF78-F4AC563EDD79}" type="slidenum">
              <a:rPr lang="en-GB" smtClean="0"/>
              <a:t>14</a:t>
            </a:fld>
            <a:endParaRPr lang="en-GB"/>
          </a:p>
        </p:txBody>
      </p:sp>
    </p:spTree>
    <p:extLst>
      <p:ext uri="{BB962C8B-B14F-4D97-AF65-F5344CB8AC3E}">
        <p14:creationId xmlns:p14="http://schemas.microsoft.com/office/powerpoint/2010/main" val="2407351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 </a:t>
            </a:r>
            <a:r>
              <a:rPr lang="en-US" dirty="0" err="1" smtClean="0"/>
              <a:t>tornar</a:t>
            </a:r>
            <a:r>
              <a:rPr lang="en-US" dirty="0" smtClean="0"/>
              <a:t> </a:t>
            </a:r>
            <a:r>
              <a:rPr lang="en-US" dirty="0" err="1" smtClean="0"/>
              <a:t>mais</a:t>
            </a:r>
            <a:r>
              <a:rPr lang="en-US" dirty="0" smtClean="0"/>
              <a:t> </a:t>
            </a:r>
            <a:r>
              <a:rPr lang="en-US" dirty="0" err="1" smtClean="0"/>
              <a:t>naturais</a:t>
            </a:r>
            <a:r>
              <a:rPr lang="en-US" dirty="0" smtClean="0"/>
              <a:t> </a:t>
            </a:r>
            <a:r>
              <a:rPr lang="en-US" dirty="0" err="1" smtClean="0"/>
              <a:t>os</a:t>
            </a:r>
            <a:r>
              <a:rPr lang="en-US" dirty="0" smtClean="0"/>
              <a:t> SBC </a:t>
            </a:r>
            <a:r>
              <a:rPr lang="en-US" dirty="0" err="1" smtClean="0"/>
              <a:t>introduziu</a:t>
            </a:r>
            <a:r>
              <a:rPr lang="en-US" dirty="0" smtClean="0"/>
              <a:t>-se</a:t>
            </a:r>
            <a:r>
              <a:rPr lang="en-US" baseline="0" dirty="0" smtClean="0"/>
              <a:t> a </a:t>
            </a:r>
            <a:r>
              <a:rPr lang="en-US" baseline="0" dirty="0" err="1" smtClean="0"/>
              <a:t>Lógica</a:t>
            </a:r>
            <a:r>
              <a:rPr lang="en-US" baseline="0" dirty="0" smtClean="0"/>
              <a:t> DIFUSA (FUZZY)</a:t>
            </a:r>
            <a:endParaRPr lang="en-US" dirty="0"/>
          </a:p>
        </p:txBody>
      </p:sp>
      <p:sp>
        <p:nvSpPr>
          <p:cNvPr id="4" name="Slide Number Placeholder 3"/>
          <p:cNvSpPr>
            <a:spLocks noGrp="1"/>
          </p:cNvSpPr>
          <p:nvPr>
            <p:ph type="sldNum" sz="quarter" idx="10"/>
          </p:nvPr>
        </p:nvSpPr>
        <p:spPr/>
        <p:txBody>
          <a:bodyPr/>
          <a:lstStyle/>
          <a:p>
            <a:fld id="{4C56F337-D894-43D6-B11A-A4EB1BA52D15}" type="slidenum">
              <a:rPr lang="pt-PT" smtClean="0"/>
              <a:t>15</a:t>
            </a:fld>
            <a:endParaRPr lang="pt-PT"/>
          </a:p>
        </p:txBody>
      </p:sp>
    </p:spTree>
    <p:extLst>
      <p:ext uri="{BB962C8B-B14F-4D97-AF65-F5344CB8AC3E}">
        <p14:creationId xmlns:p14="http://schemas.microsoft.com/office/powerpoint/2010/main" val="2115950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Num</a:t>
            </a:r>
            <a:r>
              <a:rPr lang="en-US" dirty="0" smtClean="0"/>
              <a:t> </a:t>
            </a:r>
            <a:r>
              <a:rPr lang="en-US" dirty="0" err="1" smtClean="0"/>
              <a:t>esforço</a:t>
            </a:r>
            <a:r>
              <a:rPr lang="en-US" dirty="0" smtClean="0"/>
              <a:t> de </a:t>
            </a:r>
            <a:r>
              <a:rPr lang="en-US" dirty="0" err="1" smtClean="0"/>
              <a:t>usar</a:t>
            </a:r>
            <a:r>
              <a:rPr lang="en-US" dirty="0" smtClean="0"/>
              <a:t> </a:t>
            </a:r>
            <a:r>
              <a:rPr lang="en-US" dirty="0" err="1" smtClean="0"/>
              <a:t>paradigmas</a:t>
            </a:r>
            <a:r>
              <a:rPr lang="en-US" dirty="0" smtClean="0"/>
              <a:t> </a:t>
            </a:r>
            <a:r>
              <a:rPr lang="en-US" dirty="0" err="1" smtClean="0"/>
              <a:t>análogos</a:t>
            </a:r>
            <a:r>
              <a:rPr lang="en-US" dirty="0" smtClean="0"/>
              <a:t> </a:t>
            </a:r>
            <a:r>
              <a:rPr lang="en-US" dirty="0" err="1" smtClean="0"/>
              <a:t>aos</a:t>
            </a:r>
            <a:r>
              <a:rPr lang="en-US" dirty="0" smtClean="0"/>
              <a:t> </a:t>
            </a:r>
            <a:r>
              <a:rPr lang="en-US" dirty="0" err="1" smtClean="0"/>
              <a:t>biológicos</a:t>
            </a:r>
            <a:endParaRPr lang="en-US" dirty="0"/>
          </a:p>
        </p:txBody>
      </p:sp>
      <p:sp>
        <p:nvSpPr>
          <p:cNvPr id="4" name="Slide Number Placeholder 3"/>
          <p:cNvSpPr>
            <a:spLocks noGrp="1"/>
          </p:cNvSpPr>
          <p:nvPr>
            <p:ph type="sldNum" sz="quarter" idx="10"/>
          </p:nvPr>
        </p:nvSpPr>
        <p:spPr/>
        <p:txBody>
          <a:bodyPr/>
          <a:lstStyle/>
          <a:p>
            <a:fld id="{4C56F337-D894-43D6-B11A-A4EB1BA52D15}" type="slidenum">
              <a:rPr lang="pt-PT" smtClean="0"/>
              <a:t>17</a:t>
            </a:fld>
            <a:endParaRPr lang="pt-PT"/>
          </a:p>
        </p:txBody>
      </p:sp>
    </p:spTree>
    <p:extLst>
      <p:ext uri="{BB962C8B-B14F-4D97-AF65-F5344CB8AC3E}">
        <p14:creationId xmlns:p14="http://schemas.microsoft.com/office/powerpoint/2010/main" val="138117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56F337-D894-43D6-B11A-A4EB1BA52D15}" type="slidenum">
              <a:rPr lang="pt-PT" smtClean="0"/>
              <a:t>20</a:t>
            </a:fld>
            <a:endParaRPr lang="pt-PT"/>
          </a:p>
        </p:txBody>
      </p:sp>
    </p:spTree>
    <p:extLst>
      <p:ext uri="{BB962C8B-B14F-4D97-AF65-F5344CB8AC3E}">
        <p14:creationId xmlns:p14="http://schemas.microsoft.com/office/powerpoint/2010/main" val="201647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Agentes</a:t>
            </a:r>
            <a:r>
              <a:rPr lang="en-US" dirty="0" smtClean="0"/>
              <a:t> </a:t>
            </a:r>
            <a:r>
              <a:rPr lang="en-US" dirty="0" err="1" smtClean="0"/>
              <a:t>são</a:t>
            </a:r>
            <a:r>
              <a:rPr lang="en-US" dirty="0" smtClean="0"/>
              <a:t> </a:t>
            </a:r>
            <a:r>
              <a:rPr lang="en-US" dirty="0" err="1" smtClean="0"/>
              <a:t>entidades</a:t>
            </a:r>
            <a:r>
              <a:rPr lang="en-US" dirty="0" smtClean="0"/>
              <a:t> </a:t>
            </a:r>
            <a:r>
              <a:rPr lang="en-US" dirty="0" err="1" smtClean="0"/>
              <a:t>computacionais</a:t>
            </a:r>
            <a:r>
              <a:rPr lang="en-US" dirty="0" smtClean="0"/>
              <a:t> </a:t>
            </a:r>
            <a:r>
              <a:rPr lang="en-US" dirty="0" err="1" smtClean="0"/>
              <a:t>que</a:t>
            </a:r>
            <a:r>
              <a:rPr lang="en-US" dirty="0" smtClean="0"/>
              <a:t> se </a:t>
            </a:r>
            <a:r>
              <a:rPr lang="en-US" dirty="0" err="1" smtClean="0"/>
              <a:t>situam</a:t>
            </a:r>
            <a:r>
              <a:rPr lang="en-US" dirty="0" smtClean="0"/>
              <a:t> no </a:t>
            </a:r>
            <a:r>
              <a:rPr lang="en-US" dirty="0" err="1" smtClean="0"/>
              <a:t>ambiente</a:t>
            </a:r>
            <a:r>
              <a:rPr lang="en-US" dirty="0" smtClean="0"/>
              <a:t> (</a:t>
            </a:r>
            <a:r>
              <a:rPr lang="en-US" dirty="0" err="1" smtClean="0"/>
              <a:t>percebem</a:t>
            </a:r>
            <a:r>
              <a:rPr lang="en-US" dirty="0" smtClean="0"/>
              <a:t> e </a:t>
            </a:r>
            <a:r>
              <a:rPr lang="en-US" dirty="0" err="1" smtClean="0"/>
              <a:t>agem</a:t>
            </a:r>
            <a:r>
              <a:rPr lang="en-US" dirty="0" smtClean="0"/>
              <a:t>) com um </a:t>
            </a:r>
            <a:r>
              <a:rPr lang="en-US" dirty="0" err="1" smtClean="0"/>
              <a:t>certo</a:t>
            </a:r>
            <a:r>
              <a:rPr lang="en-US" dirty="0" smtClean="0"/>
              <a:t> </a:t>
            </a:r>
            <a:r>
              <a:rPr lang="en-US" dirty="0" err="1" smtClean="0"/>
              <a:t>grau</a:t>
            </a:r>
            <a:r>
              <a:rPr lang="en-US" dirty="0" smtClean="0"/>
              <a:t> de </a:t>
            </a:r>
            <a:r>
              <a:rPr lang="en-US" dirty="0" err="1" smtClean="0"/>
              <a:t>autonomia</a:t>
            </a:r>
            <a:r>
              <a:rPr lang="en-US" dirty="0" smtClean="0"/>
              <a:t>, i.e. </a:t>
            </a:r>
            <a:r>
              <a:rPr lang="en-US" dirty="0" err="1" smtClean="0"/>
              <a:t>decidem</a:t>
            </a:r>
            <a:r>
              <a:rPr lang="en-US" dirty="0" smtClean="0"/>
              <a:t> no </a:t>
            </a:r>
            <a:r>
              <a:rPr lang="en-US" dirty="0" err="1" smtClean="0"/>
              <a:t>momento</a:t>
            </a:r>
            <a:r>
              <a:rPr lang="en-US" dirty="0" smtClean="0"/>
              <a:t> </a:t>
            </a:r>
            <a:r>
              <a:rPr lang="en-US" dirty="0" err="1" smtClean="0"/>
              <a:t>como</a:t>
            </a:r>
            <a:r>
              <a:rPr lang="en-US" dirty="0" smtClean="0"/>
              <a:t> </a:t>
            </a:r>
            <a:r>
              <a:rPr lang="en-US" dirty="0" err="1" smtClean="0"/>
              <a:t>agir</a:t>
            </a:r>
            <a:r>
              <a:rPr lang="en-US" dirty="0" smtClean="0"/>
              <a:t> </a:t>
            </a:r>
            <a:r>
              <a:rPr lang="en-US" dirty="0" err="1" smtClean="0"/>
              <a:t>para</a:t>
            </a:r>
            <a:r>
              <a:rPr lang="en-US" baseline="0" dirty="0" smtClean="0"/>
              <a:t> </a:t>
            </a:r>
            <a:r>
              <a:rPr lang="en-US" baseline="0" dirty="0" err="1" smtClean="0"/>
              <a:t>melhorar</a:t>
            </a:r>
            <a:r>
              <a:rPr lang="en-US" baseline="0" dirty="0" smtClean="0"/>
              <a:t> a </a:t>
            </a:r>
            <a:r>
              <a:rPr lang="en-US" baseline="0" dirty="0" err="1" smtClean="0"/>
              <a:t>sua</a:t>
            </a:r>
            <a:r>
              <a:rPr lang="en-US" baseline="0" dirty="0" smtClean="0"/>
              <a:t> </a:t>
            </a:r>
            <a:r>
              <a:rPr lang="en-US" baseline="0" dirty="0" err="1" smtClean="0"/>
              <a:t>utilidade</a:t>
            </a:r>
            <a:r>
              <a:rPr lang="en-US" baseline="0" dirty="0" smtClean="0"/>
              <a:t>.</a:t>
            </a:r>
          </a:p>
          <a:p>
            <a:r>
              <a:rPr lang="en-US" baseline="0" dirty="0" err="1" smtClean="0"/>
              <a:t>Crenças</a:t>
            </a:r>
            <a:r>
              <a:rPr lang="en-US" baseline="0" dirty="0" smtClean="0"/>
              <a:t> </a:t>
            </a:r>
            <a:r>
              <a:rPr lang="en-US" baseline="0" dirty="0" err="1" smtClean="0"/>
              <a:t>Desejos</a:t>
            </a:r>
            <a:r>
              <a:rPr lang="en-US" baseline="0" dirty="0" smtClean="0"/>
              <a:t> e </a:t>
            </a:r>
            <a:r>
              <a:rPr lang="en-US" baseline="0" dirty="0" err="1" smtClean="0"/>
              <a:t>Intensões</a:t>
            </a:r>
            <a:endParaRPr lang="en-US" dirty="0"/>
          </a:p>
        </p:txBody>
      </p:sp>
      <p:sp>
        <p:nvSpPr>
          <p:cNvPr id="4" name="Slide Number Placeholder 3"/>
          <p:cNvSpPr>
            <a:spLocks noGrp="1"/>
          </p:cNvSpPr>
          <p:nvPr>
            <p:ph type="sldNum" sz="quarter" idx="10"/>
          </p:nvPr>
        </p:nvSpPr>
        <p:spPr/>
        <p:txBody>
          <a:bodyPr/>
          <a:lstStyle/>
          <a:p>
            <a:fld id="{4C56F337-D894-43D6-B11A-A4EB1BA52D15}" type="slidenum">
              <a:rPr lang="pt-PT" smtClean="0"/>
              <a:t>22</a:t>
            </a:fld>
            <a:endParaRPr lang="pt-PT"/>
          </a:p>
        </p:txBody>
      </p:sp>
    </p:spTree>
    <p:extLst>
      <p:ext uri="{BB962C8B-B14F-4D97-AF65-F5344CB8AC3E}">
        <p14:creationId xmlns:p14="http://schemas.microsoft.com/office/powerpoint/2010/main" val="1823018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Russel</a:t>
            </a:r>
            <a:r>
              <a:rPr lang="en-US" dirty="0" smtClean="0"/>
              <a:t> </a:t>
            </a:r>
            <a:r>
              <a:rPr lang="en-US" dirty="0" err="1" smtClean="0"/>
              <a:t>situa</a:t>
            </a:r>
            <a:r>
              <a:rPr lang="en-US" dirty="0" smtClean="0"/>
              <a:t> </a:t>
            </a:r>
            <a:r>
              <a:rPr lang="en-US" dirty="0" err="1" smtClean="0"/>
              <a:t>várias</a:t>
            </a:r>
            <a:r>
              <a:rPr lang="en-US" dirty="0" smtClean="0"/>
              <a:t> </a:t>
            </a:r>
            <a:r>
              <a:rPr lang="en-US" dirty="0" err="1" smtClean="0"/>
              <a:t>emoções</a:t>
            </a:r>
            <a:r>
              <a:rPr lang="en-US" dirty="0" smtClean="0"/>
              <a:t> </a:t>
            </a:r>
            <a:r>
              <a:rPr lang="en-US" dirty="0" err="1" smtClean="0"/>
              <a:t>primárias</a:t>
            </a:r>
            <a:r>
              <a:rPr lang="en-US" dirty="0" smtClean="0"/>
              <a:t> </a:t>
            </a:r>
            <a:r>
              <a:rPr lang="en-US" dirty="0" err="1" smtClean="0"/>
              <a:t>em</a:t>
            </a:r>
            <a:r>
              <a:rPr lang="en-US" dirty="0" smtClean="0"/>
              <a:t> </a:t>
            </a:r>
            <a:r>
              <a:rPr lang="en-US" dirty="0" err="1" smtClean="0"/>
              <a:t>diferentes</a:t>
            </a:r>
            <a:r>
              <a:rPr lang="en-US" dirty="0" smtClean="0"/>
              <a:t> </a:t>
            </a:r>
            <a:r>
              <a:rPr lang="en-US" dirty="0" err="1" smtClean="0"/>
              <a:t>quadrantes</a:t>
            </a:r>
            <a:r>
              <a:rPr lang="en-US" dirty="0" smtClean="0"/>
              <a:t> </a:t>
            </a:r>
            <a:r>
              <a:rPr lang="en-US" dirty="0" err="1" smtClean="0"/>
              <a:t>definidos</a:t>
            </a:r>
            <a:r>
              <a:rPr lang="en-US" dirty="0" smtClean="0"/>
              <a:t> </a:t>
            </a:r>
            <a:r>
              <a:rPr lang="en-US" dirty="0" err="1" smtClean="0"/>
              <a:t>pelos</a:t>
            </a:r>
            <a:r>
              <a:rPr lang="en-US" dirty="0" smtClean="0"/>
              <a:t> </a:t>
            </a:r>
            <a:r>
              <a:rPr lang="en-US" dirty="0" err="1" smtClean="0"/>
              <a:t>eixos</a:t>
            </a:r>
            <a:r>
              <a:rPr lang="en-US" dirty="0" smtClean="0"/>
              <a:t> do </a:t>
            </a:r>
            <a:r>
              <a:rPr lang="en-US" dirty="0" err="1" smtClean="0"/>
              <a:t>Prazer</a:t>
            </a:r>
            <a:r>
              <a:rPr lang="en-US" dirty="0" smtClean="0"/>
              <a:t>/</a:t>
            </a:r>
            <a:r>
              <a:rPr lang="en-US" dirty="0" err="1" smtClean="0"/>
              <a:t>desprazer</a:t>
            </a:r>
            <a:r>
              <a:rPr lang="en-US" dirty="0" smtClean="0"/>
              <a:t> e </a:t>
            </a:r>
            <a:r>
              <a:rPr lang="en-US" dirty="0" err="1" smtClean="0"/>
              <a:t>maior</a:t>
            </a:r>
            <a:r>
              <a:rPr lang="en-US" baseline="0" dirty="0" smtClean="0"/>
              <a:t> </a:t>
            </a:r>
            <a:r>
              <a:rPr lang="en-US" baseline="0" dirty="0" err="1" smtClean="0"/>
              <a:t>ou</a:t>
            </a:r>
            <a:r>
              <a:rPr lang="en-US" baseline="0" dirty="0" smtClean="0"/>
              <a:t> </a:t>
            </a:r>
            <a:r>
              <a:rPr lang="en-US" baseline="0" dirty="0" err="1" smtClean="0"/>
              <a:t>menor</a:t>
            </a:r>
            <a:r>
              <a:rPr lang="en-US" baseline="0" dirty="0" smtClean="0"/>
              <a:t> </a:t>
            </a:r>
            <a:r>
              <a:rPr lang="en-US" baseline="0" dirty="0" err="1" smtClean="0"/>
              <a:t>excitação</a:t>
            </a:r>
            <a:r>
              <a:rPr lang="en-US" baseline="0" dirty="0" smtClean="0"/>
              <a:t> (arousal).</a:t>
            </a:r>
          </a:p>
          <a:p>
            <a:r>
              <a:rPr lang="en-US" baseline="0" dirty="0" err="1" smtClean="0"/>
              <a:t>Existem</a:t>
            </a:r>
            <a:r>
              <a:rPr lang="en-US" baseline="0" dirty="0" smtClean="0"/>
              <a:t> videos</a:t>
            </a:r>
            <a:endParaRPr lang="en-US" dirty="0"/>
          </a:p>
        </p:txBody>
      </p:sp>
      <p:sp>
        <p:nvSpPr>
          <p:cNvPr id="4" name="Slide Number Placeholder 3"/>
          <p:cNvSpPr>
            <a:spLocks noGrp="1"/>
          </p:cNvSpPr>
          <p:nvPr>
            <p:ph type="sldNum" sz="quarter" idx="10"/>
          </p:nvPr>
        </p:nvSpPr>
        <p:spPr/>
        <p:txBody>
          <a:bodyPr/>
          <a:lstStyle/>
          <a:p>
            <a:fld id="{4C56F337-D894-43D6-B11A-A4EB1BA52D15}" type="slidenum">
              <a:rPr lang="pt-PT" smtClean="0"/>
              <a:t>25</a:t>
            </a:fld>
            <a:endParaRPr lang="pt-PT"/>
          </a:p>
        </p:txBody>
      </p:sp>
    </p:spTree>
    <p:extLst>
      <p:ext uri="{BB962C8B-B14F-4D97-AF65-F5344CB8AC3E}">
        <p14:creationId xmlns:p14="http://schemas.microsoft.com/office/powerpoint/2010/main" val="3217787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Voltando</a:t>
            </a:r>
            <a:r>
              <a:rPr lang="en-US" dirty="0" smtClean="0"/>
              <a:t> </a:t>
            </a:r>
            <a:r>
              <a:rPr lang="en-US" dirty="0" err="1" smtClean="0"/>
              <a:t>aos</a:t>
            </a:r>
            <a:r>
              <a:rPr lang="en-US" dirty="0" smtClean="0"/>
              <a:t> SMA </a:t>
            </a:r>
            <a:r>
              <a:rPr lang="en-US" dirty="0" err="1" smtClean="0"/>
              <a:t>que</a:t>
            </a:r>
            <a:r>
              <a:rPr lang="en-US" dirty="0" smtClean="0"/>
              <a:t> </a:t>
            </a:r>
            <a:r>
              <a:rPr lang="en-US" dirty="0" err="1" smtClean="0"/>
              <a:t>é</a:t>
            </a:r>
            <a:r>
              <a:rPr lang="en-US" dirty="0" smtClean="0"/>
              <a:t> um </a:t>
            </a:r>
            <a:r>
              <a:rPr lang="en-US" dirty="0" err="1" smtClean="0"/>
              <a:t>conceito</a:t>
            </a:r>
            <a:r>
              <a:rPr lang="en-US" baseline="0" dirty="0" smtClean="0"/>
              <a:t> </a:t>
            </a:r>
            <a:r>
              <a:rPr lang="en-US" baseline="0" dirty="0" err="1" smtClean="0"/>
              <a:t>poderoso</a:t>
            </a:r>
            <a:r>
              <a:rPr lang="en-US" baseline="0" dirty="0" smtClean="0"/>
              <a:t> </a:t>
            </a:r>
            <a:r>
              <a:rPr lang="en-US" baseline="0" dirty="0" err="1" smtClean="0"/>
              <a:t>permitiu-nos</a:t>
            </a:r>
            <a:r>
              <a:rPr lang="en-US" baseline="0" dirty="0" smtClean="0"/>
              <a:t> </a:t>
            </a:r>
            <a:r>
              <a:rPr lang="en-US" baseline="0" dirty="0" err="1" smtClean="0"/>
              <a:t>aplicar</a:t>
            </a:r>
            <a:r>
              <a:rPr lang="en-US" baseline="0" dirty="0" smtClean="0"/>
              <a:t> a IA </a:t>
            </a:r>
            <a:r>
              <a:rPr lang="en-US" baseline="0" dirty="0" err="1" smtClean="0"/>
              <a:t>à</a:t>
            </a:r>
            <a:r>
              <a:rPr lang="en-US" baseline="0" dirty="0" smtClean="0"/>
              <a:t> </a:t>
            </a:r>
            <a:r>
              <a:rPr lang="en-US" baseline="0" dirty="0" err="1" smtClean="0"/>
              <a:t>Engenharia</a:t>
            </a:r>
            <a:r>
              <a:rPr lang="en-US" baseline="0" dirty="0" smtClean="0"/>
              <a:t>.</a:t>
            </a:r>
          </a:p>
          <a:p>
            <a:r>
              <a:rPr lang="en-US" baseline="0" dirty="0" err="1" smtClean="0"/>
              <a:t>Diferentes</a:t>
            </a:r>
            <a:r>
              <a:rPr lang="en-US" baseline="0" dirty="0" smtClean="0"/>
              <a:t> </a:t>
            </a:r>
            <a:r>
              <a:rPr lang="en-US" baseline="0" dirty="0" err="1" smtClean="0"/>
              <a:t>Agentes</a:t>
            </a:r>
            <a:r>
              <a:rPr lang="en-US" baseline="0" dirty="0" smtClean="0"/>
              <a:t> </a:t>
            </a:r>
            <a:r>
              <a:rPr lang="en-US" baseline="0" dirty="0" err="1" smtClean="0"/>
              <a:t>cooperavam</a:t>
            </a:r>
            <a:r>
              <a:rPr lang="en-US" baseline="0" dirty="0" smtClean="0"/>
              <a:t> entre </a:t>
            </a:r>
            <a:r>
              <a:rPr lang="en-US" baseline="0" dirty="0" err="1" smtClean="0"/>
              <a:t>si</a:t>
            </a:r>
            <a:r>
              <a:rPr lang="en-US" baseline="0" dirty="0" smtClean="0"/>
              <a:t> </a:t>
            </a:r>
            <a:r>
              <a:rPr lang="en-US" baseline="0" dirty="0" err="1" smtClean="0"/>
              <a:t>para</a:t>
            </a:r>
            <a:r>
              <a:rPr lang="en-US" baseline="0" dirty="0" smtClean="0"/>
              <a:t> </a:t>
            </a:r>
            <a:r>
              <a:rPr lang="en-US" baseline="0" dirty="0" err="1" smtClean="0"/>
              <a:t>detetar</a:t>
            </a:r>
            <a:r>
              <a:rPr lang="en-US" baseline="0" dirty="0" smtClean="0"/>
              <a:t> </a:t>
            </a:r>
            <a:r>
              <a:rPr lang="en-US" baseline="0" dirty="0" err="1" smtClean="0"/>
              <a:t>avarias</a:t>
            </a:r>
            <a:r>
              <a:rPr lang="en-US" baseline="0" dirty="0" smtClean="0"/>
              <a:t> </a:t>
            </a:r>
            <a:r>
              <a:rPr lang="en-US" baseline="0" dirty="0" err="1" smtClean="0"/>
              <a:t>em</a:t>
            </a:r>
            <a:r>
              <a:rPr lang="en-US" baseline="0" dirty="0" smtClean="0"/>
              <a:t> </a:t>
            </a:r>
            <a:r>
              <a:rPr lang="en-US" baseline="0" dirty="0" err="1" smtClean="0"/>
              <a:t>redes</a:t>
            </a:r>
            <a:r>
              <a:rPr lang="en-US" baseline="0" dirty="0" smtClean="0"/>
              <a:t> de </a:t>
            </a:r>
            <a:r>
              <a:rPr lang="en-US" baseline="0" dirty="0" err="1" smtClean="0"/>
              <a:t>distribuição</a:t>
            </a:r>
            <a:r>
              <a:rPr lang="en-US" baseline="0" dirty="0" smtClean="0"/>
              <a:t> de </a:t>
            </a:r>
            <a:r>
              <a:rPr lang="en-US" baseline="0" dirty="0" err="1" smtClean="0"/>
              <a:t>energia</a:t>
            </a:r>
            <a:r>
              <a:rPr lang="en-US" baseline="0" dirty="0" smtClean="0"/>
              <a:t> e </a:t>
            </a:r>
            <a:r>
              <a:rPr lang="en-US" baseline="0" dirty="0" err="1" smtClean="0"/>
              <a:t>replanear</a:t>
            </a:r>
            <a:r>
              <a:rPr lang="en-US" baseline="0" dirty="0" smtClean="0"/>
              <a:t> </a:t>
            </a:r>
            <a:r>
              <a:rPr lang="en-US" baseline="0" dirty="0" err="1" smtClean="0"/>
              <a:t>caminhos</a:t>
            </a:r>
            <a:r>
              <a:rPr lang="en-US" baseline="0" dirty="0" smtClean="0"/>
              <a:t> </a:t>
            </a:r>
            <a:r>
              <a:rPr lang="en-US" baseline="0" dirty="0" err="1" smtClean="0"/>
              <a:t>para</a:t>
            </a:r>
            <a:r>
              <a:rPr lang="en-US" baseline="0" dirty="0" smtClean="0"/>
              <a:t> </a:t>
            </a:r>
            <a:r>
              <a:rPr lang="en-US" baseline="0" dirty="0" err="1" smtClean="0"/>
              <a:t>garantir</a:t>
            </a:r>
            <a:r>
              <a:rPr lang="en-US" baseline="0" dirty="0" smtClean="0"/>
              <a:t> o </a:t>
            </a:r>
            <a:r>
              <a:rPr lang="en-US" baseline="0" dirty="0" err="1" smtClean="0"/>
              <a:t>fornecimento</a:t>
            </a:r>
            <a:r>
              <a:rPr lang="en-US" baseline="0" dirty="0" smtClean="0"/>
              <a:t> de </a:t>
            </a:r>
            <a:r>
              <a:rPr lang="en-US" baseline="0" dirty="0" err="1" smtClean="0"/>
              <a:t>energia</a:t>
            </a:r>
            <a:r>
              <a:rPr lang="en-US" baseline="0" dirty="0" smtClean="0"/>
              <a:t>. </a:t>
            </a:r>
            <a:r>
              <a:rPr lang="en-US" baseline="0" dirty="0" err="1" smtClean="0"/>
              <a:t>Porque</a:t>
            </a:r>
            <a:r>
              <a:rPr lang="en-US" baseline="0" dirty="0" smtClean="0"/>
              <a:t> </a:t>
            </a:r>
            <a:r>
              <a:rPr lang="en-US" baseline="0" dirty="0" err="1" smtClean="0"/>
              <a:t>avarias</a:t>
            </a:r>
            <a:r>
              <a:rPr lang="en-US" baseline="0" dirty="0" smtClean="0"/>
              <a:t> se </a:t>
            </a:r>
            <a:r>
              <a:rPr lang="en-US" baseline="0" dirty="0" err="1" smtClean="0"/>
              <a:t>propagam</a:t>
            </a:r>
            <a:r>
              <a:rPr lang="en-US" baseline="0" dirty="0" smtClean="0"/>
              <a:t> </a:t>
            </a:r>
            <a:r>
              <a:rPr lang="en-US" baseline="0" dirty="0" err="1" smtClean="0"/>
              <a:t>rapidamente</a:t>
            </a:r>
            <a:r>
              <a:rPr lang="en-US" baseline="0" dirty="0" smtClean="0"/>
              <a:t> e </a:t>
            </a:r>
            <a:r>
              <a:rPr lang="en-US" baseline="0" dirty="0" err="1" smtClean="0"/>
              <a:t>levam</a:t>
            </a:r>
            <a:r>
              <a:rPr lang="en-US" baseline="0" dirty="0" smtClean="0"/>
              <a:t> a APAGÕES</a:t>
            </a:r>
            <a:endParaRPr lang="en-US" dirty="0"/>
          </a:p>
        </p:txBody>
      </p:sp>
      <p:sp>
        <p:nvSpPr>
          <p:cNvPr id="4" name="Slide Number Placeholder 3"/>
          <p:cNvSpPr>
            <a:spLocks noGrp="1"/>
          </p:cNvSpPr>
          <p:nvPr>
            <p:ph type="sldNum" sz="quarter" idx="10"/>
          </p:nvPr>
        </p:nvSpPr>
        <p:spPr/>
        <p:txBody>
          <a:bodyPr/>
          <a:lstStyle/>
          <a:p>
            <a:fld id="{4C56F337-D894-43D6-B11A-A4EB1BA52D15}" type="slidenum">
              <a:rPr lang="pt-PT" smtClean="0"/>
              <a:t>26</a:t>
            </a:fld>
            <a:endParaRPr lang="pt-PT"/>
          </a:p>
        </p:txBody>
      </p:sp>
    </p:spTree>
    <p:extLst>
      <p:ext uri="{BB962C8B-B14F-4D97-AF65-F5344CB8AC3E}">
        <p14:creationId xmlns:p14="http://schemas.microsoft.com/office/powerpoint/2010/main" val="2202944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 </a:t>
            </a:r>
            <a:r>
              <a:rPr lang="en-US" dirty="0" err="1" smtClean="0"/>
              <a:t>baseado</a:t>
            </a:r>
            <a:r>
              <a:rPr lang="en-US" dirty="0" smtClean="0"/>
              <a:t> </a:t>
            </a:r>
            <a:r>
              <a:rPr lang="en-US" dirty="0" err="1" smtClean="0"/>
              <a:t>em</a:t>
            </a:r>
            <a:r>
              <a:rPr lang="en-US" dirty="0" smtClean="0"/>
              <a:t> </a:t>
            </a:r>
            <a:r>
              <a:rPr lang="en-US" dirty="0" err="1" smtClean="0"/>
              <a:t>vários</a:t>
            </a:r>
            <a:r>
              <a:rPr lang="en-US" dirty="0" smtClean="0"/>
              <a:t> </a:t>
            </a:r>
            <a:r>
              <a:rPr lang="en-US" dirty="0" err="1" smtClean="0"/>
              <a:t>agentes</a:t>
            </a:r>
            <a:r>
              <a:rPr lang="en-US" dirty="0" smtClean="0"/>
              <a:t> </a:t>
            </a:r>
            <a:r>
              <a:rPr lang="en-US" dirty="0" err="1" smtClean="0"/>
              <a:t>que</a:t>
            </a:r>
            <a:r>
              <a:rPr lang="en-US" dirty="0" smtClean="0"/>
              <a:t> </a:t>
            </a:r>
            <a:r>
              <a:rPr lang="en-US" dirty="0" err="1" smtClean="0"/>
              <a:t>recebiam</a:t>
            </a:r>
            <a:r>
              <a:rPr lang="en-US" dirty="0" smtClean="0"/>
              <a:t> </a:t>
            </a:r>
            <a:r>
              <a:rPr lang="en-US" dirty="0" err="1" smtClean="0"/>
              <a:t>informações</a:t>
            </a:r>
            <a:r>
              <a:rPr lang="en-US" dirty="0" smtClean="0"/>
              <a:t> de SIG e </a:t>
            </a:r>
            <a:r>
              <a:rPr lang="en-US" dirty="0" err="1" smtClean="0"/>
              <a:t>cooperavam</a:t>
            </a:r>
            <a:r>
              <a:rPr lang="en-US" dirty="0" smtClean="0"/>
              <a:t> </a:t>
            </a:r>
            <a:r>
              <a:rPr lang="en-US" dirty="0" err="1" smtClean="0"/>
              <a:t>para</a:t>
            </a:r>
            <a:r>
              <a:rPr lang="en-US" dirty="0" smtClean="0"/>
              <a:t> </a:t>
            </a:r>
            <a:r>
              <a:rPr lang="en-US" dirty="0" err="1" smtClean="0"/>
              <a:t>decidir</a:t>
            </a:r>
            <a:r>
              <a:rPr lang="en-US" dirty="0" smtClean="0"/>
              <a:t> </a:t>
            </a:r>
            <a:r>
              <a:rPr lang="en-US" dirty="0" err="1" smtClean="0"/>
              <a:t>por</a:t>
            </a:r>
            <a:r>
              <a:rPr lang="en-US" dirty="0" smtClean="0"/>
              <a:t> ex. </a:t>
            </a:r>
            <a:r>
              <a:rPr lang="en-US" dirty="0" err="1" smtClean="0"/>
              <a:t>Onde</a:t>
            </a:r>
            <a:r>
              <a:rPr lang="en-US" dirty="0" smtClean="0"/>
              <a:t> se</a:t>
            </a:r>
            <a:r>
              <a:rPr lang="en-US" baseline="0" dirty="0" smtClean="0"/>
              <a:t> </a:t>
            </a:r>
            <a:r>
              <a:rPr lang="en-US" baseline="0" dirty="0" err="1" smtClean="0"/>
              <a:t>deve</a:t>
            </a:r>
            <a:r>
              <a:rPr lang="en-US" baseline="0" dirty="0" smtClean="0"/>
              <a:t> </a:t>
            </a:r>
            <a:r>
              <a:rPr lang="en-US" baseline="0" dirty="0" err="1" smtClean="0"/>
              <a:t>localizar</a:t>
            </a:r>
            <a:r>
              <a:rPr lang="en-US" baseline="0" dirty="0" smtClean="0"/>
              <a:t> o novo </a:t>
            </a:r>
            <a:r>
              <a:rPr lang="en-US" baseline="0" dirty="0" err="1" smtClean="0"/>
              <a:t>aeroprto</a:t>
            </a:r>
            <a:r>
              <a:rPr lang="en-US" baseline="0" dirty="0" smtClean="0"/>
              <a:t>? O </a:t>
            </a:r>
            <a:r>
              <a:rPr lang="en-US" baseline="0" dirty="0" err="1" smtClean="0"/>
              <a:t>problema</a:t>
            </a:r>
            <a:r>
              <a:rPr lang="en-US" baseline="0" dirty="0" smtClean="0"/>
              <a:t> </a:t>
            </a:r>
            <a:r>
              <a:rPr lang="en-US" baseline="0" dirty="0" err="1" smtClean="0"/>
              <a:t>mais</a:t>
            </a:r>
            <a:r>
              <a:rPr lang="en-US" baseline="0" dirty="0" smtClean="0"/>
              <a:t> </a:t>
            </a:r>
            <a:r>
              <a:rPr lang="en-US" baseline="0" dirty="0" err="1" smtClean="0"/>
              <a:t>complexo</a:t>
            </a:r>
            <a:r>
              <a:rPr lang="en-US" baseline="0" dirty="0" smtClean="0"/>
              <a:t> </a:t>
            </a:r>
            <a:r>
              <a:rPr lang="en-US" baseline="0" dirty="0" err="1" smtClean="0"/>
              <a:t>foi</a:t>
            </a:r>
            <a:r>
              <a:rPr lang="en-US" baseline="0" dirty="0" smtClean="0"/>
              <a:t> </a:t>
            </a:r>
            <a:r>
              <a:rPr lang="en-US" baseline="0" dirty="0" err="1" smtClean="0"/>
              <a:t>tentar</a:t>
            </a:r>
            <a:r>
              <a:rPr lang="en-US" baseline="0" dirty="0" smtClean="0"/>
              <a:t> </a:t>
            </a:r>
            <a:r>
              <a:rPr lang="en-US" baseline="0" dirty="0" err="1" smtClean="0"/>
              <a:t>manter</a:t>
            </a:r>
            <a:r>
              <a:rPr lang="en-US" baseline="0" dirty="0" smtClean="0"/>
              <a:t> a </a:t>
            </a:r>
            <a:r>
              <a:rPr lang="en-US" baseline="0" dirty="0" err="1" smtClean="0"/>
              <a:t>coerência</a:t>
            </a:r>
            <a:r>
              <a:rPr lang="en-US" baseline="0" dirty="0" smtClean="0"/>
              <a:t> entre as </a:t>
            </a:r>
            <a:r>
              <a:rPr lang="en-US" baseline="0" dirty="0" err="1" smtClean="0"/>
              <a:t>informações</a:t>
            </a:r>
            <a:r>
              <a:rPr lang="en-US" baseline="0" dirty="0" smtClean="0"/>
              <a:t> de </a:t>
            </a:r>
            <a:r>
              <a:rPr lang="en-US" baseline="0" dirty="0" err="1" smtClean="0"/>
              <a:t>todos</a:t>
            </a:r>
            <a:r>
              <a:rPr lang="en-US" baseline="0" dirty="0" smtClean="0"/>
              <a:t> </a:t>
            </a:r>
            <a:r>
              <a:rPr lang="en-US" baseline="0" dirty="0" err="1" smtClean="0"/>
              <a:t>os</a:t>
            </a:r>
            <a:r>
              <a:rPr lang="en-US" baseline="0" dirty="0" smtClean="0"/>
              <a:t> </a:t>
            </a:r>
            <a:r>
              <a:rPr lang="en-US" baseline="0" dirty="0" err="1" smtClean="0"/>
              <a:t>agentes</a:t>
            </a:r>
            <a:r>
              <a:rPr lang="en-US" baseline="0" dirty="0" smtClean="0"/>
              <a:t> </a:t>
            </a:r>
            <a:r>
              <a:rPr lang="en-US" baseline="0" dirty="0" err="1" smtClean="0"/>
              <a:t>quando</a:t>
            </a:r>
            <a:r>
              <a:rPr lang="en-US" baseline="0" dirty="0" smtClean="0"/>
              <a:t> </a:t>
            </a:r>
            <a:r>
              <a:rPr lang="en-US" baseline="0" dirty="0" err="1" smtClean="0"/>
              <a:t>essa</a:t>
            </a:r>
            <a:r>
              <a:rPr lang="en-US" baseline="0" dirty="0" smtClean="0"/>
              <a:t> </a:t>
            </a:r>
            <a:r>
              <a:rPr lang="en-US" baseline="0" dirty="0" err="1" smtClean="0"/>
              <a:t>informação</a:t>
            </a:r>
            <a:r>
              <a:rPr lang="en-US" baseline="0" dirty="0" smtClean="0"/>
              <a:t> se </a:t>
            </a:r>
            <a:r>
              <a:rPr lang="en-US" baseline="0" dirty="0" err="1" smtClean="0"/>
              <a:t>alterava</a:t>
            </a:r>
            <a:r>
              <a:rPr lang="en-US" baseline="0" dirty="0" smtClean="0"/>
              <a:t> e o </a:t>
            </a:r>
            <a:r>
              <a:rPr lang="en-US" baseline="0" dirty="0" err="1" smtClean="0"/>
              <a:t>que</a:t>
            </a:r>
            <a:r>
              <a:rPr lang="en-US" baseline="0" dirty="0" smtClean="0"/>
              <a:t> era </a:t>
            </a:r>
            <a:r>
              <a:rPr lang="en-US" baseline="0" dirty="0" err="1" smtClean="0"/>
              <a:t>válido</a:t>
            </a:r>
            <a:r>
              <a:rPr lang="en-US" baseline="0" dirty="0" smtClean="0"/>
              <a:t> antes </a:t>
            </a:r>
            <a:r>
              <a:rPr lang="en-US" baseline="0" dirty="0" err="1" smtClean="0"/>
              <a:t>tinha</a:t>
            </a:r>
            <a:r>
              <a:rPr lang="en-US" baseline="0" dirty="0" smtClean="0"/>
              <a:t> </a:t>
            </a:r>
            <a:r>
              <a:rPr lang="en-US" baseline="0" dirty="0" err="1" smtClean="0"/>
              <a:t>deixado</a:t>
            </a:r>
            <a:r>
              <a:rPr lang="en-US" baseline="0" dirty="0" smtClean="0"/>
              <a:t> de o </a:t>
            </a:r>
            <a:r>
              <a:rPr lang="en-US" baseline="0" dirty="0" err="1" smtClean="0"/>
              <a:t>ser</a:t>
            </a:r>
            <a:endParaRPr lang="en-US" dirty="0"/>
          </a:p>
        </p:txBody>
      </p:sp>
      <p:sp>
        <p:nvSpPr>
          <p:cNvPr id="4" name="Slide Number Placeholder 3"/>
          <p:cNvSpPr>
            <a:spLocks noGrp="1"/>
          </p:cNvSpPr>
          <p:nvPr>
            <p:ph type="sldNum" sz="quarter" idx="10"/>
          </p:nvPr>
        </p:nvSpPr>
        <p:spPr/>
        <p:txBody>
          <a:bodyPr/>
          <a:lstStyle/>
          <a:p>
            <a:fld id="{4C56F337-D894-43D6-B11A-A4EB1BA52D15}" type="slidenum">
              <a:rPr lang="pt-PT" smtClean="0"/>
              <a:t>27</a:t>
            </a:fld>
            <a:endParaRPr lang="pt-PT"/>
          </a:p>
        </p:txBody>
      </p:sp>
    </p:spTree>
    <p:extLst>
      <p:ext uri="{BB962C8B-B14F-4D97-AF65-F5344CB8AC3E}">
        <p14:creationId xmlns:p14="http://schemas.microsoft.com/office/powerpoint/2010/main" val="3706858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 </a:t>
            </a:r>
            <a:r>
              <a:rPr lang="en-US" dirty="0" err="1" smtClean="0"/>
              <a:t>para</a:t>
            </a:r>
            <a:r>
              <a:rPr lang="en-US" dirty="0" smtClean="0"/>
              <a:t> a </a:t>
            </a:r>
            <a:r>
              <a:rPr lang="en-US" dirty="0" err="1" smtClean="0"/>
              <a:t>gestão</a:t>
            </a:r>
            <a:r>
              <a:rPr lang="en-US" dirty="0" smtClean="0"/>
              <a:t> de </a:t>
            </a:r>
            <a:r>
              <a:rPr lang="en-US" dirty="0" err="1" smtClean="0"/>
              <a:t>disrupções</a:t>
            </a:r>
            <a:r>
              <a:rPr lang="en-US" dirty="0" smtClean="0"/>
              <a:t> just in time </a:t>
            </a:r>
            <a:r>
              <a:rPr lang="en-US" baseline="0" dirty="0" smtClean="0"/>
              <a:t> (</a:t>
            </a:r>
            <a:r>
              <a:rPr lang="en-US" baseline="0" dirty="0" err="1" smtClean="0"/>
              <a:t>atrasos</a:t>
            </a:r>
            <a:r>
              <a:rPr lang="en-US" baseline="0" dirty="0" smtClean="0"/>
              <a:t> de </a:t>
            </a:r>
            <a:r>
              <a:rPr lang="en-US" baseline="0" dirty="0" err="1" smtClean="0"/>
              <a:t>aviões</a:t>
            </a:r>
            <a:r>
              <a:rPr lang="en-US" baseline="0" dirty="0" smtClean="0"/>
              <a:t>, </a:t>
            </a:r>
            <a:r>
              <a:rPr lang="en-US" baseline="0" dirty="0" err="1" smtClean="0"/>
              <a:t>falta</a:t>
            </a:r>
            <a:r>
              <a:rPr lang="en-US" baseline="0" dirty="0" smtClean="0"/>
              <a:t> de </a:t>
            </a:r>
            <a:r>
              <a:rPr lang="en-US" baseline="0" dirty="0" err="1" smtClean="0"/>
              <a:t>tripulantes</a:t>
            </a:r>
            <a:r>
              <a:rPr lang="en-US" baseline="0" dirty="0" smtClean="0"/>
              <a:t>, </a:t>
            </a:r>
            <a:r>
              <a:rPr lang="en-US" baseline="0" dirty="0" err="1" smtClean="0"/>
              <a:t>perda</a:t>
            </a:r>
            <a:r>
              <a:rPr lang="en-US" baseline="0" dirty="0" smtClean="0"/>
              <a:t> de </a:t>
            </a:r>
            <a:r>
              <a:rPr lang="en-US" baseline="0" dirty="0" err="1" smtClean="0"/>
              <a:t>conexões</a:t>
            </a:r>
            <a:r>
              <a:rPr lang="en-US" baseline="0" dirty="0" smtClean="0"/>
              <a:t> de </a:t>
            </a:r>
            <a:r>
              <a:rPr lang="en-US" baseline="0" dirty="0" err="1" smtClean="0"/>
              <a:t>passageiros</a:t>
            </a:r>
            <a:r>
              <a:rPr lang="en-US" baseline="0" dirty="0" smtClean="0"/>
              <a:t> </a:t>
            </a:r>
            <a:r>
              <a:rPr lang="en-US" baseline="0" dirty="0" err="1" smtClean="0"/>
              <a:t>em</a:t>
            </a:r>
            <a:r>
              <a:rPr lang="en-US" baseline="0" dirty="0" smtClean="0"/>
              <a:t> </a:t>
            </a:r>
            <a:r>
              <a:rPr lang="en-US" baseline="0" dirty="0" err="1" smtClean="0"/>
              <a:t>transito</a:t>
            </a:r>
            <a:r>
              <a:rPr lang="en-US" baseline="0" dirty="0" smtClean="0"/>
              <a:t>.</a:t>
            </a:r>
          </a:p>
          <a:p>
            <a:r>
              <a:rPr lang="en-US" baseline="0" dirty="0" err="1" smtClean="0"/>
              <a:t>Pois</a:t>
            </a:r>
            <a:r>
              <a:rPr lang="en-US" baseline="0" dirty="0" smtClean="0"/>
              <a:t> o </a:t>
            </a:r>
            <a:r>
              <a:rPr lang="en-US" baseline="0" dirty="0" err="1" smtClean="0"/>
              <a:t>sistema</a:t>
            </a:r>
            <a:r>
              <a:rPr lang="en-US" baseline="0" dirty="0" smtClean="0"/>
              <a:t> </a:t>
            </a:r>
            <a:r>
              <a:rPr lang="en-US" baseline="0" dirty="0" err="1" smtClean="0"/>
              <a:t>tenta</a:t>
            </a:r>
            <a:r>
              <a:rPr lang="en-US" baseline="0" dirty="0" smtClean="0"/>
              <a:t> </a:t>
            </a:r>
            <a:r>
              <a:rPr lang="en-US" baseline="0" dirty="0" err="1" smtClean="0"/>
              <a:t>apresentar</a:t>
            </a:r>
            <a:r>
              <a:rPr lang="en-US" baseline="0" dirty="0" smtClean="0"/>
              <a:t> </a:t>
            </a:r>
            <a:r>
              <a:rPr lang="en-US" baseline="0" dirty="0" err="1" smtClean="0"/>
              <a:t>soluções</a:t>
            </a:r>
            <a:r>
              <a:rPr lang="en-US" baseline="0" dirty="0" smtClean="0"/>
              <a:t> </a:t>
            </a:r>
            <a:r>
              <a:rPr lang="en-US" baseline="0" dirty="0" err="1" smtClean="0"/>
              <a:t>tendo</a:t>
            </a:r>
            <a:r>
              <a:rPr lang="en-US" baseline="0" dirty="0" smtClean="0"/>
              <a:t> </a:t>
            </a:r>
            <a:r>
              <a:rPr lang="en-US" baseline="0" dirty="0" err="1" smtClean="0"/>
              <a:t>em</a:t>
            </a:r>
            <a:r>
              <a:rPr lang="en-US" baseline="0" dirty="0" smtClean="0"/>
              <a:t> </a:t>
            </a:r>
            <a:r>
              <a:rPr lang="en-US" baseline="0" dirty="0" err="1" smtClean="0"/>
              <a:t>consideração</a:t>
            </a:r>
            <a:r>
              <a:rPr lang="en-US" baseline="0" dirty="0" smtClean="0"/>
              <a:t> </a:t>
            </a:r>
            <a:r>
              <a:rPr lang="en-US" baseline="0" dirty="0" err="1" smtClean="0"/>
              <a:t>vários</a:t>
            </a:r>
            <a:r>
              <a:rPr lang="en-US" baseline="0" dirty="0" smtClean="0"/>
              <a:t> </a:t>
            </a:r>
            <a:r>
              <a:rPr lang="en-US" baseline="0" dirty="0" err="1" smtClean="0"/>
              <a:t>pontos</a:t>
            </a:r>
            <a:r>
              <a:rPr lang="en-US" baseline="0" dirty="0" smtClean="0"/>
              <a:t> de vista </a:t>
            </a:r>
            <a:r>
              <a:rPr lang="en-US" baseline="0" dirty="0" err="1" smtClean="0"/>
              <a:t>como</a:t>
            </a:r>
            <a:r>
              <a:rPr lang="en-US" baseline="0" dirty="0" smtClean="0"/>
              <a:t> </a:t>
            </a:r>
            <a:r>
              <a:rPr lang="en-US" baseline="0" dirty="0" err="1" smtClean="0"/>
              <a:t>sejam</a:t>
            </a:r>
            <a:r>
              <a:rPr lang="en-US" baseline="0" dirty="0" smtClean="0"/>
              <a:t> </a:t>
            </a:r>
            <a:r>
              <a:rPr lang="en-US" baseline="0" dirty="0" err="1" smtClean="0"/>
              <a:t>os</a:t>
            </a:r>
            <a:r>
              <a:rPr lang="en-US" baseline="0" dirty="0" smtClean="0"/>
              <a:t> da </a:t>
            </a:r>
            <a:r>
              <a:rPr lang="en-US" baseline="0" dirty="0" err="1" smtClean="0"/>
              <a:t>companhia</a:t>
            </a:r>
            <a:r>
              <a:rPr lang="en-US" baseline="0" dirty="0" smtClean="0"/>
              <a:t> </a:t>
            </a:r>
            <a:r>
              <a:rPr lang="en-US" baseline="0" dirty="0" err="1" smtClean="0"/>
              <a:t>aéria</a:t>
            </a:r>
            <a:r>
              <a:rPr lang="en-US" baseline="0" dirty="0" smtClean="0"/>
              <a:t>, da </a:t>
            </a:r>
            <a:r>
              <a:rPr lang="en-US" baseline="0" dirty="0" err="1" smtClean="0"/>
              <a:t>tripulação</a:t>
            </a:r>
            <a:r>
              <a:rPr lang="en-US" baseline="0" dirty="0" smtClean="0"/>
              <a:t> e dos </a:t>
            </a:r>
            <a:r>
              <a:rPr lang="en-US" baseline="0" dirty="0" err="1" smtClean="0"/>
              <a:t>passageiros</a:t>
            </a:r>
            <a:r>
              <a:rPr lang="en-US" baseline="0" dirty="0" smtClean="0"/>
              <a:t>.</a:t>
            </a:r>
          </a:p>
          <a:p>
            <a:r>
              <a:rPr lang="en-US" baseline="0" dirty="0" smtClean="0"/>
              <a:t>MASDIMA </a:t>
            </a:r>
            <a:r>
              <a:rPr lang="en-US" baseline="0" dirty="0" err="1" smtClean="0"/>
              <a:t>é</a:t>
            </a:r>
            <a:r>
              <a:rPr lang="en-US" baseline="0" dirty="0" smtClean="0"/>
              <a:t> agora </a:t>
            </a:r>
            <a:r>
              <a:rPr lang="en-US" baseline="0" dirty="0" err="1" smtClean="0"/>
              <a:t>uma</a:t>
            </a:r>
            <a:r>
              <a:rPr lang="en-US" baseline="0" dirty="0" smtClean="0"/>
              <a:t> </a:t>
            </a:r>
            <a:r>
              <a:rPr lang="en-US" baseline="0" dirty="0" err="1" smtClean="0"/>
              <a:t>empresa</a:t>
            </a:r>
            <a:r>
              <a:rPr lang="en-US" baseline="0" dirty="0" smtClean="0"/>
              <a:t> do AC e APR </a:t>
            </a:r>
            <a:endParaRPr lang="en-US" dirty="0"/>
          </a:p>
        </p:txBody>
      </p:sp>
      <p:sp>
        <p:nvSpPr>
          <p:cNvPr id="4" name="Slide Number Placeholder 3"/>
          <p:cNvSpPr>
            <a:spLocks noGrp="1"/>
          </p:cNvSpPr>
          <p:nvPr>
            <p:ph type="sldNum" sz="quarter" idx="10"/>
          </p:nvPr>
        </p:nvSpPr>
        <p:spPr/>
        <p:txBody>
          <a:bodyPr/>
          <a:lstStyle/>
          <a:p>
            <a:fld id="{4C56F337-D894-43D6-B11A-A4EB1BA52D15}" type="slidenum">
              <a:rPr lang="pt-PT" smtClean="0"/>
              <a:t>28</a:t>
            </a:fld>
            <a:endParaRPr lang="pt-PT"/>
          </a:p>
        </p:txBody>
      </p:sp>
    </p:spTree>
    <p:extLst>
      <p:ext uri="{BB962C8B-B14F-4D97-AF65-F5344CB8AC3E}">
        <p14:creationId xmlns:p14="http://schemas.microsoft.com/office/powerpoint/2010/main" val="1202900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400" dirty="0" smtClean="0"/>
              <a:t>REALMENTE DEPOIS DE PEQUENOS PASSOS A IA ESTÁ DAR PASSOS ENORMES PARA A HUMANIDADE (QUASE PARAFRASEANDO NEAL ARMSTRONG IN 1969 NA LUA).</a:t>
            </a:r>
          </a:p>
          <a:p>
            <a:r>
              <a:rPr lang="pt-PT" sz="1400" dirty="0" smtClean="0"/>
              <a:t>NESTE MOMENTO O NOSSO CUIDADO TEM DE CENTRAR-SE MENOS NOS ROBÔS e MAIS NO SOFTWARE  QUE OS CONTROLA. MAS:</a:t>
            </a:r>
          </a:p>
          <a:p>
            <a:r>
              <a:rPr lang="pt-PT" sz="1400" dirty="0" smtClean="0"/>
              <a:t>A INTELIGÊNCIA IMPLICA A INTERAÇÃO CORPO MENTE. CONTRADIÇÃO?</a:t>
            </a:r>
          </a:p>
          <a:p>
            <a:endParaRPr lang="en-GB" sz="1400" dirty="0" smtClean="0"/>
          </a:p>
          <a:p>
            <a:endParaRPr lang="en-GB" dirty="0"/>
          </a:p>
        </p:txBody>
      </p:sp>
      <p:sp>
        <p:nvSpPr>
          <p:cNvPr id="4" name="Slide Number Placeholder 3"/>
          <p:cNvSpPr>
            <a:spLocks noGrp="1"/>
          </p:cNvSpPr>
          <p:nvPr>
            <p:ph type="sldNum" sz="quarter" idx="10"/>
          </p:nvPr>
        </p:nvSpPr>
        <p:spPr/>
        <p:txBody>
          <a:bodyPr/>
          <a:lstStyle/>
          <a:p>
            <a:fld id="{217024A1-3FA9-4A4A-BF78-F4AC563EDD79}" type="slidenum">
              <a:rPr lang="en-GB" smtClean="0"/>
              <a:t>3</a:t>
            </a:fld>
            <a:endParaRPr lang="en-GB"/>
          </a:p>
        </p:txBody>
      </p:sp>
    </p:spTree>
    <p:extLst>
      <p:ext uri="{BB962C8B-B14F-4D97-AF65-F5344CB8AC3E}">
        <p14:creationId xmlns:p14="http://schemas.microsoft.com/office/powerpoint/2010/main" val="355089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 </a:t>
            </a:r>
            <a:r>
              <a:rPr lang="en-US" dirty="0" err="1" smtClean="0"/>
              <a:t>que</a:t>
            </a:r>
            <a:r>
              <a:rPr lang="en-US" dirty="0" smtClean="0"/>
              <a:t> </a:t>
            </a:r>
            <a:r>
              <a:rPr lang="en-US" dirty="0" err="1" smtClean="0"/>
              <a:t>dizer</a:t>
            </a:r>
            <a:r>
              <a:rPr lang="en-US" dirty="0" smtClean="0"/>
              <a:t> da PROVA DE CONCEITO </a:t>
            </a:r>
            <a:r>
              <a:rPr lang="en-US" dirty="0" err="1" smtClean="0"/>
              <a:t>que</a:t>
            </a:r>
            <a:r>
              <a:rPr lang="en-US" dirty="0" smtClean="0"/>
              <a:t> </a:t>
            </a:r>
            <a:r>
              <a:rPr lang="en-US" dirty="0" err="1" smtClean="0"/>
              <a:t>resultou</a:t>
            </a:r>
            <a:r>
              <a:rPr lang="en-US" baseline="0" dirty="0" smtClean="0"/>
              <a:t> do </a:t>
            </a:r>
            <a:r>
              <a:rPr lang="en-US" baseline="0" dirty="0" err="1" smtClean="0"/>
              <a:t>trabalho</a:t>
            </a:r>
            <a:r>
              <a:rPr lang="en-US" baseline="0" dirty="0" smtClean="0"/>
              <a:t> </a:t>
            </a:r>
            <a:r>
              <a:rPr lang="en-US" baseline="0" dirty="0" err="1" smtClean="0"/>
              <a:t>sequencial</a:t>
            </a:r>
            <a:r>
              <a:rPr lang="en-US" baseline="0" dirty="0" smtClean="0"/>
              <a:t> e </a:t>
            </a:r>
            <a:r>
              <a:rPr lang="en-US" baseline="0" dirty="0" err="1" smtClean="0"/>
              <a:t>conjunto</a:t>
            </a:r>
            <a:r>
              <a:rPr lang="en-US" baseline="0" dirty="0" smtClean="0"/>
              <a:t> dos </a:t>
            </a:r>
            <a:r>
              <a:rPr lang="en-US" baseline="0" dirty="0" err="1" smtClean="0"/>
              <a:t>doutoramentos</a:t>
            </a:r>
            <a:r>
              <a:rPr lang="en-US" baseline="0" dirty="0" smtClean="0"/>
              <a:t> </a:t>
            </a:r>
            <a:r>
              <a:rPr lang="en-US" baseline="0" dirty="0" err="1" smtClean="0"/>
              <a:t>para</a:t>
            </a:r>
            <a:r>
              <a:rPr lang="en-US" baseline="0" dirty="0" smtClean="0"/>
              <a:t> </a:t>
            </a:r>
            <a:r>
              <a:rPr lang="en-US" baseline="0" dirty="0" err="1" smtClean="0"/>
              <a:t>construir</a:t>
            </a:r>
            <a:r>
              <a:rPr lang="en-US" baseline="0" dirty="0" smtClean="0"/>
              <a:t> </a:t>
            </a:r>
            <a:r>
              <a:rPr lang="en-US" baseline="0" dirty="0" err="1" smtClean="0"/>
              <a:t>uma</a:t>
            </a:r>
            <a:r>
              <a:rPr lang="en-US" baseline="0" dirty="0" smtClean="0"/>
              <a:t> </a:t>
            </a:r>
            <a:r>
              <a:rPr lang="en-US" baseline="0" dirty="0" err="1" smtClean="0"/>
              <a:t>plataforma</a:t>
            </a:r>
            <a:r>
              <a:rPr lang="en-US" baseline="0" dirty="0" smtClean="0"/>
              <a:t> </a:t>
            </a:r>
            <a:r>
              <a:rPr lang="en-US" baseline="0" dirty="0" err="1" smtClean="0"/>
              <a:t>facilitadra</a:t>
            </a:r>
            <a:r>
              <a:rPr lang="en-US" baseline="0" dirty="0" smtClean="0"/>
              <a:t> da </a:t>
            </a:r>
            <a:r>
              <a:rPr lang="en-US" baseline="0" dirty="0" err="1" smtClean="0"/>
              <a:t>negociação</a:t>
            </a:r>
            <a:r>
              <a:rPr lang="en-US" baseline="0" dirty="0" smtClean="0"/>
              <a:t> </a:t>
            </a:r>
            <a:r>
              <a:rPr lang="en-US" baseline="0" dirty="0" err="1" smtClean="0"/>
              <a:t>contratação</a:t>
            </a:r>
            <a:r>
              <a:rPr lang="en-US" baseline="0" dirty="0" smtClean="0"/>
              <a:t> </a:t>
            </a:r>
            <a:r>
              <a:rPr lang="en-US" baseline="0" dirty="0" err="1" smtClean="0"/>
              <a:t>minitorização</a:t>
            </a:r>
            <a:r>
              <a:rPr lang="en-US" baseline="0" dirty="0" smtClean="0"/>
              <a:t> </a:t>
            </a:r>
            <a:r>
              <a:rPr lang="en-US" baseline="0" dirty="0" err="1" smtClean="0"/>
              <a:t>automática</a:t>
            </a:r>
            <a:r>
              <a:rPr lang="en-US" baseline="0" dirty="0" smtClean="0"/>
              <a:t> </a:t>
            </a:r>
            <a:r>
              <a:rPr lang="en-US" baseline="0" dirty="0" err="1" smtClean="0"/>
              <a:t>desses</a:t>
            </a:r>
            <a:r>
              <a:rPr lang="en-US" baseline="0" dirty="0" smtClean="0"/>
              <a:t> </a:t>
            </a:r>
            <a:r>
              <a:rPr lang="en-US" baseline="0" dirty="0" err="1" smtClean="0"/>
              <a:t>contratos</a:t>
            </a:r>
            <a:r>
              <a:rPr lang="en-US" baseline="0" dirty="0" smtClean="0"/>
              <a:t> entre </a:t>
            </a:r>
            <a:r>
              <a:rPr lang="en-US" baseline="0" dirty="0" err="1" smtClean="0"/>
              <a:t>parceiros</a:t>
            </a:r>
            <a:r>
              <a:rPr lang="en-US" baseline="0" dirty="0" smtClean="0"/>
              <a:t> de </a:t>
            </a:r>
            <a:r>
              <a:rPr lang="en-US" baseline="0" dirty="0" err="1" smtClean="0"/>
              <a:t>negócio</a:t>
            </a:r>
            <a:r>
              <a:rPr lang="en-US" baseline="0" dirty="0" smtClean="0"/>
              <a:t>, </a:t>
            </a:r>
            <a:r>
              <a:rPr lang="en-US" baseline="0" dirty="0" err="1" smtClean="0"/>
              <a:t>ao</a:t>
            </a:r>
            <a:r>
              <a:rPr lang="en-US" baseline="0" dirty="0" smtClean="0"/>
              <a:t> </a:t>
            </a:r>
            <a:r>
              <a:rPr lang="en-US" baseline="0" dirty="0" err="1" smtClean="0"/>
              <a:t>que</a:t>
            </a:r>
            <a:r>
              <a:rPr lang="en-US" baseline="0" dirty="0" smtClean="0"/>
              <a:t> se </a:t>
            </a:r>
            <a:r>
              <a:rPr lang="en-US" baseline="0" dirty="0" err="1" smtClean="0"/>
              <a:t>acrescentou</a:t>
            </a:r>
            <a:r>
              <a:rPr lang="en-US" baseline="0" dirty="0" smtClean="0"/>
              <a:t> a </a:t>
            </a:r>
            <a:r>
              <a:rPr lang="en-US" baseline="0" dirty="0" err="1" smtClean="0"/>
              <a:t>alimentação</a:t>
            </a:r>
            <a:r>
              <a:rPr lang="en-US" baseline="0" dirty="0" smtClean="0"/>
              <a:t> </a:t>
            </a:r>
            <a:r>
              <a:rPr lang="en-US" baseline="0" dirty="0" err="1" smtClean="0"/>
              <a:t>automática</a:t>
            </a:r>
            <a:r>
              <a:rPr lang="en-US" baseline="0" dirty="0" smtClean="0"/>
              <a:t> de </a:t>
            </a:r>
            <a:r>
              <a:rPr lang="en-US" baseline="0" dirty="0" err="1" smtClean="0"/>
              <a:t>modeos</a:t>
            </a:r>
            <a:r>
              <a:rPr lang="en-US" baseline="0" dirty="0" smtClean="0"/>
              <a:t> </a:t>
            </a:r>
            <a:r>
              <a:rPr lang="en-US" baseline="0" dirty="0" err="1" smtClean="0"/>
              <a:t>computacionais</a:t>
            </a:r>
            <a:r>
              <a:rPr lang="en-US" baseline="0" dirty="0" smtClean="0"/>
              <a:t> de </a:t>
            </a:r>
            <a:r>
              <a:rPr lang="en-US" baseline="0" dirty="0" err="1" smtClean="0"/>
              <a:t>Confiança</a:t>
            </a:r>
            <a:r>
              <a:rPr lang="en-US" baseline="0" dirty="0" smtClean="0"/>
              <a:t> a </a:t>
            </a:r>
            <a:r>
              <a:rPr lang="en-US" baseline="0" dirty="0" err="1" smtClean="0"/>
              <a:t>associar</a:t>
            </a:r>
            <a:r>
              <a:rPr lang="en-US" baseline="0" dirty="0" smtClean="0"/>
              <a:t> </a:t>
            </a:r>
            <a:r>
              <a:rPr lang="en-US" baseline="0" dirty="0" err="1" smtClean="0"/>
              <a:t>aos</a:t>
            </a:r>
            <a:r>
              <a:rPr lang="en-US" baseline="0" dirty="0" smtClean="0"/>
              <a:t> </a:t>
            </a:r>
            <a:r>
              <a:rPr lang="en-US" baseline="0" dirty="0" err="1" smtClean="0"/>
              <a:t>respetivos</a:t>
            </a:r>
            <a:r>
              <a:rPr lang="en-US" baseline="0" dirty="0" smtClean="0"/>
              <a:t> </a:t>
            </a:r>
            <a:r>
              <a:rPr lang="en-US" baseline="0" dirty="0" err="1" smtClean="0"/>
              <a:t>parceiros</a:t>
            </a:r>
            <a:r>
              <a:rPr lang="en-US" baseline="0" dirty="0" smtClean="0"/>
              <a:t> e </a:t>
            </a:r>
            <a:r>
              <a:rPr lang="en-US" baseline="0" dirty="0" err="1" smtClean="0"/>
              <a:t>que</a:t>
            </a:r>
            <a:r>
              <a:rPr lang="en-US" baseline="0" dirty="0" smtClean="0"/>
              <a:t> </a:t>
            </a:r>
            <a:r>
              <a:rPr lang="en-US" baseline="0" dirty="0" err="1" smtClean="0"/>
              <a:t>influenciam</a:t>
            </a:r>
            <a:r>
              <a:rPr lang="en-US" baseline="0" dirty="0" smtClean="0"/>
              <a:t> a </a:t>
            </a:r>
            <a:r>
              <a:rPr lang="en-US" baseline="0" dirty="0" err="1" smtClean="0"/>
              <a:t>avaliação</a:t>
            </a:r>
            <a:r>
              <a:rPr lang="en-US" baseline="0" dirty="0" smtClean="0"/>
              <a:t> das </a:t>
            </a:r>
            <a:r>
              <a:rPr lang="en-US" baseline="0" dirty="0" err="1" smtClean="0"/>
              <a:t>próximas</a:t>
            </a:r>
            <a:r>
              <a:rPr lang="en-US" baseline="0" dirty="0" smtClean="0"/>
              <a:t> </a:t>
            </a:r>
            <a:r>
              <a:rPr lang="en-US" baseline="0" dirty="0" err="1" smtClean="0"/>
              <a:t>propostas</a:t>
            </a:r>
            <a:r>
              <a:rPr lang="en-US" baseline="0" dirty="0" smtClean="0"/>
              <a:t>. </a:t>
            </a:r>
            <a:r>
              <a:rPr lang="en-US" baseline="0" dirty="0" err="1" smtClean="0"/>
              <a:t>Havendo</a:t>
            </a:r>
            <a:r>
              <a:rPr lang="en-US" baseline="0" dirty="0" smtClean="0"/>
              <a:t> </a:t>
            </a:r>
            <a:r>
              <a:rPr lang="en-US" baseline="0" dirty="0" err="1" smtClean="0"/>
              <a:t>aprendizagem</a:t>
            </a:r>
            <a:r>
              <a:rPr lang="en-US" baseline="0" dirty="0" smtClean="0"/>
              <a:t> dos </a:t>
            </a:r>
            <a:r>
              <a:rPr lang="en-US" baseline="0" dirty="0" err="1" smtClean="0"/>
              <a:t>valores</a:t>
            </a:r>
            <a:r>
              <a:rPr lang="en-US" baseline="0" dirty="0" smtClean="0"/>
              <a:t> de </a:t>
            </a:r>
            <a:r>
              <a:rPr lang="en-US" baseline="0" dirty="0" err="1" smtClean="0"/>
              <a:t>confiança</a:t>
            </a:r>
            <a:r>
              <a:rPr lang="en-US" baseline="0" dirty="0" smtClean="0"/>
              <a:t> e das </a:t>
            </a:r>
            <a:r>
              <a:rPr lang="en-US" baseline="0" dirty="0" err="1" smtClean="0"/>
              <a:t>melhor</a:t>
            </a:r>
            <a:r>
              <a:rPr lang="en-US" baseline="0" dirty="0" smtClean="0"/>
              <a:t> </a:t>
            </a:r>
            <a:r>
              <a:rPr lang="en-US" baseline="0" dirty="0" err="1" smtClean="0"/>
              <a:t>maneira</a:t>
            </a:r>
            <a:r>
              <a:rPr lang="en-US" baseline="0" dirty="0" smtClean="0"/>
              <a:t> de </a:t>
            </a:r>
            <a:r>
              <a:rPr lang="en-US" baseline="0" dirty="0" err="1" smtClean="0"/>
              <a:t>negociar</a:t>
            </a:r>
            <a:r>
              <a:rPr lang="en-US" baseline="0" dirty="0" smtClean="0"/>
              <a:t> </a:t>
            </a:r>
            <a:r>
              <a:rPr lang="en-US" baseline="0" dirty="0" err="1" smtClean="0"/>
              <a:t>em</a:t>
            </a:r>
            <a:r>
              <a:rPr lang="en-US" baseline="0" dirty="0" smtClean="0"/>
              <a:t> </a:t>
            </a:r>
            <a:r>
              <a:rPr lang="en-US" baseline="0" dirty="0" err="1" smtClean="0"/>
              <a:t>cada</a:t>
            </a:r>
            <a:r>
              <a:rPr lang="en-US" baseline="0" dirty="0" smtClean="0"/>
              <a:t> </a:t>
            </a:r>
            <a:r>
              <a:rPr lang="en-US" baseline="0" dirty="0" err="1" smtClean="0"/>
              <a:t>situação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C56F337-D894-43D6-B11A-A4EB1BA52D15}" type="slidenum">
              <a:rPr lang="pt-PT" smtClean="0"/>
              <a:t>29</a:t>
            </a:fld>
            <a:endParaRPr lang="pt-PT"/>
          </a:p>
        </p:txBody>
      </p:sp>
    </p:spTree>
    <p:extLst>
      <p:ext uri="{BB962C8B-B14F-4D97-AF65-F5344CB8AC3E}">
        <p14:creationId xmlns:p14="http://schemas.microsoft.com/office/powerpoint/2010/main" val="427933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TM </a:t>
            </a:r>
            <a:r>
              <a:rPr lang="en-US" dirty="0" err="1" smtClean="0"/>
              <a:t>como</a:t>
            </a:r>
            <a:r>
              <a:rPr lang="en-US" dirty="0" smtClean="0"/>
              <a:t> o DM </a:t>
            </a:r>
            <a:r>
              <a:rPr lang="en-US" dirty="0" err="1" smtClean="0"/>
              <a:t>extrai</a:t>
            </a:r>
            <a:r>
              <a:rPr lang="en-US" dirty="0" smtClean="0"/>
              <a:t> de dados </a:t>
            </a:r>
            <a:r>
              <a:rPr lang="en-US" dirty="0" err="1" smtClean="0"/>
              <a:t>aqui</a:t>
            </a:r>
            <a:r>
              <a:rPr lang="en-US" dirty="0" smtClean="0"/>
              <a:t> </a:t>
            </a:r>
            <a:r>
              <a:rPr lang="en-US" dirty="0" err="1" smtClean="0"/>
              <a:t>texto</a:t>
            </a:r>
            <a:r>
              <a:rPr lang="en-US" baseline="0" dirty="0" smtClean="0"/>
              <a:t> e </a:t>
            </a:r>
            <a:r>
              <a:rPr lang="en-US" baseline="0" dirty="0" err="1" smtClean="0"/>
              <a:t>mais</a:t>
            </a:r>
            <a:r>
              <a:rPr lang="en-US" baseline="0" dirty="0" smtClean="0"/>
              <a:t> </a:t>
            </a:r>
            <a:r>
              <a:rPr lang="en-US" baseline="0" dirty="0" err="1" smtClean="0"/>
              <a:t>propriamente</a:t>
            </a:r>
            <a:r>
              <a:rPr lang="en-US" baseline="0" dirty="0" smtClean="0"/>
              <a:t> </a:t>
            </a:r>
            <a:r>
              <a:rPr lang="en-US" baseline="0" dirty="0" err="1" smtClean="0"/>
              <a:t>mensagens</a:t>
            </a:r>
            <a:r>
              <a:rPr lang="en-US" baseline="0" dirty="0" smtClean="0"/>
              <a:t> no </a:t>
            </a:r>
            <a:r>
              <a:rPr lang="en-US" baseline="0" dirty="0" err="1" smtClean="0"/>
              <a:t>Twiitter</a:t>
            </a:r>
            <a:r>
              <a:rPr lang="en-US" baseline="0" dirty="0" smtClean="0"/>
              <a:t>, </a:t>
            </a:r>
            <a:r>
              <a:rPr lang="en-US" baseline="0" dirty="0" err="1" smtClean="0"/>
              <a:t>para</a:t>
            </a:r>
            <a:r>
              <a:rPr lang="en-US" baseline="0" dirty="0" smtClean="0"/>
              <a:t> </a:t>
            </a:r>
            <a:r>
              <a:rPr lang="en-US" baseline="0" dirty="0" err="1" smtClean="0"/>
              <a:t>detetar</a:t>
            </a:r>
            <a:r>
              <a:rPr lang="en-US" baseline="0" dirty="0" smtClean="0"/>
              <a:t> a </a:t>
            </a:r>
            <a:r>
              <a:rPr lang="en-US" baseline="0" dirty="0" err="1" smtClean="0"/>
              <a:t>evolução</a:t>
            </a:r>
            <a:r>
              <a:rPr lang="en-US" baseline="0" dirty="0" smtClean="0"/>
              <a:t> das </a:t>
            </a:r>
            <a:r>
              <a:rPr lang="en-US" baseline="0" dirty="0" err="1" smtClean="0"/>
              <a:t>opiniões</a:t>
            </a:r>
            <a:r>
              <a:rPr lang="en-US" baseline="0" dirty="0" smtClean="0"/>
              <a:t> </a:t>
            </a:r>
            <a:r>
              <a:rPr lang="en-US" baseline="0" dirty="0" err="1" smtClean="0"/>
              <a:t>sobre</a:t>
            </a:r>
            <a:r>
              <a:rPr lang="en-US" baseline="0" dirty="0" smtClean="0"/>
              <a:t> </a:t>
            </a:r>
            <a:r>
              <a:rPr lang="en-US" baseline="0" dirty="0" err="1" smtClean="0"/>
              <a:t>candidatos</a:t>
            </a:r>
            <a:r>
              <a:rPr lang="en-US" baseline="0" dirty="0" smtClean="0"/>
              <a:t>.</a:t>
            </a:r>
          </a:p>
          <a:p>
            <a:r>
              <a:rPr lang="en-US" baseline="0" dirty="0" smtClean="0"/>
              <a:t>Mas </a:t>
            </a:r>
            <a:r>
              <a:rPr lang="en-US" baseline="0" dirty="0" err="1" smtClean="0"/>
              <a:t>também</a:t>
            </a:r>
            <a:r>
              <a:rPr lang="en-US" baseline="0" dirty="0" smtClean="0"/>
              <a:t> </a:t>
            </a:r>
            <a:r>
              <a:rPr lang="en-US" baseline="0" dirty="0" err="1" smtClean="0"/>
              <a:t>outras</a:t>
            </a:r>
            <a:r>
              <a:rPr lang="en-US" baseline="0" dirty="0" smtClean="0"/>
              <a:t> </a:t>
            </a:r>
            <a:r>
              <a:rPr lang="en-US" baseline="0" dirty="0" err="1" smtClean="0"/>
              <a:t>informações</a:t>
            </a:r>
            <a:r>
              <a:rPr lang="en-US" baseline="0" dirty="0" smtClean="0"/>
              <a:t> </a:t>
            </a:r>
            <a:r>
              <a:rPr lang="en-US" baseline="0" dirty="0" err="1" smtClean="0"/>
              <a:t>relevantes</a:t>
            </a:r>
            <a:r>
              <a:rPr lang="en-US" baseline="0" dirty="0" smtClean="0"/>
              <a:t> das </a:t>
            </a:r>
            <a:r>
              <a:rPr lang="en-US" baseline="0" dirty="0" err="1" smtClean="0"/>
              <a:t>Notícias</a:t>
            </a:r>
            <a:r>
              <a:rPr lang="en-US" baseline="0" dirty="0" smtClean="0"/>
              <a:t>. </a:t>
            </a:r>
            <a:r>
              <a:rPr lang="en-US" baseline="0" dirty="0" err="1" smtClean="0"/>
              <a:t>Por</a:t>
            </a:r>
            <a:r>
              <a:rPr lang="en-US" baseline="0" dirty="0" smtClean="0"/>
              <a:t> ex. </a:t>
            </a:r>
            <a:r>
              <a:rPr lang="en-US" baseline="0" dirty="0" err="1" smtClean="0"/>
              <a:t>financeiras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56F337-D894-43D6-B11A-A4EB1BA52D15}" type="slidenum">
              <a:rPr kumimoji="0" lang="pt-P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pt-P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4749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TM </a:t>
            </a:r>
            <a:r>
              <a:rPr lang="en-US" dirty="0" err="1" smtClean="0"/>
              <a:t>como</a:t>
            </a:r>
            <a:r>
              <a:rPr lang="en-US" dirty="0" smtClean="0"/>
              <a:t> o DM </a:t>
            </a:r>
            <a:r>
              <a:rPr lang="en-US" dirty="0" err="1" smtClean="0"/>
              <a:t>extrai</a:t>
            </a:r>
            <a:r>
              <a:rPr lang="en-US" dirty="0" smtClean="0"/>
              <a:t> de dados </a:t>
            </a:r>
            <a:r>
              <a:rPr lang="en-US" dirty="0" err="1" smtClean="0"/>
              <a:t>aqui</a:t>
            </a:r>
            <a:r>
              <a:rPr lang="en-US" dirty="0" smtClean="0"/>
              <a:t> </a:t>
            </a:r>
            <a:r>
              <a:rPr lang="en-US" dirty="0" err="1" smtClean="0"/>
              <a:t>texto</a:t>
            </a:r>
            <a:r>
              <a:rPr lang="en-US" baseline="0" dirty="0" smtClean="0"/>
              <a:t> e </a:t>
            </a:r>
            <a:r>
              <a:rPr lang="en-US" baseline="0" dirty="0" err="1" smtClean="0"/>
              <a:t>mais</a:t>
            </a:r>
            <a:r>
              <a:rPr lang="en-US" baseline="0" dirty="0" smtClean="0"/>
              <a:t> </a:t>
            </a:r>
            <a:r>
              <a:rPr lang="en-US" baseline="0" dirty="0" err="1" smtClean="0"/>
              <a:t>propriamente</a:t>
            </a:r>
            <a:r>
              <a:rPr lang="en-US" baseline="0" dirty="0" smtClean="0"/>
              <a:t> </a:t>
            </a:r>
            <a:r>
              <a:rPr lang="en-US" baseline="0" dirty="0" err="1" smtClean="0"/>
              <a:t>mensagens</a:t>
            </a:r>
            <a:r>
              <a:rPr lang="en-US" baseline="0" dirty="0" smtClean="0"/>
              <a:t> no </a:t>
            </a:r>
            <a:r>
              <a:rPr lang="en-US" baseline="0" dirty="0" err="1" smtClean="0"/>
              <a:t>Twiitter</a:t>
            </a:r>
            <a:r>
              <a:rPr lang="en-US" baseline="0" dirty="0" smtClean="0"/>
              <a:t>, </a:t>
            </a:r>
            <a:r>
              <a:rPr lang="en-US" baseline="0" dirty="0" err="1" smtClean="0"/>
              <a:t>para</a:t>
            </a:r>
            <a:r>
              <a:rPr lang="en-US" baseline="0" dirty="0" smtClean="0"/>
              <a:t> </a:t>
            </a:r>
            <a:r>
              <a:rPr lang="en-US" baseline="0" dirty="0" err="1" smtClean="0"/>
              <a:t>detetar</a:t>
            </a:r>
            <a:r>
              <a:rPr lang="en-US" baseline="0" dirty="0" smtClean="0"/>
              <a:t> a </a:t>
            </a:r>
            <a:r>
              <a:rPr lang="en-US" baseline="0" dirty="0" err="1" smtClean="0"/>
              <a:t>evolução</a:t>
            </a:r>
            <a:r>
              <a:rPr lang="en-US" baseline="0" dirty="0" smtClean="0"/>
              <a:t> das </a:t>
            </a:r>
            <a:r>
              <a:rPr lang="en-US" baseline="0" dirty="0" err="1" smtClean="0"/>
              <a:t>opiniões</a:t>
            </a:r>
            <a:r>
              <a:rPr lang="en-US" baseline="0" dirty="0" smtClean="0"/>
              <a:t> </a:t>
            </a:r>
            <a:r>
              <a:rPr lang="en-US" baseline="0" dirty="0" err="1" smtClean="0"/>
              <a:t>sobre</a:t>
            </a:r>
            <a:r>
              <a:rPr lang="en-US" baseline="0" dirty="0" smtClean="0"/>
              <a:t> </a:t>
            </a:r>
            <a:r>
              <a:rPr lang="en-US" baseline="0" dirty="0" err="1" smtClean="0"/>
              <a:t>candidatos</a:t>
            </a:r>
            <a:r>
              <a:rPr lang="en-US" baseline="0" dirty="0" smtClean="0"/>
              <a:t>.</a:t>
            </a:r>
          </a:p>
          <a:p>
            <a:r>
              <a:rPr lang="en-US" baseline="0" dirty="0" smtClean="0"/>
              <a:t>Mas </a:t>
            </a:r>
            <a:r>
              <a:rPr lang="en-US" baseline="0" dirty="0" err="1" smtClean="0"/>
              <a:t>também</a:t>
            </a:r>
            <a:r>
              <a:rPr lang="en-US" baseline="0" dirty="0" smtClean="0"/>
              <a:t> </a:t>
            </a:r>
            <a:r>
              <a:rPr lang="en-US" baseline="0" dirty="0" err="1" smtClean="0"/>
              <a:t>outras</a:t>
            </a:r>
            <a:r>
              <a:rPr lang="en-US" baseline="0" dirty="0" smtClean="0"/>
              <a:t> </a:t>
            </a:r>
            <a:r>
              <a:rPr lang="en-US" baseline="0" dirty="0" err="1" smtClean="0"/>
              <a:t>informações</a:t>
            </a:r>
            <a:r>
              <a:rPr lang="en-US" baseline="0" dirty="0" smtClean="0"/>
              <a:t> </a:t>
            </a:r>
            <a:r>
              <a:rPr lang="en-US" baseline="0" dirty="0" err="1" smtClean="0"/>
              <a:t>relevantes</a:t>
            </a:r>
            <a:r>
              <a:rPr lang="en-US" baseline="0" dirty="0" smtClean="0"/>
              <a:t> das </a:t>
            </a:r>
            <a:r>
              <a:rPr lang="en-US" baseline="0" dirty="0" err="1" smtClean="0"/>
              <a:t>Notícias</a:t>
            </a:r>
            <a:r>
              <a:rPr lang="en-US" baseline="0" dirty="0" smtClean="0"/>
              <a:t>. </a:t>
            </a:r>
            <a:r>
              <a:rPr lang="en-US" baseline="0" dirty="0" err="1" smtClean="0"/>
              <a:t>Por</a:t>
            </a:r>
            <a:r>
              <a:rPr lang="en-US" baseline="0" dirty="0" smtClean="0"/>
              <a:t> ex. </a:t>
            </a:r>
            <a:r>
              <a:rPr lang="en-US" baseline="0" dirty="0" err="1" smtClean="0"/>
              <a:t>financeiras</a:t>
            </a:r>
            <a:endParaRPr lang="en-US" dirty="0"/>
          </a:p>
        </p:txBody>
      </p:sp>
      <p:sp>
        <p:nvSpPr>
          <p:cNvPr id="4" name="Slide Number Placeholder 3"/>
          <p:cNvSpPr>
            <a:spLocks noGrp="1"/>
          </p:cNvSpPr>
          <p:nvPr>
            <p:ph type="sldNum" sz="quarter" idx="10"/>
          </p:nvPr>
        </p:nvSpPr>
        <p:spPr/>
        <p:txBody>
          <a:bodyPr/>
          <a:lstStyle/>
          <a:p>
            <a:fld id="{4C56F337-D894-43D6-B11A-A4EB1BA52D15}" type="slidenum">
              <a:rPr lang="pt-PT" smtClean="0"/>
              <a:t>33</a:t>
            </a:fld>
            <a:endParaRPr lang="pt-PT"/>
          </a:p>
        </p:txBody>
      </p:sp>
    </p:spTree>
    <p:extLst>
      <p:ext uri="{BB962C8B-B14F-4D97-AF65-F5344CB8AC3E}">
        <p14:creationId xmlns:p14="http://schemas.microsoft.com/office/powerpoint/2010/main" val="1157713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400" kern="1200" dirty="0" smtClean="0">
                <a:solidFill>
                  <a:schemeClr val="tx1"/>
                </a:solidFill>
                <a:effectLst/>
                <a:latin typeface="+mn-lt"/>
                <a:ea typeface="+mn-ea"/>
                <a:cs typeface="+mn-cs"/>
              </a:rPr>
              <a:t>A IA USADA CORRETAMENTE TAMBÉM CONTROLA ROBÔS TRABALHANDO EM CONDIÇÕES DIFÍCEIS (SUBMARINO,MINAS, ESPAÇO)</a:t>
            </a:r>
          </a:p>
          <a:p>
            <a:pPr marL="0" marR="0" indent="0" algn="l" defTabSz="914400" rtl="0" eaLnBrk="1" fontAlgn="auto" latinLnBrk="0" hangingPunct="1">
              <a:lnSpc>
                <a:spcPct val="100000"/>
              </a:lnSpc>
              <a:spcBef>
                <a:spcPts val="0"/>
              </a:spcBef>
              <a:spcAft>
                <a:spcPts val="0"/>
              </a:spcAft>
              <a:buClrTx/>
              <a:buSzTx/>
              <a:buFontTx/>
              <a:buNone/>
              <a:tabLst/>
              <a:defRPr/>
            </a:pPr>
            <a:r>
              <a:rPr lang="pt-PT" sz="1400" kern="1200" dirty="0" smtClean="0">
                <a:solidFill>
                  <a:schemeClr val="tx1"/>
                </a:solidFill>
                <a:effectLst/>
                <a:latin typeface="+mn-lt"/>
                <a:ea typeface="+mn-ea"/>
                <a:cs typeface="+mn-cs"/>
              </a:rPr>
              <a:t>IA</a:t>
            </a:r>
            <a:r>
              <a:rPr lang="pt-PT" sz="1400" kern="1200" baseline="0" dirty="0" smtClean="0">
                <a:solidFill>
                  <a:schemeClr val="tx1"/>
                </a:solidFill>
                <a:effectLst/>
                <a:latin typeface="+mn-lt"/>
                <a:ea typeface="+mn-ea"/>
                <a:cs typeface="+mn-cs"/>
              </a:rPr>
              <a:t> COLOCA DESAFIOS SOBRE A POSSÍVEL EXTENSÃO E TRANSFORMAÇÃO DA COGNIÇÃO HUMANA</a:t>
            </a:r>
            <a:endParaRPr lang="en-GB" sz="14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17024A1-3FA9-4A4A-BF78-F4AC563EDD79}" type="slidenum">
              <a:rPr lang="en-GB" smtClean="0"/>
              <a:t>34</a:t>
            </a:fld>
            <a:endParaRPr lang="en-GB"/>
          </a:p>
        </p:txBody>
      </p:sp>
    </p:spTree>
    <p:extLst>
      <p:ext uri="{BB962C8B-B14F-4D97-AF65-F5344CB8AC3E}">
        <p14:creationId xmlns:p14="http://schemas.microsoft.com/office/powerpoint/2010/main" val="663983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400" dirty="0" smtClean="0"/>
              <a:t>R.BROOKS</a:t>
            </a:r>
            <a:r>
              <a:rPr lang="pt-PT" sz="1400" baseline="0" dirty="0" smtClean="0"/>
              <a:t> EX DIRETOR DO LAB DE ROBÓTICA DO MIT REAGIA AO CHAMADO INVERNO DA IA ESTARIA DE TODA A MANEIRA À NOSSA VOLTA.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t>AI programs </a:t>
            </a:r>
            <a:r>
              <a:rPr lang="en-GB" sz="1400" b="1" dirty="0" smtClean="0"/>
              <a:t>predict</a:t>
            </a:r>
            <a:r>
              <a:rPr lang="en-GB" sz="1400" dirty="0" smtClean="0"/>
              <a:t> everything from our taste in music to our likelihood of committing a crime, to our fitness for a job or an educational opportunity.</a:t>
            </a:r>
          </a:p>
          <a:p>
            <a:endParaRPr lang="en-GB" sz="1400" dirty="0"/>
          </a:p>
        </p:txBody>
      </p:sp>
      <p:sp>
        <p:nvSpPr>
          <p:cNvPr id="4" name="Slide Number Placeholder 3"/>
          <p:cNvSpPr>
            <a:spLocks noGrp="1"/>
          </p:cNvSpPr>
          <p:nvPr>
            <p:ph type="sldNum" sz="quarter" idx="10"/>
          </p:nvPr>
        </p:nvSpPr>
        <p:spPr/>
        <p:txBody>
          <a:bodyPr/>
          <a:lstStyle/>
          <a:p>
            <a:fld id="{217024A1-3FA9-4A4A-BF78-F4AC563EDD79}" type="slidenum">
              <a:rPr lang="en-GB" smtClean="0"/>
              <a:t>35</a:t>
            </a:fld>
            <a:endParaRPr lang="en-GB"/>
          </a:p>
        </p:txBody>
      </p:sp>
    </p:spTree>
    <p:extLst>
      <p:ext uri="{BB962C8B-B14F-4D97-AF65-F5344CB8AC3E}">
        <p14:creationId xmlns:p14="http://schemas.microsoft.com/office/powerpoint/2010/main" val="1918219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400" kern="1200" dirty="0" err="1" smtClean="0">
                <a:solidFill>
                  <a:schemeClr val="tx1"/>
                </a:solidFill>
                <a:effectLst/>
                <a:latin typeface="+mn-lt"/>
                <a:ea typeface="+mn-ea"/>
                <a:cs typeface="+mn-cs"/>
              </a:rPr>
              <a:t>Well</a:t>
            </a:r>
            <a:r>
              <a:rPr lang="pt-PT" sz="1400" kern="1200" dirty="0" smtClean="0">
                <a:solidFill>
                  <a:schemeClr val="tx1"/>
                </a:solidFill>
                <a:effectLst/>
                <a:latin typeface="+mn-lt"/>
                <a:ea typeface="+mn-ea"/>
                <a:cs typeface="+mn-cs"/>
              </a:rPr>
              <a:t> NOT AGAIN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same</a:t>
            </a:r>
            <a:r>
              <a:rPr lang="pt-PT" sz="1400" kern="1200" dirty="0" smtClean="0">
                <a:solidFill>
                  <a:schemeClr val="tx1"/>
                </a:solidFill>
                <a:effectLst/>
                <a:latin typeface="+mn-lt"/>
                <a:ea typeface="+mn-ea"/>
                <a:cs typeface="+mn-cs"/>
              </a:rPr>
              <a:t> marketing </a:t>
            </a:r>
            <a:r>
              <a:rPr lang="pt-PT" sz="1400" kern="1200" dirty="0" err="1" smtClean="0">
                <a:solidFill>
                  <a:schemeClr val="tx1"/>
                </a:solidFill>
                <a:effectLst/>
                <a:latin typeface="+mn-lt"/>
                <a:ea typeface="+mn-ea"/>
                <a:cs typeface="+mn-cs"/>
              </a:rPr>
              <a:t>examples</a:t>
            </a:r>
            <a:r>
              <a:rPr lang="pt-PT" sz="14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pt-PT" sz="1400" kern="1200" dirty="0" smtClean="0">
                <a:solidFill>
                  <a:schemeClr val="tx1"/>
                </a:solidFill>
                <a:effectLst/>
                <a:latin typeface="+mn-lt"/>
                <a:ea typeface="+mn-ea"/>
                <a:cs typeface="+mn-cs"/>
              </a:rPr>
              <a:t>AI </a:t>
            </a:r>
            <a:r>
              <a:rPr lang="pt-PT" sz="1400" kern="1200" dirty="0" err="1" smtClean="0">
                <a:solidFill>
                  <a:schemeClr val="tx1"/>
                </a:solidFill>
                <a:effectLst/>
                <a:latin typeface="+mn-lt"/>
                <a:ea typeface="+mn-ea"/>
                <a:cs typeface="+mn-cs"/>
              </a:rPr>
              <a:t>became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World</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Champion</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agains</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best</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of</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Experts in </a:t>
            </a:r>
            <a:r>
              <a:rPr lang="pt-PT" sz="1400" kern="1200" dirty="0" err="1" smtClean="0">
                <a:solidFill>
                  <a:schemeClr val="tx1"/>
                </a:solidFill>
                <a:effectLst/>
                <a:latin typeface="+mn-lt"/>
                <a:ea typeface="+mn-ea"/>
                <a:cs typeface="+mn-cs"/>
              </a:rPr>
              <a:t>Chess</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and</a:t>
            </a:r>
            <a:r>
              <a:rPr lang="pt-PT" sz="1400" kern="1200" dirty="0" smtClean="0">
                <a:solidFill>
                  <a:schemeClr val="tx1"/>
                </a:solidFill>
                <a:effectLst/>
                <a:latin typeface="+mn-lt"/>
                <a:ea typeface="+mn-ea"/>
                <a:cs typeface="+mn-cs"/>
              </a:rPr>
              <a:t> GO.</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In October 2015, </a:t>
            </a:r>
            <a:r>
              <a:rPr lang="en-GB" sz="1400" dirty="0" err="1" smtClean="0"/>
              <a:t>AlphaGo</a:t>
            </a:r>
            <a:r>
              <a:rPr lang="en-GB" sz="1400" dirty="0" smtClean="0"/>
              <a:t> became the first Computer Go program to beat a professional human Go player without handicaps on a full-sized 19×19 board.)</a:t>
            </a:r>
          </a:p>
          <a:p>
            <a:pPr marL="0" marR="0" indent="0" algn="l" defTabSz="914400" rtl="0" eaLnBrk="1" fontAlgn="auto" latinLnBrk="0" hangingPunct="1">
              <a:lnSpc>
                <a:spcPct val="100000"/>
              </a:lnSpc>
              <a:spcBef>
                <a:spcPts val="0"/>
              </a:spcBef>
              <a:spcAft>
                <a:spcPts val="0"/>
              </a:spcAft>
              <a:buClrTx/>
              <a:buSzTx/>
              <a:buFontTx/>
              <a:buNone/>
              <a:tabLst/>
              <a:defRPr/>
            </a:pPr>
            <a:r>
              <a:rPr lang="pt-PT" sz="1400" dirty="0" smtClean="0"/>
              <a:t>IA MUITO ÚTIL NO DIA A DIA</a:t>
            </a:r>
            <a:endParaRPr lang="en-GB" sz="14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17024A1-3FA9-4A4A-BF78-F4AC563EDD79}" type="slidenum">
              <a:rPr lang="en-GB" smtClean="0"/>
              <a:t>36</a:t>
            </a:fld>
            <a:endParaRPr lang="en-GB"/>
          </a:p>
        </p:txBody>
      </p:sp>
    </p:spTree>
    <p:extLst>
      <p:ext uri="{BB962C8B-B14F-4D97-AF65-F5344CB8AC3E}">
        <p14:creationId xmlns:p14="http://schemas.microsoft.com/office/powerpoint/2010/main" val="2392604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400" kern="1200" dirty="0" smtClean="0">
                <a:solidFill>
                  <a:schemeClr val="tx1"/>
                </a:solidFill>
                <a:effectLst/>
                <a:latin typeface="+mn-lt"/>
                <a:ea typeface="+mn-ea"/>
                <a:cs typeface="+mn-cs"/>
              </a:rPr>
              <a:t>APROVEITO PARA</a:t>
            </a:r>
            <a:r>
              <a:rPr lang="pt-PT" sz="1400" kern="1200" baseline="0" dirty="0" smtClean="0">
                <a:solidFill>
                  <a:schemeClr val="tx1"/>
                </a:solidFill>
                <a:effectLst/>
                <a:latin typeface="+mn-lt"/>
                <a:ea typeface="+mn-ea"/>
                <a:cs typeface="+mn-cs"/>
              </a:rPr>
              <a:t> CHAMAR A ATENÇÃO PARA O LIVRO FASCINANTE E COM O QUAL EU EM PARTE DISCORDO, DE PD “THE MASTER ALGORITHM” ONDE ELE CATALOGA 5 TRIBUS DA APRENDIZAGEM AUTOMÁTICA</a:t>
            </a:r>
            <a:endParaRPr lang="en-GB" sz="1400" kern="1200" dirty="0" smtClean="0">
              <a:solidFill>
                <a:schemeClr val="tx1"/>
              </a:solidFill>
              <a:effectLst/>
              <a:latin typeface="+mn-lt"/>
              <a:ea typeface="+mn-ea"/>
              <a:cs typeface="+mn-cs"/>
            </a:endParaRPr>
          </a:p>
          <a:p>
            <a:endParaRPr lang="en-GB" sz="1400" dirty="0"/>
          </a:p>
        </p:txBody>
      </p:sp>
      <p:sp>
        <p:nvSpPr>
          <p:cNvPr id="4" name="Slide Number Placeholder 3"/>
          <p:cNvSpPr>
            <a:spLocks noGrp="1"/>
          </p:cNvSpPr>
          <p:nvPr>
            <p:ph type="sldNum" sz="quarter" idx="10"/>
          </p:nvPr>
        </p:nvSpPr>
        <p:spPr/>
        <p:txBody>
          <a:bodyPr/>
          <a:lstStyle/>
          <a:p>
            <a:fld id="{217024A1-3FA9-4A4A-BF78-F4AC563EDD79}" type="slidenum">
              <a:rPr lang="en-GB" smtClean="0"/>
              <a:t>37</a:t>
            </a:fld>
            <a:endParaRPr lang="en-GB"/>
          </a:p>
        </p:txBody>
      </p:sp>
    </p:spTree>
    <p:extLst>
      <p:ext uri="{BB962C8B-B14F-4D97-AF65-F5344CB8AC3E}">
        <p14:creationId xmlns:p14="http://schemas.microsoft.com/office/powerpoint/2010/main" val="3989867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400" kern="1200" dirty="0" err="1" smtClean="0">
                <a:solidFill>
                  <a:schemeClr val="tx1"/>
                </a:solidFill>
                <a:effectLst/>
                <a:latin typeface="+mn-lt"/>
                <a:ea typeface="+mn-ea"/>
                <a:cs typeface="+mn-cs"/>
              </a:rPr>
              <a:t>Well</a:t>
            </a:r>
            <a:r>
              <a:rPr lang="pt-PT" sz="1400" kern="1200" dirty="0" smtClean="0">
                <a:solidFill>
                  <a:schemeClr val="tx1"/>
                </a:solidFill>
                <a:effectLst/>
                <a:latin typeface="+mn-lt"/>
                <a:ea typeface="+mn-ea"/>
                <a:cs typeface="+mn-cs"/>
              </a:rPr>
              <a:t> NOT AGAIN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same</a:t>
            </a:r>
            <a:r>
              <a:rPr lang="pt-PT" sz="1400" kern="1200" dirty="0" smtClean="0">
                <a:solidFill>
                  <a:schemeClr val="tx1"/>
                </a:solidFill>
                <a:effectLst/>
                <a:latin typeface="+mn-lt"/>
                <a:ea typeface="+mn-ea"/>
                <a:cs typeface="+mn-cs"/>
              </a:rPr>
              <a:t> marketing </a:t>
            </a:r>
            <a:r>
              <a:rPr lang="pt-PT" sz="1400" kern="1200" dirty="0" err="1" smtClean="0">
                <a:solidFill>
                  <a:schemeClr val="tx1"/>
                </a:solidFill>
                <a:effectLst/>
                <a:latin typeface="+mn-lt"/>
                <a:ea typeface="+mn-ea"/>
                <a:cs typeface="+mn-cs"/>
              </a:rPr>
              <a:t>examples</a:t>
            </a:r>
            <a:r>
              <a:rPr lang="pt-PT" sz="14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pt-PT" sz="1400" kern="1200" dirty="0" smtClean="0">
                <a:solidFill>
                  <a:schemeClr val="tx1"/>
                </a:solidFill>
                <a:effectLst/>
                <a:latin typeface="+mn-lt"/>
                <a:ea typeface="+mn-ea"/>
                <a:cs typeface="+mn-cs"/>
              </a:rPr>
              <a:t>AI </a:t>
            </a:r>
            <a:r>
              <a:rPr lang="pt-PT" sz="1400" kern="1200" dirty="0" err="1" smtClean="0">
                <a:solidFill>
                  <a:schemeClr val="tx1"/>
                </a:solidFill>
                <a:effectLst/>
                <a:latin typeface="+mn-lt"/>
                <a:ea typeface="+mn-ea"/>
                <a:cs typeface="+mn-cs"/>
              </a:rPr>
              <a:t>became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World</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Champion</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agains</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best</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of</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Experts in </a:t>
            </a:r>
            <a:r>
              <a:rPr lang="pt-PT" sz="1400" kern="1200" dirty="0" err="1" smtClean="0">
                <a:solidFill>
                  <a:schemeClr val="tx1"/>
                </a:solidFill>
                <a:effectLst/>
                <a:latin typeface="+mn-lt"/>
                <a:ea typeface="+mn-ea"/>
                <a:cs typeface="+mn-cs"/>
              </a:rPr>
              <a:t>Chess</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and</a:t>
            </a:r>
            <a:r>
              <a:rPr lang="pt-PT" sz="1400" kern="1200" dirty="0" smtClean="0">
                <a:solidFill>
                  <a:schemeClr val="tx1"/>
                </a:solidFill>
                <a:effectLst/>
                <a:latin typeface="+mn-lt"/>
                <a:ea typeface="+mn-ea"/>
                <a:cs typeface="+mn-cs"/>
              </a:rPr>
              <a:t> GO.</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In October 2015, </a:t>
            </a:r>
            <a:r>
              <a:rPr lang="en-GB" sz="1400" dirty="0" err="1" smtClean="0"/>
              <a:t>AlphaGo</a:t>
            </a:r>
            <a:r>
              <a:rPr lang="en-GB" sz="1400" dirty="0" smtClean="0"/>
              <a:t> became the first Computer Go program to beat a professional human Go player without handicaps on a full-sized 19×19 board.)</a:t>
            </a:r>
          </a:p>
          <a:p>
            <a:pPr marL="0" marR="0" indent="0" algn="l" defTabSz="914400" rtl="0" eaLnBrk="1" fontAlgn="auto" latinLnBrk="0" hangingPunct="1">
              <a:lnSpc>
                <a:spcPct val="100000"/>
              </a:lnSpc>
              <a:spcBef>
                <a:spcPts val="0"/>
              </a:spcBef>
              <a:spcAft>
                <a:spcPts val="0"/>
              </a:spcAft>
              <a:buClrTx/>
              <a:buSzTx/>
              <a:buFontTx/>
              <a:buNone/>
              <a:tabLst/>
              <a:defRPr/>
            </a:pPr>
            <a:r>
              <a:rPr lang="pt-PT" sz="1400" dirty="0" smtClean="0"/>
              <a:t>IA MUITO ÚTIL NO DIA A DIA</a:t>
            </a:r>
            <a:endParaRPr lang="en-GB" sz="14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17024A1-3FA9-4A4A-BF78-F4AC563EDD79}" type="slidenum">
              <a:rPr lang="en-GB" smtClean="0"/>
              <a:t>38</a:t>
            </a:fld>
            <a:endParaRPr lang="en-GB"/>
          </a:p>
        </p:txBody>
      </p:sp>
    </p:spTree>
    <p:extLst>
      <p:ext uri="{BB962C8B-B14F-4D97-AF65-F5344CB8AC3E}">
        <p14:creationId xmlns:p14="http://schemas.microsoft.com/office/powerpoint/2010/main" val="2392604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kern="1200" cap="none" spc="0" normalizeH="0" baseline="0" noProof="0" dirty="0" smtClean="0">
                <a:ln>
                  <a:noFill/>
                </a:ln>
                <a:solidFill>
                  <a:prstClr val="black"/>
                </a:solidFill>
                <a:effectLst/>
                <a:uLnTx/>
                <a:uFillTx/>
                <a:latin typeface="+mn-lt"/>
                <a:ea typeface="+mn-ea"/>
                <a:cs typeface="+mn-cs"/>
              </a:rPr>
              <a:t>ESTUDO DE ALGUNS MESES ATRÁS EM KYOTO PERMITE VISUALIZAR AS IMAGENS MENTALMENTE FORMADAS POR INDIVÍDUOS</a:t>
            </a:r>
            <a:endParaRPr kumimoji="0" lang="en-GB" sz="1800" b="0" i="0" u="none" strike="noStrike" kern="1200" cap="none" spc="0" normalizeH="0" baseline="0" noProof="0" dirty="0" smtClean="0">
              <a:ln>
                <a:noFill/>
              </a:ln>
              <a:solidFill>
                <a:prstClr val="black"/>
              </a:solidFill>
              <a:effectLst/>
              <a:uLnTx/>
              <a:uFillTx/>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17024A1-3FA9-4A4A-BF78-F4AC563EDD79}" type="slidenum">
              <a:rPr lang="en-GB" smtClean="0"/>
              <a:t>39</a:t>
            </a:fld>
            <a:endParaRPr lang="en-GB"/>
          </a:p>
        </p:txBody>
      </p:sp>
    </p:spTree>
    <p:extLst>
      <p:ext uri="{BB962C8B-B14F-4D97-AF65-F5344CB8AC3E}">
        <p14:creationId xmlns:p14="http://schemas.microsoft.com/office/powerpoint/2010/main" val="364739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400" kern="1200" noProof="0" dirty="0" smtClean="0">
                <a:solidFill>
                  <a:schemeClr val="tx1"/>
                </a:solidFill>
                <a:effectLst/>
                <a:latin typeface="+mn-lt"/>
                <a:ea typeface="+mn-ea"/>
                <a:cs typeface="+mn-cs"/>
              </a:rPr>
              <a:t>CUIDADO. QUANDO O CHEFE DA GOOGLE DIZ QUE OS DADOS FORNECIDOS PODEM SERTENDENCIOSOS E QUANDO SOPHIA DIZ QUE  IRÁ DESTRUIR OS HUMANOS ….</a:t>
            </a:r>
            <a:endParaRPr lang="en-GB" sz="1400" kern="1200" noProof="0" dirty="0" smtClean="0">
              <a:solidFill>
                <a:schemeClr val="tx1"/>
              </a:solidFill>
              <a:effectLst/>
              <a:latin typeface="+mn-lt"/>
              <a:ea typeface="+mn-ea"/>
              <a:cs typeface="+mn-cs"/>
            </a:endParaRPr>
          </a:p>
          <a:p>
            <a:endParaRPr lang="en-GB" noProof="0" dirty="0"/>
          </a:p>
        </p:txBody>
      </p:sp>
      <p:sp>
        <p:nvSpPr>
          <p:cNvPr id="4" name="Slide Number Placeholder 3"/>
          <p:cNvSpPr>
            <a:spLocks noGrp="1"/>
          </p:cNvSpPr>
          <p:nvPr>
            <p:ph type="sldNum" sz="quarter" idx="10"/>
          </p:nvPr>
        </p:nvSpPr>
        <p:spPr/>
        <p:txBody>
          <a:bodyPr/>
          <a:lstStyle/>
          <a:p>
            <a:fld id="{217024A1-3FA9-4A4A-BF78-F4AC563EDD79}" type="slidenum">
              <a:rPr lang="en-GB" smtClean="0"/>
              <a:t>40</a:t>
            </a:fld>
            <a:endParaRPr lang="en-GB"/>
          </a:p>
        </p:txBody>
      </p:sp>
    </p:spTree>
    <p:extLst>
      <p:ext uri="{BB962C8B-B14F-4D97-AF65-F5344CB8AC3E}">
        <p14:creationId xmlns:p14="http://schemas.microsoft.com/office/powerpoint/2010/main" val="4275072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400" dirty="0" smtClean="0"/>
              <a:t>REALMENTE DEPOIS DE PEQUENOS PASSOS A IA ESTÁ DAR PASSOS ENORMES PARA A HUMANIDADE (QUASE PARAFRASEANDO NEAL ARMSTRONG IN 1969 NA LUA).</a:t>
            </a:r>
          </a:p>
          <a:p>
            <a:r>
              <a:rPr lang="pt-PT" sz="1400" dirty="0" smtClean="0"/>
              <a:t>NESTE MOMENTO O NOSSO CUIDADO TEM DE CENTRAR-SE MENOS NOS ROBÔS e MAIS NO SOFTWARE  QUE OS CONTROLA. MAS:</a:t>
            </a:r>
          </a:p>
          <a:p>
            <a:r>
              <a:rPr lang="pt-PT" sz="1400" dirty="0" smtClean="0"/>
              <a:t>A INTELIGÊNCIA IMPLICA A INTERAÇÃO CORPO MENTE. CONTRADIÇÃO?</a:t>
            </a:r>
          </a:p>
          <a:p>
            <a:endParaRPr lang="en-GB" sz="1400" dirty="0" smtClean="0"/>
          </a:p>
          <a:p>
            <a:endParaRPr lang="en-GB" dirty="0"/>
          </a:p>
        </p:txBody>
      </p:sp>
      <p:sp>
        <p:nvSpPr>
          <p:cNvPr id="4" name="Slide Number Placeholder 3"/>
          <p:cNvSpPr>
            <a:spLocks noGrp="1"/>
          </p:cNvSpPr>
          <p:nvPr>
            <p:ph type="sldNum" sz="quarter" idx="10"/>
          </p:nvPr>
        </p:nvSpPr>
        <p:spPr/>
        <p:txBody>
          <a:bodyPr/>
          <a:lstStyle/>
          <a:p>
            <a:fld id="{217024A1-3FA9-4A4A-BF78-F4AC563EDD79}" type="slidenum">
              <a:rPr lang="en-GB" smtClean="0"/>
              <a:t>4</a:t>
            </a:fld>
            <a:endParaRPr lang="en-GB"/>
          </a:p>
        </p:txBody>
      </p:sp>
    </p:spTree>
    <p:extLst>
      <p:ext uri="{BB962C8B-B14F-4D97-AF65-F5344CB8AC3E}">
        <p14:creationId xmlns:p14="http://schemas.microsoft.com/office/powerpoint/2010/main" val="355089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400" kern="1200" noProof="0" dirty="0" smtClean="0">
                <a:solidFill>
                  <a:schemeClr val="tx1"/>
                </a:solidFill>
                <a:effectLst/>
                <a:latin typeface="+mn-lt"/>
                <a:ea typeface="+mn-ea"/>
                <a:cs typeface="+mn-cs"/>
              </a:rPr>
              <a:t>ALGORITMO MESTRE APRENDERÁ TODO O CONHECIMENTO</a:t>
            </a:r>
            <a:r>
              <a:rPr lang="pt-PT" sz="1400" kern="1200" baseline="0" noProof="0" dirty="0" smtClean="0">
                <a:solidFill>
                  <a:schemeClr val="tx1"/>
                </a:solidFill>
                <a:effectLst/>
                <a:latin typeface="+mn-lt"/>
                <a:ea typeface="+mn-ea"/>
                <a:cs typeface="+mn-cs"/>
              </a:rPr>
              <a:t> HUMANO. A DERRADEIRA MÁQUINA QUE APRENDE JÁ PODE SER CONSTRUÍDA.</a:t>
            </a:r>
          </a:p>
          <a:p>
            <a:r>
              <a:rPr lang="pt-PT" sz="1400" kern="1200" baseline="0" noProof="0" dirty="0" smtClean="0">
                <a:solidFill>
                  <a:schemeClr val="tx1"/>
                </a:solidFill>
                <a:effectLst/>
                <a:latin typeface="+mn-lt"/>
                <a:ea typeface="+mn-ea"/>
                <a:cs typeface="+mn-cs"/>
              </a:rPr>
              <a:t>COM ELA IREMOS CURAR O CANCRO.</a:t>
            </a:r>
          </a:p>
          <a:p>
            <a:r>
              <a:rPr lang="pt-PT" sz="1400" kern="1200" baseline="0" noProof="0" dirty="0" smtClean="0">
                <a:solidFill>
                  <a:schemeClr val="tx1"/>
                </a:solidFill>
                <a:effectLst/>
                <a:latin typeface="+mn-lt"/>
                <a:ea typeface="+mn-ea"/>
                <a:cs typeface="+mn-cs"/>
              </a:rPr>
              <a:t>CLARO QUE DESPOLETA REAÇÕES TAMBÉM EXTREMAS ….</a:t>
            </a:r>
            <a:endParaRPr lang="en-GB" sz="1400" kern="1200" noProof="0" dirty="0" smtClean="0">
              <a:solidFill>
                <a:schemeClr val="tx1"/>
              </a:solidFill>
              <a:effectLst/>
              <a:latin typeface="+mn-lt"/>
              <a:ea typeface="+mn-ea"/>
              <a:cs typeface="+mn-cs"/>
            </a:endParaRPr>
          </a:p>
          <a:p>
            <a:endParaRPr lang="en-GB" sz="1200" kern="1200" noProof="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17024A1-3FA9-4A4A-BF78-F4AC563EDD79}" type="slidenum">
              <a:rPr lang="en-GB" smtClean="0"/>
              <a:t>41</a:t>
            </a:fld>
            <a:endParaRPr lang="en-GB"/>
          </a:p>
        </p:txBody>
      </p:sp>
    </p:spTree>
    <p:extLst>
      <p:ext uri="{BB962C8B-B14F-4D97-AF65-F5344CB8AC3E}">
        <p14:creationId xmlns:p14="http://schemas.microsoft.com/office/powerpoint/2010/main" val="642227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400" kern="1200" noProof="0" dirty="0" smtClean="0">
                <a:solidFill>
                  <a:schemeClr val="tx1"/>
                </a:solidFill>
                <a:effectLst/>
                <a:latin typeface="+mn-lt"/>
                <a:ea typeface="+mn-ea"/>
                <a:cs typeface="+mn-cs"/>
              </a:rPr>
              <a:t>ALGORITMO MESTRE APRENDERÁ TODO O CONHECIMENTO</a:t>
            </a:r>
            <a:r>
              <a:rPr lang="pt-PT" sz="1400" kern="1200" baseline="0" noProof="0" dirty="0" smtClean="0">
                <a:solidFill>
                  <a:schemeClr val="tx1"/>
                </a:solidFill>
                <a:effectLst/>
                <a:latin typeface="+mn-lt"/>
                <a:ea typeface="+mn-ea"/>
                <a:cs typeface="+mn-cs"/>
              </a:rPr>
              <a:t> HUMANO. A DERRADEIRA MÁQUINA QUE APRENDE JÁ PODE SER CONSTRUÍDA.</a:t>
            </a:r>
          </a:p>
          <a:p>
            <a:r>
              <a:rPr lang="pt-PT" sz="1400" kern="1200" baseline="0" noProof="0" dirty="0" smtClean="0">
                <a:solidFill>
                  <a:schemeClr val="tx1"/>
                </a:solidFill>
                <a:effectLst/>
                <a:latin typeface="+mn-lt"/>
                <a:ea typeface="+mn-ea"/>
                <a:cs typeface="+mn-cs"/>
              </a:rPr>
              <a:t>COM ELA IREMOS CURAR O CANCRO.</a:t>
            </a:r>
          </a:p>
          <a:p>
            <a:r>
              <a:rPr lang="pt-PT" sz="1400" kern="1200" baseline="0" noProof="0" dirty="0" smtClean="0">
                <a:solidFill>
                  <a:schemeClr val="tx1"/>
                </a:solidFill>
                <a:effectLst/>
                <a:latin typeface="+mn-lt"/>
                <a:ea typeface="+mn-ea"/>
                <a:cs typeface="+mn-cs"/>
              </a:rPr>
              <a:t>CLARO QUE DESPOLETA REAÇÕES TAMBÉM EXTREMAS ….</a:t>
            </a:r>
            <a:endParaRPr lang="en-GB" sz="1400" kern="1200" noProof="0" dirty="0" smtClean="0">
              <a:solidFill>
                <a:schemeClr val="tx1"/>
              </a:solidFill>
              <a:effectLst/>
              <a:latin typeface="+mn-lt"/>
              <a:ea typeface="+mn-ea"/>
              <a:cs typeface="+mn-cs"/>
            </a:endParaRPr>
          </a:p>
          <a:p>
            <a:endParaRPr lang="en-GB" sz="1200" kern="1200" noProof="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17024A1-3FA9-4A4A-BF78-F4AC563EDD79}" type="slidenum">
              <a:rPr lang="en-GB" smtClean="0"/>
              <a:t>42</a:t>
            </a:fld>
            <a:endParaRPr lang="en-GB"/>
          </a:p>
        </p:txBody>
      </p:sp>
    </p:spTree>
    <p:extLst>
      <p:ext uri="{BB962C8B-B14F-4D97-AF65-F5344CB8AC3E}">
        <p14:creationId xmlns:p14="http://schemas.microsoft.com/office/powerpoint/2010/main" val="642227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3968"/>
            <a:ext cx="5623520" cy="4800600"/>
          </a:xfrm>
        </p:spPr>
        <p:txBody>
          <a:bodyPr/>
          <a:lstStyle/>
          <a:p>
            <a:r>
              <a:rPr lang="pt-PT" sz="1400" kern="1200" noProof="0" dirty="0" err="1" smtClean="0">
                <a:solidFill>
                  <a:schemeClr val="tx1"/>
                </a:solidFill>
                <a:effectLst/>
                <a:latin typeface="+mn-lt"/>
                <a:ea typeface="+mn-ea"/>
                <a:cs typeface="+mn-cs"/>
              </a:rPr>
              <a:t>However</a:t>
            </a:r>
            <a:r>
              <a:rPr lang="pt-PT" sz="1400" kern="1200" noProof="0" dirty="0" smtClean="0">
                <a:solidFill>
                  <a:schemeClr val="tx1"/>
                </a:solidFill>
                <a:effectLst/>
                <a:latin typeface="+mn-lt"/>
                <a:ea typeface="+mn-ea"/>
                <a:cs typeface="+mn-cs"/>
              </a:rPr>
              <a:t> can </a:t>
            </a:r>
            <a:r>
              <a:rPr lang="pt-PT" sz="1400" kern="1200" noProof="0" dirty="0" err="1" smtClean="0">
                <a:solidFill>
                  <a:schemeClr val="tx1"/>
                </a:solidFill>
                <a:effectLst/>
                <a:latin typeface="+mn-lt"/>
                <a:ea typeface="+mn-ea"/>
                <a:cs typeface="+mn-cs"/>
              </a:rPr>
              <a:t>we</a:t>
            </a:r>
            <a:r>
              <a:rPr lang="pt-PT" sz="1400" kern="1200" noProof="0" dirty="0" smtClean="0">
                <a:solidFill>
                  <a:schemeClr val="tx1"/>
                </a:solidFill>
                <a:effectLst/>
                <a:latin typeface="+mn-lt"/>
                <a:ea typeface="+mn-ea"/>
                <a:cs typeface="+mn-cs"/>
              </a:rPr>
              <a:t> </a:t>
            </a:r>
            <a:r>
              <a:rPr lang="pt-PT" sz="1400" kern="1200" noProof="0" dirty="0" err="1" smtClean="0">
                <a:solidFill>
                  <a:schemeClr val="tx1"/>
                </a:solidFill>
                <a:effectLst/>
                <a:latin typeface="+mn-lt"/>
                <a:ea typeface="+mn-ea"/>
                <a:cs typeface="+mn-cs"/>
              </a:rPr>
              <a:t>go</a:t>
            </a:r>
            <a:r>
              <a:rPr lang="pt-PT" sz="1400" kern="1200" noProof="0" dirty="0" smtClean="0">
                <a:solidFill>
                  <a:schemeClr val="tx1"/>
                </a:solidFill>
                <a:effectLst/>
                <a:latin typeface="+mn-lt"/>
                <a:ea typeface="+mn-ea"/>
                <a:cs typeface="+mn-cs"/>
              </a:rPr>
              <a:t> </a:t>
            </a:r>
            <a:r>
              <a:rPr lang="pt-PT" sz="1400" kern="1200" noProof="0" dirty="0" err="1" smtClean="0">
                <a:solidFill>
                  <a:schemeClr val="tx1"/>
                </a:solidFill>
                <a:effectLst/>
                <a:latin typeface="+mn-lt"/>
                <a:ea typeface="+mn-ea"/>
                <a:cs typeface="+mn-cs"/>
              </a:rPr>
              <a:t>towards</a:t>
            </a:r>
            <a:r>
              <a:rPr lang="pt-PT" sz="1400" kern="1200" noProof="0" dirty="0" smtClean="0">
                <a:solidFill>
                  <a:schemeClr val="tx1"/>
                </a:solidFill>
                <a:effectLst/>
                <a:latin typeface="+mn-lt"/>
                <a:ea typeface="+mn-ea"/>
                <a:cs typeface="+mn-cs"/>
              </a:rPr>
              <a:t> some </a:t>
            </a:r>
            <a:r>
              <a:rPr lang="pt-PT" sz="1400" kern="1200" noProof="0" dirty="0" err="1" smtClean="0">
                <a:solidFill>
                  <a:schemeClr val="tx1"/>
                </a:solidFill>
                <a:effectLst/>
                <a:latin typeface="+mn-lt"/>
                <a:ea typeface="+mn-ea"/>
                <a:cs typeface="+mn-cs"/>
              </a:rPr>
              <a:t>kind</a:t>
            </a:r>
            <a:r>
              <a:rPr lang="pt-PT" sz="1400" kern="1200" noProof="0" dirty="0" smtClean="0">
                <a:solidFill>
                  <a:schemeClr val="tx1"/>
                </a:solidFill>
                <a:effectLst/>
                <a:latin typeface="+mn-lt"/>
                <a:ea typeface="+mn-ea"/>
                <a:cs typeface="+mn-cs"/>
              </a:rPr>
              <a:t> </a:t>
            </a:r>
            <a:r>
              <a:rPr lang="pt-PT" sz="1400" kern="1200" noProof="0" dirty="0" err="1" smtClean="0">
                <a:solidFill>
                  <a:schemeClr val="tx1"/>
                </a:solidFill>
                <a:effectLst/>
                <a:latin typeface="+mn-lt"/>
                <a:ea typeface="+mn-ea"/>
                <a:cs typeface="+mn-cs"/>
              </a:rPr>
              <a:t>of</a:t>
            </a:r>
            <a:r>
              <a:rPr lang="pt-PT" sz="1400" kern="1200" noProof="0" dirty="0" smtClean="0">
                <a:solidFill>
                  <a:schemeClr val="tx1"/>
                </a:solidFill>
                <a:effectLst/>
                <a:latin typeface="+mn-lt"/>
                <a:ea typeface="+mn-ea"/>
                <a:cs typeface="+mn-cs"/>
              </a:rPr>
              <a:t> ARTIFICIAL</a:t>
            </a:r>
            <a:r>
              <a:rPr lang="pt-PT" sz="1400" kern="1200" baseline="0" noProof="0" dirty="0" smtClean="0">
                <a:solidFill>
                  <a:schemeClr val="tx1"/>
                </a:solidFill>
                <a:effectLst/>
                <a:latin typeface="+mn-lt"/>
                <a:ea typeface="+mn-ea"/>
                <a:cs typeface="+mn-cs"/>
              </a:rPr>
              <a:t> GENERAL INTELLIGENCE ?</a:t>
            </a:r>
            <a:endParaRPr lang="en-GB" sz="1400" kern="1200" noProof="0" dirty="0" smtClean="0">
              <a:solidFill>
                <a:schemeClr val="tx1"/>
              </a:solidFill>
              <a:effectLst/>
              <a:latin typeface="+mn-lt"/>
              <a:ea typeface="+mn-ea"/>
              <a:cs typeface="+mn-cs"/>
            </a:endParaRPr>
          </a:p>
          <a:p>
            <a:r>
              <a:rPr lang="en-GB" sz="1400" kern="1200" noProof="0" dirty="0" smtClean="0">
                <a:solidFill>
                  <a:schemeClr val="tx1"/>
                </a:solidFill>
                <a:effectLst/>
                <a:latin typeface="+mn-lt"/>
                <a:ea typeface="+mn-ea"/>
                <a:cs typeface="+mn-cs"/>
              </a:rPr>
              <a:t>Deep Blue and Alfa Go  AI programs may beat</a:t>
            </a:r>
            <a:r>
              <a:rPr lang="en-GB" sz="1400" kern="1200" baseline="0" noProof="0" dirty="0" smtClean="0">
                <a:solidFill>
                  <a:schemeClr val="tx1"/>
                </a:solidFill>
                <a:effectLst/>
                <a:latin typeface="+mn-lt"/>
                <a:ea typeface="+mn-ea"/>
                <a:cs typeface="+mn-cs"/>
              </a:rPr>
              <a:t> the human world champions </a:t>
            </a:r>
            <a:r>
              <a:rPr lang="en-GB" sz="1400" kern="1200" noProof="0" dirty="0" smtClean="0">
                <a:solidFill>
                  <a:schemeClr val="tx1"/>
                </a:solidFill>
                <a:effectLst/>
                <a:latin typeface="+mn-lt"/>
                <a:ea typeface="+mn-ea"/>
                <a:cs typeface="+mn-cs"/>
              </a:rPr>
              <a:t>without being </a:t>
            </a:r>
            <a:r>
              <a:rPr lang="en-GB" sz="1400" b="1" kern="1200" noProof="0" dirty="0" smtClean="0">
                <a:solidFill>
                  <a:schemeClr val="tx1"/>
                </a:solidFill>
                <a:effectLst/>
                <a:latin typeface="+mn-lt"/>
                <a:ea typeface="+mn-ea"/>
                <a:cs typeface="+mn-cs"/>
              </a:rPr>
              <a:t>conscious</a:t>
            </a:r>
            <a:r>
              <a:rPr lang="en-GB" sz="1400" kern="1200" noProof="0" dirty="0" smtClean="0">
                <a:solidFill>
                  <a:schemeClr val="tx1"/>
                </a:solidFill>
                <a:effectLst/>
                <a:latin typeface="+mn-lt"/>
                <a:ea typeface="+mn-ea"/>
                <a:cs typeface="+mn-cs"/>
              </a:rPr>
              <a:t> about it and without having any kind of common sense.</a:t>
            </a:r>
            <a:r>
              <a:rPr lang="en-GB" sz="1400" noProof="0" dirty="0" smtClean="0"/>
              <a:t> </a:t>
            </a:r>
            <a:r>
              <a:rPr lang="en-GB" sz="1400" kern="1200" noProof="0" dirty="0" smtClean="0">
                <a:solidFill>
                  <a:schemeClr val="tx1"/>
                </a:solidFill>
                <a:effectLst/>
                <a:latin typeface="+mn-lt"/>
                <a:ea typeface="+mn-ea"/>
                <a:cs typeface="+mn-cs"/>
              </a:rPr>
              <a:t> Everybody knows about the Turing Test which would </a:t>
            </a:r>
            <a:r>
              <a:rPr lang="en-GB" sz="1400" b="1" kern="1200" noProof="0" dirty="0" smtClean="0">
                <a:solidFill>
                  <a:schemeClr val="tx1"/>
                </a:solidFill>
                <a:effectLst/>
                <a:latin typeface="+mn-lt"/>
                <a:ea typeface="+mn-ea"/>
                <a:cs typeface="+mn-cs"/>
              </a:rPr>
              <a:t>classify</a:t>
            </a:r>
            <a:r>
              <a:rPr lang="en-GB" sz="1400" b="1" kern="1200" baseline="0" noProof="0" dirty="0" smtClean="0">
                <a:solidFill>
                  <a:schemeClr val="tx1"/>
                </a:solidFill>
                <a:effectLst/>
                <a:latin typeface="+mn-lt"/>
                <a:ea typeface="+mn-ea"/>
                <a:cs typeface="+mn-cs"/>
              </a:rPr>
              <a:t> as intelligent</a:t>
            </a:r>
            <a:r>
              <a:rPr lang="en-GB" sz="1400" b="1" kern="1200" noProof="0" dirty="0" smtClean="0">
                <a:solidFill>
                  <a:schemeClr val="tx1"/>
                </a:solidFill>
                <a:effectLst/>
                <a:latin typeface="+mn-lt"/>
                <a:ea typeface="+mn-ea"/>
                <a:cs typeface="+mn-cs"/>
              </a:rPr>
              <a:t> that computer/program </a:t>
            </a:r>
            <a:r>
              <a:rPr lang="en-GB" sz="1400" b="0" kern="1200" noProof="0" dirty="0" smtClean="0">
                <a:solidFill>
                  <a:schemeClr val="tx1"/>
                </a:solidFill>
                <a:effectLst/>
                <a:latin typeface="+mn-lt"/>
                <a:ea typeface="+mn-ea"/>
                <a:cs typeface="+mn-cs"/>
              </a:rPr>
              <a:t>that</a:t>
            </a:r>
            <a:r>
              <a:rPr lang="en-GB" sz="1400" b="0" kern="1200" baseline="0" noProof="0" dirty="0" smtClean="0">
                <a:solidFill>
                  <a:schemeClr val="tx1"/>
                </a:solidFill>
                <a:effectLst/>
                <a:latin typeface="+mn-lt"/>
                <a:ea typeface="+mn-ea"/>
                <a:cs typeface="+mn-cs"/>
              </a:rPr>
              <a:t>, in a separate room together with humans would mislead other humans in a different room just communicating through text who were not able to identify if they were communicating with a computer program or with a human</a:t>
            </a:r>
            <a:r>
              <a:rPr lang="en-GB" sz="1400" kern="1200" noProof="0" dirty="0" smtClean="0">
                <a:solidFill>
                  <a:schemeClr val="tx1"/>
                </a:solidFill>
                <a:effectLst/>
                <a:latin typeface="+mn-lt"/>
                <a:ea typeface="+mn-ea"/>
                <a:cs typeface="+mn-cs"/>
              </a:rPr>
              <a:t>.</a:t>
            </a:r>
          </a:p>
          <a:p>
            <a:r>
              <a:rPr lang="en-GB" sz="1400" kern="1200" noProof="0" dirty="0" smtClean="0">
                <a:solidFill>
                  <a:schemeClr val="tx1"/>
                </a:solidFill>
                <a:effectLst/>
                <a:latin typeface="+mn-lt"/>
                <a:ea typeface="+mn-ea"/>
                <a:cs typeface="+mn-cs"/>
              </a:rPr>
              <a:t>Of course how</a:t>
            </a:r>
            <a:r>
              <a:rPr lang="en-GB" sz="1400" kern="1200" baseline="0" noProof="0" dirty="0" smtClean="0">
                <a:solidFill>
                  <a:schemeClr val="tx1"/>
                </a:solidFill>
                <a:effectLst/>
                <a:latin typeface="+mn-lt"/>
                <a:ea typeface="+mn-ea"/>
                <a:cs typeface="+mn-cs"/>
              </a:rPr>
              <a:t> difficult is the test </a:t>
            </a:r>
            <a:r>
              <a:rPr lang="en-GB" sz="1400" kern="1200" noProof="0" dirty="0" smtClean="0">
                <a:solidFill>
                  <a:schemeClr val="tx1"/>
                </a:solidFill>
                <a:effectLst/>
                <a:latin typeface="+mn-lt"/>
                <a:ea typeface="+mn-ea"/>
                <a:cs typeface="+mn-cs"/>
              </a:rPr>
              <a:t> depends on a few conditions: How long does the interaction take? Which questions are made? What is the degree of Knowledge of the participants?</a:t>
            </a:r>
          </a:p>
          <a:p>
            <a:r>
              <a:rPr lang="pt-PT" sz="1400" kern="1200" noProof="0" dirty="0" smtClean="0">
                <a:solidFill>
                  <a:schemeClr val="tx1"/>
                </a:solidFill>
                <a:effectLst/>
                <a:latin typeface="+mn-lt"/>
                <a:ea typeface="+mn-ea"/>
                <a:cs typeface="+mn-cs"/>
              </a:rPr>
              <a:t>NÃO SE TRATA JÁ DE PASSAR O TESTE DE TURING. O ARGUMENTO DO J.S. E A CHINEESE ROOM É MAIS UM PARADOXO QUE UM ARGUMENTO.</a:t>
            </a:r>
          </a:p>
          <a:p>
            <a:r>
              <a:rPr lang="pt-PT" sz="1400" kern="1200" noProof="0" dirty="0" smtClean="0">
                <a:solidFill>
                  <a:schemeClr val="tx1"/>
                </a:solidFill>
                <a:effectLst/>
                <a:latin typeface="+mn-lt"/>
                <a:ea typeface="+mn-ea"/>
                <a:cs typeface="+mn-cs"/>
              </a:rPr>
              <a:t>EMERGIRÁ</a:t>
            </a:r>
            <a:r>
              <a:rPr lang="pt-PT" sz="1400" kern="1200" baseline="0" noProof="0" dirty="0" smtClean="0">
                <a:solidFill>
                  <a:schemeClr val="tx1"/>
                </a:solidFill>
                <a:effectLst/>
                <a:latin typeface="+mn-lt"/>
                <a:ea typeface="+mn-ea"/>
                <a:cs typeface="+mn-cs"/>
              </a:rPr>
              <a:t> UMA CONSCIENCIA DA INERAÇÃO DE MUITAS INTELIGÊNCIAS ESPECÍFICAS?</a:t>
            </a:r>
            <a:endParaRPr lang="pt-PT" sz="1400" kern="1200" noProof="0" dirty="0" smtClean="0">
              <a:solidFill>
                <a:schemeClr val="tx1"/>
              </a:solidFill>
              <a:effectLst/>
              <a:latin typeface="+mn-lt"/>
              <a:ea typeface="+mn-ea"/>
              <a:cs typeface="+mn-cs"/>
            </a:endParaRPr>
          </a:p>
          <a:p>
            <a:endParaRPr lang="en-GB" sz="1400" kern="1200" noProof="0" dirty="0" smtClean="0">
              <a:solidFill>
                <a:schemeClr val="tx1"/>
              </a:solidFill>
              <a:effectLst/>
              <a:latin typeface="+mn-lt"/>
              <a:ea typeface="+mn-ea"/>
              <a:cs typeface="+mn-cs"/>
            </a:endParaRPr>
          </a:p>
          <a:p>
            <a:endParaRPr lang="en-GB" sz="1400" kern="1200" noProof="0" dirty="0" smtClean="0">
              <a:solidFill>
                <a:schemeClr val="tx1"/>
              </a:solidFill>
              <a:effectLst/>
              <a:latin typeface="+mn-lt"/>
              <a:ea typeface="+mn-ea"/>
              <a:cs typeface="+mn-cs"/>
            </a:endParaRPr>
          </a:p>
          <a:p>
            <a:r>
              <a:rPr lang="en-GB" sz="1400" kern="1200" noProof="0" dirty="0" smtClean="0">
                <a:solidFill>
                  <a:schemeClr val="tx1"/>
                </a:solidFill>
                <a:effectLst/>
                <a:latin typeface="+mn-lt"/>
                <a:ea typeface="+mn-ea"/>
                <a:cs typeface="+mn-cs"/>
              </a:rPr>
              <a:t>John </a:t>
            </a:r>
            <a:r>
              <a:rPr lang="en-GB" sz="1400" kern="1200" noProof="0" dirty="0" err="1" smtClean="0">
                <a:solidFill>
                  <a:schemeClr val="tx1"/>
                </a:solidFill>
                <a:effectLst/>
                <a:latin typeface="+mn-lt"/>
                <a:ea typeface="+mn-ea"/>
                <a:cs typeface="+mn-cs"/>
              </a:rPr>
              <a:t>Searl</a:t>
            </a:r>
            <a:r>
              <a:rPr lang="en-GB" sz="1400" kern="1200" noProof="0" dirty="0" smtClean="0">
                <a:solidFill>
                  <a:schemeClr val="tx1"/>
                </a:solidFill>
                <a:effectLst/>
                <a:latin typeface="+mn-lt"/>
                <a:ea typeface="+mn-ea"/>
                <a:cs typeface="+mn-cs"/>
              </a:rPr>
              <a:t> stated the now infamous (bad reputation) </a:t>
            </a:r>
            <a:r>
              <a:rPr lang="en-GB" sz="1400" b="1" kern="1200" noProof="0" dirty="0" smtClean="0">
                <a:solidFill>
                  <a:schemeClr val="tx1"/>
                </a:solidFill>
                <a:effectLst/>
                <a:latin typeface="+mn-lt"/>
                <a:ea typeface="+mn-ea"/>
                <a:cs typeface="+mn-cs"/>
              </a:rPr>
              <a:t>Chinese Room</a:t>
            </a:r>
            <a:r>
              <a:rPr lang="en-GB" sz="1400" kern="1200" noProof="0" dirty="0" smtClean="0">
                <a:solidFill>
                  <a:schemeClr val="tx1"/>
                </a:solidFill>
                <a:effectLst/>
                <a:latin typeface="+mn-lt"/>
                <a:ea typeface="+mn-ea"/>
                <a:cs typeface="+mn-cs"/>
              </a:rPr>
              <a:t>” argument. He</a:t>
            </a:r>
            <a:r>
              <a:rPr lang="en-GB" sz="1400" kern="1200" baseline="0" noProof="0" dirty="0" smtClean="0">
                <a:solidFill>
                  <a:schemeClr val="tx1"/>
                </a:solidFill>
                <a:effectLst/>
                <a:latin typeface="+mn-lt"/>
                <a:ea typeface="+mn-ea"/>
                <a:cs typeface="+mn-cs"/>
              </a:rPr>
              <a:t> concludes even for those machines with a clever program able to manipulate step by step Chinese symbols and find out the meaning of the all sequence, and able to answer with other Chinese symbols, we could NOT say that the machine would understand mandarin since it was processing the symbols without really understand them and without intentionality. He definitively states that </a:t>
            </a:r>
            <a:r>
              <a:rPr lang="en-GB" sz="1400" b="1" kern="1200" baseline="0" noProof="0" dirty="0" smtClean="0">
                <a:solidFill>
                  <a:schemeClr val="tx1"/>
                </a:solidFill>
                <a:effectLst/>
                <a:latin typeface="+mn-lt"/>
                <a:ea typeface="+mn-ea"/>
                <a:cs typeface="+mn-cs"/>
              </a:rPr>
              <a:t>Strong AI is not possible</a:t>
            </a:r>
            <a:r>
              <a:rPr lang="en-GB" sz="1400" kern="1200" baseline="0" noProof="0" dirty="0" smtClean="0">
                <a:solidFill>
                  <a:schemeClr val="tx1"/>
                </a:solidFill>
                <a:effectLst/>
                <a:latin typeface="+mn-lt"/>
                <a:ea typeface="+mn-ea"/>
                <a:cs typeface="+mn-cs"/>
              </a:rPr>
              <a:t>.</a:t>
            </a:r>
          </a:p>
          <a:p>
            <a:r>
              <a:rPr lang="en-GB" sz="1400" kern="1200" baseline="0" noProof="0" dirty="0" smtClean="0">
                <a:solidFill>
                  <a:schemeClr val="tx1"/>
                </a:solidFill>
                <a:effectLst/>
                <a:latin typeface="+mn-lt"/>
                <a:ea typeface="+mn-ea"/>
                <a:cs typeface="+mn-cs"/>
              </a:rPr>
              <a:t>Is this a good argument or a Paradox?</a:t>
            </a:r>
          </a:p>
          <a:p>
            <a:r>
              <a:rPr lang="en-GB" sz="1400" b="1" kern="1200" noProof="0" dirty="0" smtClean="0">
                <a:solidFill>
                  <a:schemeClr val="tx1"/>
                </a:solidFill>
                <a:effectLst/>
                <a:latin typeface="+mn-lt"/>
                <a:ea typeface="+mn-ea"/>
                <a:cs typeface="+mn-cs"/>
              </a:rPr>
              <a:t>Zeno </a:t>
            </a:r>
            <a:r>
              <a:rPr lang="en-GB" sz="1400" b="0" kern="1200" noProof="0" dirty="0" smtClean="0">
                <a:solidFill>
                  <a:schemeClr val="tx1"/>
                </a:solidFill>
                <a:effectLst/>
                <a:latin typeface="+mn-lt"/>
                <a:ea typeface="+mn-ea"/>
                <a:cs typeface="+mn-cs"/>
              </a:rPr>
              <a:t>was a philosopher  </a:t>
            </a:r>
            <a:r>
              <a:rPr lang="en-GB" sz="1400" kern="1200" noProof="0" dirty="0" smtClean="0">
                <a:solidFill>
                  <a:schemeClr val="tx1"/>
                </a:solidFill>
                <a:effectLst/>
                <a:latin typeface="+mn-lt"/>
                <a:ea typeface="+mn-ea"/>
                <a:cs typeface="+mn-cs"/>
              </a:rPr>
              <a:t>arguing that the fast runner Achilles would never </a:t>
            </a:r>
            <a:r>
              <a:rPr lang="en-GB" sz="1400" b="1" kern="1200" noProof="0" dirty="0" smtClean="0">
                <a:solidFill>
                  <a:schemeClr val="tx1"/>
                </a:solidFill>
                <a:effectLst/>
                <a:latin typeface="+mn-lt"/>
                <a:ea typeface="+mn-ea"/>
                <a:cs typeface="+mn-cs"/>
              </a:rPr>
              <a:t>overcome</a:t>
            </a:r>
            <a:r>
              <a:rPr lang="en-GB" sz="1400" kern="1200" baseline="0" noProof="0" dirty="0" smtClean="0">
                <a:solidFill>
                  <a:schemeClr val="tx1"/>
                </a:solidFill>
                <a:effectLst/>
                <a:latin typeface="+mn-lt"/>
                <a:ea typeface="+mn-ea"/>
                <a:cs typeface="+mn-cs"/>
              </a:rPr>
              <a:t> the Turtle that started running ahead or before him. </a:t>
            </a:r>
            <a:r>
              <a:rPr lang="en-GB" sz="1400" kern="1200" noProof="0" dirty="0" smtClean="0">
                <a:solidFill>
                  <a:schemeClr val="tx1"/>
                </a:solidFill>
                <a:effectLst/>
                <a:latin typeface="+mn-lt"/>
                <a:ea typeface="+mn-ea"/>
                <a:cs typeface="+mn-cs"/>
              </a:rPr>
              <a:t>His argumentative strategy was to </a:t>
            </a:r>
            <a:r>
              <a:rPr lang="en-GB" sz="1400" b="1" kern="1200" noProof="0" dirty="0" smtClean="0">
                <a:solidFill>
                  <a:schemeClr val="tx1"/>
                </a:solidFill>
                <a:effectLst/>
                <a:latin typeface="+mn-lt"/>
                <a:ea typeface="+mn-ea"/>
                <a:cs typeface="+mn-cs"/>
              </a:rPr>
              <a:t>decompose and analyse the situation in discrete partitions </a:t>
            </a:r>
            <a:r>
              <a:rPr lang="en-GB" sz="1400" kern="1200" noProof="0" dirty="0" smtClean="0">
                <a:solidFill>
                  <a:schemeClr val="tx1"/>
                </a:solidFill>
                <a:effectLst/>
                <a:latin typeface="+mn-lt"/>
                <a:ea typeface="+mn-ea"/>
                <a:cs typeface="+mn-cs"/>
              </a:rPr>
              <a:t>such that there always will be some small distance between them. If the event ((to outrun) </a:t>
            </a:r>
            <a:r>
              <a:rPr lang="en-GB" sz="1400" b="1" kern="1200" noProof="0" dirty="0" smtClean="0">
                <a:solidFill>
                  <a:schemeClr val="tx1"/>
                </a:solidFill>
                <a:effectLst/>
                <a:latin typeface="+mn-lt"/>
                <a:ea typeface="+mn-ea"/>
                <a:cs typeface="+mn-cs"/>
              </a:rPr>
              <a:t>cannot happen for each one of the analysed partitions</a:t>
            </a:r>
            <a:r>
              <a:rPr lang="en-GB" sz="1400" kern="1200" noProof="0" dirty="0" smtClean="0">
                <a:solidFill>
                  <a:schemeClr val="tx1"/>
                </a:solidFill>
                <a:effectLst/>
                <a:latin typeface="+mn-lt"/>
                <a:ea typeface="+mn-ea"/>
                <a:cs typeface="+mn-cs"/>
              </a:rPr>
              <a:t> it cannot also happen during the overall situation.</a:t>
            </a:r>
          </a:p>
          <a:p>
            <a:r>
              <a:rPr lang="en-GB" sz="1400" kern="1200" noProof="0" dirty="0" smtClean="0">
                <a:solidFill>
                  <a:schemeClr val="tx1"/>
                </a:solidFill>
                <a:effectLst/>
                <a:latin typeface="+mn-lt"/>
                <a:ea typeface="+mn-ea"/>
                <a:cs typeface="+mn-cs"/>
              </a:rPr>
              <a:t>As we know this is a </a:t>
            </a:r>
            <a:r>
              <a:rPr lang="en-GB" sz="1400" b="1" kern="1200" noProof="0" dirty="0" smtClean="0">
                <a:solidFill>
                  <a:schemeClr val="tx1"/>
                </a:solidFill>
                <a:effectLst/>
                <a:latin typeface="+mn-lt"/>
                <a:ea typeface="+mn-ea"/>
                <a:cs typeface="+mn-cs"/>
              </a:rPr>
              <a:t>paradox</a:t>
            </a:r>
            <a:r>
              <a:rPr lang="en-GB" sz="1400" kern="1200" noProof="0" dirty="0" smtClean="0">
                <a:solidFill>
                  <a:schemeClr val="tx1"/>
                </a:solidFill>
                <a:effectLst/>
                <a:latin typeface="+mn-lt"/>
                <a:ea typeface="+mn-ea"/>
                <a:cs typeface="+mn-cs"/>
              </a:rPr>
              <a:t> that is denied by the verifiable facts. And the same</a:t>
            </a:r>
            <a:r>
              <a:rPr lang="en-GB" sz="1400" kern="1200" baseline="0" noProof="0" dirty="0" smtClean="0">
                <a:solidFill>
                  <a:schemeClr val="tx1"/>
                </a:solidFill>
                <a:effectLst/>
                <a:latin typeface="+mn-lt"/>
                <a:ea typeface="+mn-ea"/>
                <a:cs typeface="+mn-cs"/>
              </a:rPr>
              <a:t> happens with pseudo-argument of John </a:t>
            </a:r>
            <a:r>
              <a:rPr lang="en-GB" sz="1400" kern="1200" baseline="0" noProof="0" dirty="0" err="1" smtClean="0">
                <a:solidFill>
                  <a:schemeClr val="tx1"/>
                </a:solidFill>
                <a:effectLst/>
                <a:latin typeface="+mn-lt"/>
                <a:ea typeface="+mn-ea"/>
                <a:cs typeface="+mn-cs"/>
              </a:rPr>
              <a:t>Searl</a:t>
            </a:r>
            <a:r>
              <a:rPr lang="en-GB" sz="1400" kern="1200" baseline="0" noProof="0" dirty="0" smtClean="0">
                <a:solidFill>
                  <a:schemeClr val="tx1"/>
                </a:solidFill>
                <a:effectLst/>
                <a:latin typeface="+mn-lt"/>
                <a:ea typeface="+mn-ea"/>
                <a:cs typeface="+mn-cs"/>
              </a:rPr>
              <a:t>.</a:t>
            </a:r>
            <a:endParaRPr lang="en-GB" sz="1400" kern="1200" noProof="0" dirty="0" smtClean="0">
              <a:solidFill>
                <a:schemeClr val="tx1"/>
              </a:solidFill>
              <a:effectLst/>
              <a:latin typeface="+mn-lt"/>
              <a:ea typeface="+mn-ea"/>
              <a:cs typeface="+mn-cs"/>
            </a:endParaRPr>
          </a:p>
          <a:p>
            <a:r>
              <a:rPr lang="en-GB" sz="1400" kern="1200" noProof="0" dirty="0" smtClean="0">
                <a:solidFill>
                  <a:schemeClr val="tx1"/>
                </a:solidFill>
                <a:effectLst/>
                <a:latin typeface="+mn-lt"/>
                <a:ea typeface="+mn-ea"/>
                <a:cs typeface="+mn-cs"/>
              </a:rPr>
              <a:t>He </a:t>
            </a:r>
            <a:r>
              <a:rPr lang="en-GB" sz="1400" b="1" kern="1200" noProof="0" dirty="0" smtClean="0">
                <a:solidFill>
                  <a:schemeClr val="tx1"/>
                </a:solidFill>
                <a:effectLst/>
                <a:latin typeface="+mn-lt"/>
                <a:ea typeface="+mn-ea"/>
                <a:cs typeface="+mn-cs"/>
              </a:rPr>
              <a:t>splits the dialog with the computer in small discrete steps </a:t>
            </a:r>
            <a:r>
              <a:rPr lang="en-GB" sz="1400" kern="1200" noProof="0" dirty="0" smtClean="0">
                <a:solidFill>
                  <a:schemeClr val="tx1"/>
                </a:solidFill>
                <a:effectLst/>
                <a:latin typeface="+mn-lt"/>
                <a:ea typeface="+mn-ea"/>
                <a:cs typeface="+mn-cs"/>
              </a:rPr>
              <a:t>which really correspond to some </a:t>
            </a:r>
            <a:r>
              <a:rPr lang="en-GB" sz="1400" b="1" kern="1200" noProof="0" dirty="0" smtClean="0">
                <a:solidFill>
                  <a:schemeClr val="tx1"/>
                </a:solidFill>
                <a:effectLst/>
                <a:latin typeface="+mn-lt"/>
                <a:ea typeface="+mn-ea"/>
                <a:cs typeface="+mn-cs"/>
              </a:rPr>
              <a:t>set of computer</a:t>
            </a:r>
            <a:r>
              <a:rPr lang="en-GB" sz="1400" b="1" kern="1200" baseline="0" noProof="0" dirty="0" smtClean="0">
                <a:solidFill>
                  <a:schemeClr val="tx1"/>
                </a:solidFill>
                <a:effectLst/>
                <a:latin typeface="+mn-lt"/>
                <a:ea typeface="+mn-ea"/>
                <a:cs typeface="+mn-cs"/>
              </a:rPr>
              <a:t> program code lines to manipulate the symbols </a:t>
            </a:r>
            <a:r>
              <a:rPr lang="en-GB" sz="1400" kern="1200" baseline="0" noProof="0" dirty="0" smtClean="0">
                <a:solidFill>
                  <a:schemeClr val="tx1"/>
                </a:solidFill>
                <a:effectLst/>
                <a:latin typeface="+mn-lt"/>
                <a:ea typeface="+mn-ea"/>
                <a:cs typeface="+mn-cs"/>
              </a:rPr>
              <a:t>without any real comprehension and, thus, in the end there is no real Chinese language understanding.</a:t>
            </a:r>
            <a:endParaRPr lang="en-GB" sz="1400" kern="1200" noProof="0" dirty="0" smtClean="0">
              <a:solidFill>
                <a:schemeClr val="tx1"/>
              </a:solidFill>
              <a:effectLst/>
              <a:latin typeface="+mn-lt"/>
              <a:ea typeface="+mn-ea"/>
              <a:cs typeface="+mn-cs"/>
            </a:endParaRPr>
          </a:p>
          <a:p>
            <a:endParaRPr lang="en-GB" sz="1400" kern="1200" noProof="0" dirty="0" smtClean="0">
              <a:solidFill>
                <a:schemeClr val="tx1"/>
              </a:solidFill>
              <a:effectLst/>
              <a:latin typeface="+mn-lt"/>
              <a:ea typeface="+mn-ea"/>
              <a:cs typeface="+mn-cs"/>
            </a:endParaRPr>
          </a:p>
          <a:p>
            <a:r>
              <a:rPr lang="en-GB" sz="1400" kern="1200" noProof="0" dirty="0" smtClean="0">
                <a:solidFill>
                  <a:schemeClr val="tx1"/>
                </a:solidFill>
                <a:effectLst/>
                <a:latin typeface="+mn-lt"/>
                <a:ea typeface="+mn-ea"/>
                <a:cs typeface="+mn-cs"/>
              </a:rPr>
              <a:t>However, it may be the case</a:t>
            </a:r>
            <a:r>
              <a:rPr lang="en-GB" sz="1400" kern="1200" baseline="0" noProof="0" dirty="0" smtClean="0">
                <a:solidFill>
                  <a:schemeClr val="tx1"/>
                </a:solidFill>
                <a:effectLst/>
                <a:latin typeface="+mn-lt"/>
                <a:ea typeface="+mn-ea"/>
                <a:cs typeface="+mn-cs"/>
              </a:rPr>
              <a:t> that the </a:t>
            </a:r>
            <a:r>
              <a:rPr lang="en-GB" sz="1400" b="1" kern="1200" baseline="0" noProof="0" dirty="0" smtClean="0">
                <a:solidFill>
                  <a:schemeClr val="tx1"/>
                </a:solidFill>
                <a:effectLst/>
                <a:latin typeface="+mn-lt"/>
                <a:ea typeface="+mn-ea"/>
                <a:cs typeface="+mn-cs"/>
              </a:rPr>
              <a:t>huge set of those elementary steps precisely is what makes language understanding possible</a:t>
            </a:r>
            <a:r>
              <a:rPr lang="en-GB" sz="1400" kern="1200" baseline="0" noProof="0" dirty="0" smtClean="0">
                <a:solidFill>
                  <a:schemeClr val="tx1"/>
                </a:solidFill>
                <a:effectLst/>
                <a:latin typeface="+mn-lt"/>
                <a:ea typeface="+mn-ea"/>
                <a:cs typeface="+mn-cs"/>
              </a:rPr>
              <a:t>. </a:t>
            </a:r>
          </a:p>
          <a:p>
            <a:r>
              <a:rPr lang="en-GB" sz="1400" kern="1200" baseline="0" noProof="0" dirty="0" smtClean="0">
                <a:solidFill>
                  <a:schemeClr val="tx1"/>
                </a:solidFill>
                <a:effectLst/>
                <a:latin typeface="+mn-lt"/>
                <a:ea typeface="+mn-ea"/>
                <a:cs typeface="+mn-cs"/>
              </a:rPr>
              <a:t>Is not a movie made of a collection of static pictures??</a:t>
            </a:r>
            <a:endParaRPr lang="en-GB" sz="1400" noProof="0" dirty="0"/>
          </a:p>
        </p:txBody>
      </p:sp>
      <p:sp>
        <p:nvSpPr>
          <p:cNvPr id="4" name="Slide Number Placeholder 3"/>
          <p:cNvSpPr>
            <a:spLocks noGrp="1"/>
          </p:cNvSpPr>
          <p:nvPr>
            <p:ph type="sldNum" sz="quarter" idx="10"/>
          </p:nvPr>
        </p:nvSpPr>
        <p:spPr/>
        <p:txBody>
          <a:bodyPr/>
          <a:lstStyle/>
          <a:p>
            <a:fld id="{217024A1-3FA9-4A4A-BF78-F4AC563EDD79}" type="slidenum">
              <a:rPr lang="en-GB" smtClean="0"/>
              <a:t>43</a:t>
            </a:fld>
            <a:endParaRPr lang="en-GB" dirty="0"/>
          </a:p>
        </p:txBody>
      </p:sp>
    </p:spTree>
    <p:extLst>
      <p:ext uri="{BB962C8B-B14F-4D97-AF65-F5344CB8AC3E}">
        <p14:creationId xmlns:p14="http://schemas.microsoft.com/office/powerpoint/2010/main" val="3244096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noProof="0" dirty="0" smtClean="0">
                <a:solidFill>
                  <a:schemeClr val="tx1"/>
                </a:solidFill>
                <a:effectLst/>
                <a:latin typeface="+mn-lt"/>
                <a:ea typeface="+mn-ea"/>
                <a:cs typeface="+mn-cs"/>
              </a:rPr>
              <a:t>Does the mind works like today’s computers? Or the other way around can a computer be made in such a way that approaches the way minds work?</a:t>
            </a:r>
          </a:p>
          <a:p>
            <a:pPr marL="0" marR="0" indent="0" algn="l" defTabSz="914400" rtl="0" eaLnBrk="1" fontAlgn="auto" latinLnBrk="0" hangingPunct="1">
              <a:lnSpc>
                <a:spcPct val="100000"/>
              </a:lnSpc>
              <a:spcBef>
                <a:spcPts val="0"/>
              </a:spcBef>
              <a:spcAft>
                <a:spcPts val="0"/>
              </a:spcAft>
              <a:buClrTx/>
              <a:buSzTx/>
              <a:buFontTx/>
              <a:buNone/>
              <a:tabLst/>
              <a:defRPr/>
            </a:pPr>
            <a:r>
              <a:rPr lang="pt-PT" sz="1400" kern="1200" noProof="0" dirty="0" smtClean="0">
                <a:solidFill>
                  <a:schemeClr val="tx1"/>
                </a:solidFill>
                <a:effectLst/>
                <a:latin typeface="+mn-lt"/>
                <a:ea typeface="+mn-ea"/>
                <a:cs typeface="+mn-cs"/>
              </a:rPr>
              <a:t>… (I </a:t>
            </a:r>
            <a:r>
              <a:rPr lang="pt-PT" sz="1400" kern="1200" noProof="0" dirty="0" err="1" smtClean="0">
                <a:solidFill>
                  <a:schemeClr val="tx1"/>
                </a:solidFill>
                <a:effectLst/>
                <a:latin typeface="+mn-lt"/>
                <a:ea typeface="+mn-ea"/>
                <a:cs typeface="+mn-cs"/>
              </a:rPr>
              <a:t>am</a:t>
            </a:r>
            <a:r>
              <a:rPr lang="pt-PT" sz="1400" kern="1200" noProof="0" dirty="0" smtClean="0">
                <a:solidFill>
                  <a:schemeClr val="tx1"/>
                </a:solidFill>
                <a:effectLst/>
                <a:latin typeface="+mn-lt"/>
                <a:ea typeface="+mn-ea"/>
                <a:cs typeface="+mn-cs"/>
              </a:rPr>
              <a:t> </a:t>
            </a:r>
            <a:r>
              <a:rPr lang="pt-PT" sz="1400" kern="1200" noProof="0" dirty="0" err="1" smtClean="0">
                <a:solidFill>
                  <a:schemeClr val="tx1"/>
                </a:solidFill>
                <a:effectLst/>
                <a:latin typeface="+mn-lt"/>
                <a:ea typeface="+mn-ea"/>
                <a:cs typeface="+mn-cs"/>
              </a:rPr>
              <a:t>quoting</a:t>
            </a:r>
            <a:r>
              <a:rPr lang="pt-PT" sz="1400" kern="1200" noProof="0" dirty="0" smtClean="0">
                <a:solidFill>
                  <a:schemeClr val="tx1"/>
                </a:solidFill>
                <a:effectLst/>
                <a:latin typeface="+mn-lt"/>
                <a:ea typeface="+mn-ea"/>
                <a:cs typeface="+mn-cs"/>
              </a:rPr>
              <a:t>)</a:t>
            </a:r>
            <a:endParaRPr lang="en-GB" sz="1400" kern="120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noProof="0" dirty="0" smtClean="0">
                <a:solidFill>
                  <a:schemeClr val="tx1"/>
                </a:solidFill>
                <a:effectLst/>
                <a:latin typeface="+mn-lt"/>
                <a:ea typeface="+mn-ea"/>
                <a:cs typeface="+mn-cs"/>
              </a:rPr>
              <a:t>Watson program</a:t>
            </a:r>
            <a:r>
              <a:rPr lang="en-GB" sz="1400" kern="1200" baseline="0" noProof="0" dirty="0" smtClean="0">
                <a:solidFill>
                  <a:schemeClr val="tx1"/>
                </a:solidFill>
                <a:effectLst/>
                <a:latin typeface="+mn-lt"/>
                <a:ea typeface="+mn-ea"/>
                <a:cs typeface="+mn-cs"/>
              </a:rPr>
              <a:t> won</a:t>
            </a:r>
            <a:r>
              <a:rPr lang="en-GB" sz="1400" kern="1200" noProof="0" dirty="0" smtClean="0">
                <a:solidFill>
                  <a:schemeClr val="tx1"/>
                </a:solidFill>
                <a:effectLst/>
                <a:latin typeface="+mn-lt"/>
                <a:ea typeface="+mn-ea"/>
                <a:cs typeface="+mn-cs"/>
              </a:rPr>
              <a:t> Jeopardy </a:t>
            </a:r>
            <a:r>
              <a:rPr lang="en-GB" sz="1400" b="1" kern="1200" noProof="0" dirty="0" smtClean="0">
                <a:solidFill>
                  <a:schemeClr val="tx1"/>
                </a:solidFill>
                <a:effectLst/>
                <a:latin typeface="+mn-lt"/>
                <a:ea typeface="+mn-ea"/>
                <a:cs typeface="+mn-cs"/>
              </a:rPr>
              <a:t>competition</a:t>
            </a:r>
            <a:r>
              <a:rPr lang="en-GB" sz="1400" kern="1200" noProof="0" dirty="0" smtClean="0">
                <a:solidFill>
                  <a:schemeClr val="tx1"/>
                </a:solidFill>
                <a:effectLst/>
                <a:latin typeface="+mn-lt"/>
                <a:ea typeface="+mn-ea"/>
                <a:cs typeface="+mn-cs"/>
              </a:rPr>
              <a:t> against humans, using synthesized voice and answering hard questions. Mainly factoids.</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noProof="0" dirty="0" smtClean="0">
                <a:solidFill>
                  <a:schemeClr val="tx1"/>
                </a:solidFill>
                <a:effectLst/>
                <a:latin typeface="+mn-lt"/>
                <a:ea typeface="+mn-ea"/>
                <a:cs typeface="+mn-cs"/>
              </a:rPr>
              <a:t>Did</a:t>
            </a:r>
            <a:r>
              <a:rPr lang="en-GB" sz="1400" kern="1200" baseline="0" noProof="0" dirty="0" smtClean="0">
                <a:solidFill>
                  <a:schemeClr val="tx1"/>
                </a:solidFill>
                <a:effectLst/>
                <a:latin typeface="+mn-lt"/>
                <a:ea typeface="+mn-ea"/>
                <a:cs typeface="+mn-cs"/>
              </a:rPr>
              <a:t> Watson become </a:t>
            </a:r>
            <a:r>
              <a:rPr lang="en-GB" sz="1400" b="1" kern="1200" baseline="0" noProof="0" dirty="0" smtClean="0">
                <a:solidFill>
                  <a:schemeClr val="tx1"/>
                </a:solidFill>
                <a:effectLst/>
                <a:latin typeface="+mn-lt"/>
                <a:ea typeface="+mn-ea"/>
                <a:cs typeface="+mn-cs"/>
              </a:rPr>
              <a:t>Happy</a:t>
            </a:r>
            <a:r>
              <a:rPr lang="en-GB" sz="1400" kern="1200" baseline="0" noProof="0" dirty="0" smtClean="0">
                <a:solidFill>
                  <a:schemeClr val="tx1"/>
                </a:solidFill>
                <a:effectLst/>
                <a:latin typeface="+mn-lt"/>
                <a:ea typeface="+mn-ea"/>
                <a:cs typeface="+mn-cs"/>
              </a:rPr>
              <a:t> because of that? Certainly not. But </a:t>
            </a:r>
            <a:r>
              <a:rPr lang="en-GB" sz="1400" b="1" kern="1200" baseline="0" noProof="0" dirty="0" smtClean="0">
                <a:solidFill>
                  <a:schemeClr val="tx1"/>
                </a:solidFill>
                <a:effectLst/>
                <a:latin typeface="+mn-lt"/>
                <a:ea typeface="+mn-ea"/>
                <a:cs typeface="+mn-cs"/>
              </a:rPr>
              <a:t>I believe that I could program it </a:t>
            </a:r>
            <a:r>
              <a:rPr lang="en-GB" sz="1400" kern="1200" baseline="0" noProof="0" dirty="0" smtClean="0">
                <a:solidFill>
                  <a:schemeClr val="tx1"/>
                </a:solidFill>
                <a:effectLst/>
                <a:latin typeface="+mn-lt"/>
                <a:ea typeface="+mn-ea"/>
                <a:cs typeface="+mn-cs"/>
              </a:rPr>
              <a:t>in order to enter in an emotional state similar to happiness. </a:t>
            </a:r>
            <a:endParaRPr lang="en-GB" sz="1400" kern="120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noProof="0" dirty="0" smtClean="0">
                <a:solidFill>
                  <a:schemeClr val="tx1"/>
                </a:solidFill>
                <a:effectLst/>
                <a:latin typeface="+mn-lt"/>
                <a:ea typeface="+mn-ea"/>
                <a:cs typeface="+mn-cs"/>
              </a:rPr>
              <a:t>And I am </a:t>
            </a:r>
            <a:r>
              <a:rPr lang="en-GB" sz="1400" b="1" kern="1200" noProof="0" dirty="0" smtClean="0">
                <a:solidFill>
                  <a:schemeClr val="tx1"/>
                </a:solidFill>
                <a:effectLst/>
                <a:latin typeface="+mn-lt"/>
                <a:ea typeface="+mn-ea"/>
                <a:cs typeface="+mn-cs"/>
              </a:rPr>
              <a:t>not talking about the external signs of happiness </a:t>
            </a:r>
            <a:r>
              <a:rPr lang="en-GB" sz="1400" kern="1200" noProof="0" dirty="0" smtClean="0">
                <a:solidFill>
                  <a:schemeClr val="tx1"/>
                </a:solidFill>
                <a:effectLst/>
                <a:latin typeface="+mn-lt"/>
                <a:ea typeface="+mn-ea"/>
                <a:cs typeface="+mn-cs"/>
              </a:rPr>
              <a:t>that MIT media Lab already developed for their robots. I am talking in changing the way the pro</a:t>
            </a:r>
            <a:r>
              <a:rPr lang="en-GB" sz="1200" kern="1200" noProof="0" dirty="0" smtClean="0">
                <a:solidFill>
                  <a:schemeClr val="tx1"/>
                </a:solidFill>
                <a:effectLst/>
                <a:latin typeface="+mn-lt"/>
                <a:ea typeface="+mn-ea"/>
                <a:cs typeface="+mn-cs"/>
              </a:rPr>
              <a:t>gram would reason, decide and act as a consequence of that emotional state.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noProof="0" dirty="0" smtClean="0">
                <a:solidFill>
                  <a:schemeClr val="tx1"/>
                </a:solidFill>
                <a:effectLst/>
                <a:latin typeface="+mn-lt"/>
                <a:ea typeface="+mn-ea"/>
                <a:cs typeface="+mn-cs"/>
              </a:rPr>
              <a:t>That I believe</a:t>
            </a:r>
            <a:r>
              <a:rPr lang="en-GB" sz="1200" kern="1200" baseline="0" noProof="0" dirty="0" smtClean="0">
                <a:solidFill>
                  <a:schemeClr val="tx1"/>
                </a:solidFill>
                <a:effectLst/>
                <a:latin typeface="+mn-lt"/>
                <a:ea typeface="+mn-ea"/>
                <a:cs typeface="+mn-cs"/>
              </a:rPr>
              <a:t> I am able to do.</a:t>
            </a:r>
            <a:endParaRPr lang="en-GB" noProof="0" dirty="0"/>
          </a:p>
        </p:txBody>
      </p:sp>
      <p:sp>
        <p:nvSpPr>
          <p:cNvPr id="4" name="Slide Number Placeholder 3"/>
          <p:cNvSpPr>
            <a:spLocks noGrp="1"/>
          </p:cNvSpPr>
          <p:nvPr>
            <p:ph type="sldNum" sz="quarter" idx="10"/>
          </p:nvPr>
        </p:nvSpPr>
        <p:spPr/>
        <p:txBody>
          <a:bodyPr/>
          <a:lstStyle/>
          <a:p>
            <a:fld id="{217024A1-3FA9-4A4A-BF78-F4AC563EDD79}" type="slidenum">
              <a:rPr lang="en-GB" smtClean="0"/>
              <a:t>44</a:t>
            </a:fld>
            <a:endParaRPr lang="en-GB"/>
          </a:p>
        </p:txBody>
      </p:sp>
    </p:spTree>
    <p:extLst>
      <p:ext uri="{BB962C8B-B14F-4D97-AF65-F5344CB8AC3E}">
        <p14:creationId xmlns:p14="http://schemas.microsoft.com/office/powerpoint/2010/main" val="3141842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kern="1200" noProof="0" dirty="0" smtClean="0">
                <a:solidFill>
                  <a:schemeClr val="tx1"/>
                </a:solidFill>
                <a:effectLst/>
                <a:latin typeface="+mn-lt"/>
                <a:ea typeface="+mn-ea"/>
                <a:cs typeface="+mn-cs"/>
              </a:rPr>
              <a:t>to download </a:t>
            </a:r>
            <a:r>
              <a:rPr lang="en-GB" sz="1400" b="0" kern="1200" noProof="0" dirty="0" smtClean="0">
                <a:solidFill>
                  <a:schemeClr val="tx1"/>
                </a:solidFill>
                <a:effectLst/>
                <a:latin typeface="+mn-lt"/>
                <a:ea typeface="+mn-ea"/>
                <a:cs typeface="+mn-cs"/>
              </a:rPr>
              <a:t>a</a:t>
            </a:r>
            <a:r>
              <a:rPr lang="en-GB" sz="1400" b="0" kern="1200" baseline="0" noProof="0" dirty="0" smtClean="0">
                <a:solidFill>
                  <a:schemeClr val="tx1"/>
                </a:solidFill>
                <a:effectLst/>
                <a:latin typeface="+mn-lt"/>
                <a:ea typeface="+mn-ea"/>
                <a:cs typeface="+mn-cs"/>
              </a:rPr>
              <a:t> brain to an artificial entity</a:t>
            </a:r>
            <a:r>
              <a:rPr lang="en-GB" sz="1400" kern="1200" noProof="0" dirty="0" smtClean="0">
                <a:solidFill>
                  <a:schemeClr val="tx1"/>
                </a:solidFill>
                <a:effectLst/>
                <a:latin typeface="+mn-lt"/>
                <a:ea typeface="+mn-ea"/>
                <a:cs typeface="+mn-cs"/>
              </a:rPr>
              <a:t> (robot, computer, network) would need a reverse engineering type of capability that is very far from being possible. Current methods are based on MRI (Magnetic</a:t>
            </a:r>
            <a:r>
              <a:rPr lang="en-GB" sz="1400" kern="1200" baseline="0" noProof="0" dirty="0" smtClean="0">
                <a:solidFill>
                  <a:schemeClr val="tx1"/>
                </a:solidFill>
                <a:effectLst/>
                <a:latin typeface="+mn-lt"/>
                <a:ea typeface="+mn-ea"/>
                <a:cs typeface="+mn-cs"/>
              </a:rPr>
              <a:t> Resonance Imaging)</a:t>
            </a:r>
            <a:r>
              <a:rPr lang="en-GB" sz="1400" kern="1200" noProof="0" dirty="0" smtClean="0">
                <a:solidFill>
                  <a:schemeClr val="tx1"/>
                </a:solidFill>
                <a:effectLst/>
                <a:latin typeface="+mn-lt"/>
                <a:ea typeface="+mn-ea"/>
                <a:cs typeface="+mn-cs"/>
              </a:rPr>
              <a:t> and are very superficial. Thus,</a:t>
            </a:r>
            <a:r>
              <a:rPr lang="en-GB" sz="1400" kern="1200" baseline="0" noProof="0" dirty="0" smtClean="0">
                <a:solidFill>
                  <a:schemeClr val="tx1"/>
                </a:solidFill>
                <a:effectLst/>
                <a:latin typeface="+mn-lt"/>
                <a:ea typeface="+mn-ea"/>
                <a:cs typeface="+mn-cs"/>
              </a:rPr>
              <a:t> the so-called </a:t>
            </a:r>
            <a:r>
              <a:rPr lang="en-GB" sz="1400" kern="1200" noProof="0" dirty="0" smtClean="0">
                <a:solidFill>
                  <a:schemeClr val="tx1"/>
                </a:solidFill>
                <a:effectLst/>
                <a:latin typeface="+mn-lt"/>
                <a:ea typeface="+mn-ea"/>
                <a:cs typeface="+mn-cs"/>
              </a:rPr>
              <a:t>Whole Brain Emulation is by now a mirage</a:t>
            </a:r>
            <a:r>
              <a:rPr lang="en-GB" sz="1400" b="1" kern="1200" noProof="0" dirty="0" smtClean="0">
                <a:solidFill>
                  <a:schemeClr val="tx1"/>
                </a:solidFill>
                <a:effectLst/>
                <a:latin typeface="+mn-lt"/>
                <a:ea typeface="+mn-ea"/>
                <a:cs typeface="+mn-cs"/>
              </a:rPr>
              <a:t>.</a:t>
            </a:r>
          </a:p>
          <a:p>
            <a:r>
              <a:rPr lang="en-GB" sz="1400" kern="1200" noProof="0" dirty="0" smtClean="0">
                <a:solidFill>
                  <a:schemeClr val="tx1"/>
                </a:solidFill>
                <a:effectLst/>
                <a:latin typeface="+mn-lt"/>
                <a:ea typeface="+mn-ea"/>
                <a:cs typeface="+mn-cs"/>
              </a:rPr>
              <a:t>We still can’t analyse the information details in the brain. </a:t>
            </a:r>
          </a:p>
          <a:p>
            <a:r>
              <a:rPr lang="en-GB" sz="1400" kern="1200" noProof="0" dirty="0" smtClean="0">
                <a:solidFill>
                  <a:schemeClr val="tx1"/>
                </a:solidFill>
                <a:effectLst/>
                <a:latin typeface="+mn-lt"/>
                <a:ea typeface="+mn-ea"/>
                <a:cs typeface="+mn-cs"/>
              </a:rPr>
              <a:t>Resolution is 1mm</a:t>
            </a:r>
            <a:r>
              <a:rPr lang="en-GB" sz="1400" kern="1200" baseline="30000" noProof="0" dirty="0" smtClean="0">
                <a:solidFill>
                  <a:schemeClr val="tx1"/>
                </a:solidFill>
                <a:effectLst/>
                <a:latin typeface="+mn-lt"/>
                <a:ea typeface="+mn-ea"/>
                <a:cs typeface="+mn-cs"/>
              </a:rPr>
              <a:t>3</a:t>
            </a:r>
            <a:r>
              <a:rPr lang="en-GB" sz="1400" kern="1200" noProof="0" dirty="0" smtClean="0">
                <a:solidFill>
                  <a:schemeClr val="tx1"/>
                </a:solidFill>
                <a:effectLst/>
                <a:latin typeface="+mn-lt"/>
                <a:ea typeface="+mn-ea"/>
                <a:cs typeface="+mn-cs"/>
              </a:rPr>
              <a:t> and inside there are 50 to 100 mil neurons each one including either hundreds or even thousand of synapsis (each synapsis is of the size of 20 to 200 nanometres. To reproduce in silico what exist in vivo is still very difficult in my opinion..</a:t>
            </a:r>
          </a:p>
          <a:p>
            <a:r>
              <a:rPr lang="en-GB" sz="1400" kern="1200" noProof="0" dirty="0" smtClean="0">
                <a:solidFill>
                  <a:schemeClr val="tx1"/>
                </a:solidFill>
                <a:effectLst/>
                <a:latin typeface="+mn-lt"/>
                <a:ea typeface="+mn-ea"/>
                <a:cs typeface="+mn-cs"/>
              </a:rPr>
              <a:t>And</a:t>
            </a:r>
            <a:r>
              <a:rPr lang="en-GB" sz="1400" kern="1200" baseline="0" noProof="0" dirty="0" smtClean="0">
                <a:solidFill>
                  <a:schemeClr val="tx1"/>
                </a:solidFill>
                <a:effectLst/>
                <a:latin typeface="+mn-lt"/>
                <a:ea typeface="+mn-ea"/>
                <a:cs typeface="+mn-cs"/>
              </a:rPr>
              <a:t> c</a:t>
            </a:r>
            <a:r>
              <a:rPr lang="en-GB" sz="1400" kern="1200" noProof="0" dirty="0" smtClean="0">
                <a:solidFill>
                  <a:schemeClr val="tx1"/>
                </a:solidFill>
                <a:effectLst/>
                <a:latin typeface="+mn-lt"/>
                <a:ea typeface="+mn-ea"/>
                <a:cs typeface="+mn-cs"/>
              </a:rPr>
              <a:t>an you imagine the implications of a faulty copy?</a:t>
            </a:r>
          </a:p>
          <a:p>
            <a:r>
              <a:rPr lang="en-GB" sz="1400" kern="1200" noProof="0" dirty="0" smtClean="0">
                <a:solidFill>
                  <a:schemeClr val="tx1"/>
                </a:solidFill>
                <a:effectLst/>
                <a:latin typeface="+mn-lt"/>
                <a:ea typeface="+mn-ea"/>
                <a:cs typeface="+mn-cs"/>
              </a:rPr>
              <a:t>We could also make a digital mind evolve.</a:t>
            </a:r>
            <a:r>
              <a:rPr lang="en-GB" sz="1400" kern="1200" baseline="0" noProof="0" dirty="0" smtClean="0">
                <a:solidFill>
                  <a:schemeClr val="tx1"/>
                </a:solidFill>
                <a:effectLst/>
                <a:latin typeface="+mn-lt"/>
                <a:ea typeface="+mn-ea"/>
                <a:cs typeface="+mn-cs"/>
              </a:rPr>
              <a:t> May be we will get neuromorphic intelligent systems emulating, in a digital form, the minds.</a:t>
            </a:r>
            <a:endParaRPr lang="en-GB" sz="1400" kern="1200" noProof="0" dirty="0" smtClean="0">
              <a:solidFill>
                <a:schemeClr val="tx1"/>
              </a:solidFill>
              <a:effectLst/>
              <a:latin typeface="+mn-lt"/>
              <a:ea typeface="+mn-ea"/>
              <a:cs typeface="+mn-cs"/>
            </a:endParaRPr>
          </a:p>
          <a:p>
            <a:r>
              <a:rPr lang="en-GB" sz="1400" kern="1200" noProof="0" dirty="0" smtClean="0">
                <a:solidFill>
                  <a:schemeClr val="tx1"/>
                </a:solidFill>
                <a:effectLst/>
                <a:latin typeface="+mn-lt"/>
                <a:ea typeface="+mn-ea"/>
                <a:cs typeface="+mn-cs"/>
              </a:rPr>
              <a:t>However the evolution of a digital brain would need a huge number of different stimuli more and more complex. This will require a large number of sensors and a body. A lot of time is</a:t>
            </a:r>
            <a:r>
              <a:rPr lang="en-GB" sz="1400" kern="1200" baseline="0" noProof="0" dirty="0" smtClean="0">
                <a:solidFill>
                  <a:schemeClr val="tx1"/>
                </a:solidFill>
                <a:effectLst/>
                <a:latin typeface="+mn-lt"/>
                <a:ea typeface="+mn-ea"/>
                <a:cs typeface="+mn-cs"/>
              </a:rPr>
              <a:t> needed for interaction with the environment and humans.</a:t>
            </a:r>
            <a:endParaRPr lang="en-GB" sz="1400" kern="1200" noProof="0" dirty="0" smtClean="0">
              <a:solidFill>
                <a:schemeClr val="tx1"/>
              </a:solidFill>
              <a:effectLst/>
              <a:latin typeface="+mn-lt"/>
              <a:ea typeface="+mn-ea"/>
              <a:cs typeface="+mn-cs"/>
            </a:endParaRPr>
          </a:p>
          <a:p>
            <a:r>
              <a:rPr lang="en-GB" sz="1400" kern="1200" noProof="0" dirty="0" smtClean="0">
                <a:solidFill>
                  <a:schemeClr val="tx1"/>
                </a:solidFill>
                <a:effectLst/>
                <a:latin typeface="+mn-lt"/>
                <a:ea typeface="+mn-ea"/>
                <a:cs typeface="+mn-cs"/>
              </a:rPr>
              <a:t>It</a:t>
            </a:r>
            <a:r>
              <a:rPr lang="en-GB" sz="1400" kern="1200" baseline="0" noProof="0" dirty="0" smtClean="0">
                <a:solidFill>
                  <a:schemeClr val="tx1"/>
                </a:solidFill>
                <a:effectLst/>
                <a:latin typeface="+mn-lt"/>
                <a:ea typeface="+mn-ea"/>
                <a:cs typeface="+mn-cs"/>
              </a:rPr>
              <a:t> may be a possible way to get there but I do not believe that it will be possible in the near future.</a:t>
            </a:r>
            <a:endParaRPr lang="en-GB" sz="14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7024A1-3FA9-4A4A-BF78-F4AC563EDD79}" type="slidenum">
              <a:rPr lang="en-GB" smtClean="0"/>
              <a:t>45</a:t>
            </a:fld>
            <a:endParaRPr lang="en-GB"/>
          </a:p>
        </p:txBody>
      </p:sp>
    </p:spTree>
    <p:extLst>
      <p:ext uri="{BB962C8B-B14F-4D97-AF65-F5344CB8AC3E}">
        <p14:creationId xmlns:p14="http://schemas.microsoft.com/office/powerpoint/2010/main" val="2174917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GB" dirty="0"/>
              <a:t>.</a:t>
            </a: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200">
                <a:solidFill>
                  <a:schemeClr val="tx1"/>
                </a:solidFill>
                <a:latin typeface="Arial" charset="0"/>
                <a:ea typeface="ＭＳ Ｐゴシック" charset="0"/>
                <a:cs typeface="ＭＳ Ｐゴシック" charset="0"/>
              </a:defRPr>
            </a:lvl1pPr>
            <a:lvl2pPr marL="685817" indent="-263776" eaLnBrk="0" hangingPunct="0">
              <a:defRPr sz="2200">
                <a:solidFill>
                  <a:schemeClr val="tx1"/>
                </a:solidFill>
                <a:latin typeface="Arial" charset="0"/>
                <a:ea typeface="ＭＳ Ｐゴシック" charset="0"/>
              </a:defRPr>
            </a:lvl2pPr>
            <a:lvl3pPr marL="1055103" indent="-211021" eaLnBrk="0" hangingPunct="0">
              <a:defRPr sz="2200">
                <a:solidFill>
                  <a:schemeClr val="tx1"/>
                </a:solidFill>
                <a:latin typeface="Arial" charset="0"/>
                <a:ea typeface="ＭＳ Ｐゴシック" charset="0"/>
              </a:defRPr>
            </a:lvl3pPr>
            <a:lvl4pPr marL="1477145" indent="-211021" eaLnBrk="0" hangingPunct="0">
              <a:defRPr sz="2200">
                <a:solidFill>
                  <a:schemeClr val="tx1"/>
                </a:solidFill>
                <a:latin typeface="Arial" charset="0"/>
                <a:ea typeface="ＭＳ Ｐゴシック" charset="0"/>
              </a:defRPr>
            </a:lvl4pPr>
            <a:lvl5pPr marL="1899186" indent="-211021" eaLnBrk="0" hangingPunct="0">
              <a:defRPr sz="2200">
                <a:solidFill>
                  <a:schemeClr val="tx1"/>
                </a:solidFill>
                <a:latin typeface="Arial" charset="0"/>
                <a:ea typeface="ＭＳ Ｐゴシック" charset="0"/>
              </a:defRPr>
            </a:lvl5pPr>
            <a:lvl6pPr marL="2321227" indent="-211021" eaLnBrk="0" fontAlgn="base" hangingPunct="0">
              <a:spcBef>
                <a:spcPct val="0"/>
              </a:spcBef>
              <a:spcAft>
                <a:spcPct val="0"/>
              </a:spcAft>
              <a:defRPr sz="2200">
                <a:solidFill>
                  <a:schemeClr val="tx1"/>
                </a:solidFill>
                <a:latin typeface="Arial" charset="0"/>
                <a:ea typeface="ＭＳ Ｐゴシック" charset="0"/>
              </a:defRPr>
            </a:lvl6pPr>
            <a:lvl7pPr marL="2743269" indent="-211021" eaLnBrk="0" fontAlgn="base" hangingPunct="0">
              <a:spcBef>
                <a:spcPct val="0"/>
              </a:spcBef>
              <a:spcAft>
                <a:spcPct val="0"/>
              </a:spcAft>
              <a:defRPr sz="2200">
                <a:solidFill>
                  <a:schemeClr val="tx1"/>
                </a:solidFill>
                <a:latin typeface="Arial" charset="0"/>
                <a:ea typeface="ＭＳ Ｐゴシック" charset="0"/>
              </a:defRPr>
            </a:lvl7pPr>
            <a:lvl8pPr marL="3165310" indent="-211021" eaLnBrk="0" fontAlgn="base" hangingPunct="0">
              <a:spcBef>
                <a:spcPct val="0"/>
              </a:spcBef>
              <a:spcAft>
                <a:spcPct val="0"/>
              </a:spcAft>
              <a:defRPr sz="2200">
                <a:solidFill>
                  <a:schemeClr val="tx1"/>
                </a:solidFill>
                <a:latin typeface="Arial" charset="0"/>
                <a:ea typeface="ＭＳ Ｐゴシック" charset="0"/>
              </a:defRPr>
            </a:lvl8pPr>
            <a:lvl9pPr marL="3587351" indent="-211021" eaLnBrk="0" fontAlgn="base" hangingPunct="0">
              <a:spcBef>
                <a:spcPct val="0"/>
              </a:spcBef>
              <a:spcAft>
                <a:spcPct val="0"/>
              </a:spcAft>
              <a:defRPr sz="2200">
                <a:solidFill>
                  <a:schemeClr val="tx1"/>
                </a:solidFill>
                <a:latin typeface="Arial" charset="0"/>
                <a:ea typeface="ＭＳ Ｐゴシック" charset="0"/>
              </a:defRPr>
            </a:lvl9pPr>
          </a:lstStyle>
          <a:p>
            <a:pPr eaLnBrk="1" hangingPunct="1"/>
            <a:fld id="{62109DAC-5B2F-AE42-97B5-F23CB160685C}" type="slidenum">
              <a:rPr lang="en-GB" sz="1200">
                <a:cs typeface="Arial" charset="0"/>
              </a:rPr>
              <a:pPr eaLnBrk="1" hangingPunct="1"/>
              <a:t>46</a:t>
            </a:fld>
            <a:endParaRPr lang="en-GB" sz="1200">
              <a:cs typeface="Arial" charset="0"/>
            </a:endParaRPr>
          </a:p>
        </p:txBody>
      </p:sp>
    </p:spTree>
    <p:extLst>
      <p:ext uri="{BB962C8B-B14F-4D97-AF65-F5344CB8AC3E}">
        <p14:creationId xmlns:p14="http://schemas.microsoft.com/office/powerpoint/2010/main" val="1976194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024A1-3FA9-4A4A-BF78-F4AC563EDD79}" type="slidenum">
              <a:rPr lang="en-GB" smtClean="0"/>
              <a:t>47</a:t>
            </a:fld>
            <a:endParaRPr lang="en-GB"/>
          </a:p>
        </p:txBody>
      </p:sp>
    </p:spTree>
    <p:extLst>
      <p:ext uri="{BB962C8B-B14F-4D97-AF65-F5344CB8AC3E}">
        <p14:creationId xmlns:p14="http://schemas.microsoft.com/office/powerpoint/2010/main" val="2693679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024A1-3FA9-4A4A-BF78-F4AC563EDD79}" type="slidenum">
              <a:rPr lang="en-GB" smtClean="0"/>
              <a:t>48</a:t>
            </a:fld>
            <a:endParaRPr lang="en-GB"/>
          </a:p>
        </p:txBody>
      </p:sp>
    </p:spTree>
    <p:extLst>
      <p:ext uri="{BB962C8B-B14F-4D97-AF65-F5344CB8AC3E}">
        <p14:creationId xmlns:p14="http://schemas.microsoft.com/office/powerpoint/2010/main" val="26936798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400" kern="1200" dirty="0" err="1" smtClean="0">
                <a:solidFill>
                  <a:schemeClr val="tx1"/>
                </a:solidFill>
                <a:effectLst/>
                <a:latin typeface="+mn-lt"/>
                <a:ea typeface="+mn-ea"/>
                <a:cs typeface="+mn-cs"/>
              </a:rPr>
              <a:t>All</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over</a:t>
            </a:r>
            <a:r>
              <a:rPr lang="pt-PT" sz="1400"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scientifically</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developed</a:t>
            </a:r>
            <a:r>
              <a:rPr lang="pt-PT" sz="1400" b="1" kern="1200" dirty="0" smtClean="0">
                <a:solidFill>
                  <a:schemeClr val="tx1"/>
                </a:solidFill>
                <a:effectLst/>
                <a:latin typeface="+mn-lt"/>
                <a:ea typeface="+mn-ea"/>
                <a:cs typeface="+mn-cs"/>
              </a:rPr>
              <a:t> countries </a:t>
            </a:r>
            <a:r>
              <a:rPr lang="pt-PT" sz="1400" kern="1200" dirty="0" err="1" smtClean="0">
                <a:solidFill>
                  <a:schemeClr val="tx1"/>
                </a:solidFill>
                <a:effectLst/>
                <a:latin typeface="+mn-lt"/>
                <a:ea typeface="+mn-ea"/>
                <a:cs typeface="+mn-cs"/>
              </a:rPr>
              <a:t>these</a:t>
            </a:r>
            <a:r>
              <a:rPr lang="pt-PT" sz="1400"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concerns</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about</a:t>
            </a:r>
            <a:r>
              <a:rPr lang="pt-PT" sz="1400" kern="1200" dirty="0" smtClean="0">
                <a:solidFill>
                  <a:schemeClr val="tx1"/>
                </a:solidFill>
                <a:effectLst/>
                <a:latin typeface="+mn-lt"/>
                <a:ea typeface="+mn-ea"/>
                <a:cs typeface="+mn-cs"/>
              </a:rPr>
              <a:t> AI </a:t>
            </a:r>
            <a:r>
              <a:rPr lang="pt-PT" sz="1400" kern="1200" dirty="0" err="1" smtClean="0">
                <a:solidFill>
                  <a:schemeClr val="tx1"/>
                </a:solidFill>
                <a:effectLst/>
                <a:latin typeface="+mn-lt"/>
                <a:ea typeface="+mn-ea"/>
                <a:cs typeface="+mn-cs"/>
              </a:rPr>
              <a:t>systems</a:t>
            </a:r>
            <a:r>
              <a:rPr lang="pt-PT" sz="1400" kern="1200" dirty="0" smtClean="0">
                <a:solidFill>
                  <a:schemeClr val="tx1"/>
                </a:solidFill>
                <a:effectLst/>
                <a:latin typeface="+mn-lt"/>
                <a:ea typeface="+mn-ea"/>
                <a:cs typeface="+mn-cs"/>
              </a:rPr>
              <a:t> are </a:t>
            </a:r>
            <a:r>
              <a:rPr lang="pt-PT" sz="1400" kern="1200" dirty="0" err="1" smtClean="0">
                <a:solidFill>
                  <a:schemeClr val="tx1"/>
                </a:solidFill>
                <a:effectLst/>
                <a:latin typeface="+mn-lt"/>
                <a:ea typeface="+mn-ea"/>
                <a:cs typeface="+mn-cs"/>
              </a:rPr>
              <a:t>currently</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being</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discussed</a:t>
            </a:r>
            <a:r>
              <a:rPr lang="pt-PT" sz="1400" kern="1200" dirty="0" smtClean="0">
                <a:solidFill>
                  <a:schemeClr val="tx1"/>
                </a:solidFill>
                <a:effectLst/>
                <a:latin typeface="+mn-lt"/>
                <a:ea typeface="+mn-ea"/>
                <a:cs typeface="+mn-cs"/>
              </a:rPr>
              <a:t>.</a:t>
            </a:r>
            <a:endParaRPr lang="en-GB"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7024A1-3FA9-4A4A-BF78-F4AC563EDD79}" type="slidenum">
              <a:rPr lang="en-GB" smtClean="0"/>
              <a:t>49</a:t>
            </a:fld>
            <a:endParaRPr lang="en-GB"/>
          </a:p>
        </p:txBody>
      </p:sp>
    </p:spTree>
    <p:extLst>
      <p:ext uri="{BB962C8B-B14F-4D97-AF65-F5344CB8AC3E}">
        <p14:creationId xmlns:p14="http://schemas.microsoft.com/office/powerpoint/2010/main" val="11433697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83968"/>
            <a:ext cx="5623520" cy="4800600"/>
          </a:xfrm>
        </p:spPr>
        <p:txBody>
          <a:bodyPr/>
          <a:lstStyle/>
          <a:p>
            <a:r>
              <a:rPr lang="pt-PT" dirty="0" smtClean="0"/>
              <a:t>AI </a:t>
            </a:r>
            <a:r>
              <a:rPr lang="pt-PT" dirty="0" err="1" smtClean="0"/>
              <a:t>Now</a:t>
            </a:r>
            <a:r>
              <a:rPr lang="pt-PT" dirty="0" smtClean="0"/>
              <a:t> </a:t>
            </a:r>
            <a:r>
              <a:rPr lang="pt-PT" dirty="0" err="1" smtClean="0"/>
              <a:t>Report</a:t>
            </a:r>
            <a:r>
              <a:rPr lang="pt-PT" baseline="0" dirty="0" smtClean="0"/>
              <a:t> </a:t>
            </a:r>
            <a:r>
              <a:rPr lang="pt-PT" baseline="0" dirty="0" err="1" smtClean="0"/>
              <a:t>addresses</a:t>
            </a:r>
            <a:r>
              <a:rPr lang="pt-PT" baseline="0" dirty="0" smtClean="0"/>
              <a:t> </a:t>
            </a:r>
            <a:r>
              <a:rPr lang="pt-PT" baseline="0" dirty="0" err="1" smtClean="0"/>
              <a:t>issues</a:t>
            </a:r>
            <a:r>
              <a:rPr lang="pt-PT" baseline="0" dirty="0" smtClean="0"/>
              <a:t> </a:t>
            </a:r>
            <a:r>
              <a:rPr lang="pt-PT" baseline="0" dirty="0" err="1" smtClean="0"/>
              <a:t>like</a:t>
            </a:r>
            <a:r>
              <a:rPr lang="pt-PT" baseline="0" dirty="0" smtClean="0"/>
              <a:t>: </a:t>
            </a:r>
            <a:endParaRPr lang="en-GB" dirty="0"/>
          </a:p>
        </p:txBody>
      </p:sp>
      <p:sp>
        <p:nvSpPr>
          <p:cNvPr id="4" name="Slide Number Placeholder 3"/>
          <p:cNvSpPr>
            <a:spLocks noGrp="1"/>
          </p:cNvSpPr>
          <p:nvPr>
            <p:ph type="sldNum" sz="quarter" idx="10"/>
          </p:nvPr>
        </p:nvSpPr>
        <p:spPr/>
        <p:txBody>
          <a:bodyPr/>
          <a:lstStyle/>
          <a:p>
            <a:fld id="{217024A1-3FA9-4A4A-BF78-F4AC563EDD79}" type="slidenum">
              <a:rPr lang="en-GB" smtClean="0"/>
              <a:t>50</a:t>
            </a:fld>
            <a:endParaRPr lang="en-GB" dirty="0"/>
          </a:p>
        </p:txBody>
      </p:sp>
    </p:spTree>
    <p:extLst>
      <p:ext uri="{BB962C8B-B14F-4D97-AF65-F5344CB8AC3E}">
        <p14:creationId xmlns:p14="http://schemas.microsoft.com/office/powerpoint/2010/main" val="1586316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400" dirty="0" smtClean="0"/>
              <a:t>Um estudante com </a:t>
            </a:r>
            <a:r>
              <a:rPr lang="pt-PT" sz="1400" dirty="0" err="1" smtClean="0"/>
              <a:t>sntido</a:t>
            </a:r>
            <a:r>
              <a:rPr lang="pt-PT" sz="1400" dirty="0" smtClean="0"/>
              <a:t> crítico podia ser tratado assim ...</a:t>
            </a:r>
          </a:p>
          <a:p>
            <a:r>
              <a:rPr lang="pt-PT" sz="1400" dirty="0" smtClean="0"/>
              <a:t>A</a:t>
            </a:r>
            <a:endParaRPr lang="en-GB" sz="1400" dirty="0" smtClean="0"/>
          </a:p>
          <a:p>
            <a:endParaRPr lang="en-GB" dirty="0"/>
          </a:p>
        </p:txBody>
      </p:sp>
      <p:sp>
        <p:nvSpPr>
          <p:cNvPr id="4" name="Slide Number Placeholder 3"/>
          <p:cNvSpPr>
            <a:spLocks noGrp="1"/>
          </p:cNvSpPr>
          <p:nvPr>
            <p:ph type="sldNum" sz="quarter" idx="10"/>
          </p:nvPr>
        </p:nvSpPr>
        <p:spPr/>
        <p:txBody>
          <a:bodyPr/>
          <a:lstStyle/>
          <a:p>
            <a:fld id="{217024A1-3FA9-4A4A-BF78-F4AC563EDD79}" type="slidenum">
              <a:rPr lang="en-GB" smtClean="0"/>
              <a:t>5</a:t>
            </a:fld>
            <a:endParaRPr lang="en-GB"/>
          </a:p>
        </p:txBody>
      </p:sp>
    </p:spTree>
    <p:extLst>
      <p:ext uri="{BB962C8B-B14F-4D97-AF65-F5344CB8AC3E}">
        <p14:creationId xmlns:p14="http://schemas.microsoft.com/office/powerpoint/2010/main" val="355089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sz="1400" kern="1200" dirty="0" smtClean="0">
                <a:solidFill>
                  <a:schemeClr val="tx1"/>
                </a:solidFill>
                <a:effectLst/>
                <a:latin typeface="+mn-lt"/>
                <a:ea typeface="+mn-ea"/>
                <a:cs typeface="+mn-cs"/>
              </a:rPr>
              <a:t>I </a:t>
            </a:r>
            <a:r>
              <a:rPr lang="pt-PT" sz="1400" kern="1200" dirty="0" err="1" smtClean="0">
                <a:solidFill>
                  <a:schemeClr val="tx1"/>
                </a:solidFill>
                <a:effectLst/>
                <a:latin typeface="+mn-lt"/>
                <a:ea typeface="+mn-ea"/>
                <a:cs typeface="+mn-cs"/>
              </a:rPr>
              <a:t>usually</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recommend</a:t>
            </a:r>
            <a:r>
              <a:rPr lang="pt-PT" sz="1400" kern="1200" baseline="0" dirty="0" smtClean="0">
                <a:solidFill>
                  <a:schemeClr val="tx1"/>
                </a:solidFill>
                <a:effectLst/>
                <a:latin typeface="+mn-lt"/>
                <a:ea typeface="+mn-ea"/>
                <a:cs typeface="+mn-cs"/>
              </a:rPr>
              <a:t> (I </a:t>
            </a:r>
            <a:r>
              <a:rPr lang="pt-PT" sz="1400" kern="1200" baseline="0" dirty="0" err="1" smtClean="0">
                <a:solidFill>
                  <a:schemeClr val="tx1"/>
                </a:solidFill>
                <a:effectLst/>
                <a:latin typeface="+mn-lt"/>
                <a:ea typeface="+mn-ea"/>
                <a:cs typeface="+mn-cs"/>
              </a:rPr>
              <a:t>am</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not</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alone</a:t>
            </a:r>
            <a:r>
              <a:rPr lang="pt-PT" sz="1400" kern="1200" baseline="0" dirty="0" smtClean="0">
                <a:solidFill>
                  <a:schemeClr val="tx1"/>
                </a:solidFill>
                <a:effectLst/>
                <a:latin typeface="+mn-lt"/>
                <a:ea typeface="+mn-ea"/>
                <a:cs typeface="+mn-cs"/>
              </a:rPr>
              <a:t>, VD </a:t>
            </a:r>
            <a:r>
              <a:rPr lang="pt-PT" sz="1400" kern="1200" baseline="0" dirty="0" err="1" smtClean="0">
                <a:solidFill>
                  <a:schemeClr val="tx1"/>
                </a:solidFill>
                <a:effectLst/>
                <a:latin typeface="+mn-lt"/>
                <a:ea typeface="+mn-ea"/>
                <a:cs typeface="+mn-cs"/>
              </a:rPr>
              <a:t>also</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and</a:t>
            </a:r>
            <a:r>
              <a:rPr lang="pt-PT" sz="1400" kern="1200" baseline="0" dirty="0" smtClean="0">
                <a:solidFill>
                  <a:schemeClr val="tx1"/>
                </a:solidFill>
                <a:effectLst/>
                <a:latin typeface="+mn-lt"/>
                <a:ea typeface="+mn-ea"/>
                <a:cs typeface="+mn-cs"/>
              </a:rPr>
              <a:t> I </a:t>
            </a:r>
            <a:r>
              <a:rPr lang="pt-PT" sz="1400" kern="1200" baseline="0" dirty="0" err="1" smtClean="0">
                <a:solidFill>
                  <a:schemeClr val="tx1"/>
                </a:solidFill>
                <a:effectLst/>
                <a:latin typeface="+mn-lt"/>
                <a:ea typeface="+mn-ea"/>
                <a:cs typeface="+mn-cs"/>
              </a:rPr>
              <a:t>put</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that</a:t>
            </a:r>
            <a:r>
              <a:rPr lang="pt-PT" sz="1400" kern="1200" baseline="0" dirty="0" smtClean="0">
                <a:solidFill>
                  <a:schemeClr val="tx1"/>
                </a:solidFill>
                <a:effectLst/>
                <a:latin typeface="+mn-lt"/>
                <a:ea typeface="+mn-ea"/>
                <a:cs typeface="+mn-cs"/>
              </a:rPr>
              <a:t> in </a:t>
            </a:r>
            <a:r>
              <a:rPr lang="pt-PT" sz="1400" kern="1200" baseline="0" dirty="0" err="1" smtClean="0">
                <a:solidFill>
                  <a:schemeClr val="tx1"/>
                </a:solidFill>
                <a:effectLst/>
                <a:latin typeface="+mn-lt"/>
                <a:ea typeface="+mn-ea"/>
                <a:cs typeface="+mn-cs"/>
              </a:rPr>
              <a:t>practice</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that</a:t>
            </a:r>
            <a:r>
              <a:rPr lang="pt-PT" sz="1400" kern="1200" baseline="0" dirty="0" smtClean="0">
                <a:solidFill>
                  <a:schemeClr val="tx1"/>
                </a:solidFill>
                <a:effectLst/>
                <a:latin typeface="+mn-lt"/>
                <a:ea typeface="+mn-ea"/>
                <a:cs typeface="+mn-cs"/>
              </a:rPr>
              <a:t> DM </a:t>
            </a:r>
            <a:r>
              <a:rPr lang="pt-PT" sz="1400" kern="1200" baseline="0" dirty="0" err="1" smtClean="0">
                <a:solidFill>
                  <a:schemeClr val="tx1"/>
                </a:solidFill>
                <a:effectLst/>
                <a:latin typeface="+mn-lt"/>
                <a:ea typeface="+mn-ea"/>
                <a:cs typeface="+mn-cs"/>
              </a:rPr>
              <a:t>Systems</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always</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should</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include</a:t>
            </a:r>
            <a:r>
              <a:rPr lang="pt-PT" sz="1400" kern="1200" baseline="0" dirty="0" smtClean="0">
                <a:solidFill>
                  <a:schemeClr val="tx1"/>
                </a:solidFill>
                <a:effectLst/>
                <a:latin typeface="+mn-lt"/>
                <a:ea typeface="+mn-ea"/>
                <a:cs typeface="+mn-cs"/>
              </a:rPr>
              <a:t> </a:t>
            </a:r>
            <a:r>
              <a:rPr lang="pt-PT" sz="1400" kern="1200" dirty="0" smtClean="0">
                <a:solidFill>
                  <a:schemeClr val="tx1"/>
                </a:solidFill>
                <a:effectLst/>
                <a:latin typeface="+mn-lt"/>
                <a:ea typeface="+mn-ea"/>
                <a:cs typeface="+mn-cs"/>
              </a:rPr>
              <a:t>“</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H in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Loop</a:t>
            </a:r>
            <a:r>
              <a:rPr lang="pt-PT" sz="1400"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But</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specified</a:t>
            </a:r>
            <a:r>
              <a:rPr lang="pt-PT" sz="1400" b="1" kern="1200" dirty="0" smtClean="0">
                <a:solidFill>
                  <a:schemeClr val="tx1"/>
                </a:solidFill>
                <a:effectLst/>
                <a:latin typeface="+mn-lt"/>
                <a:ea typeface="+mn-ea"/>
                <a:cs typeface="+mn-cs"/>
              </a:rPr>
              <a:t> in </a:t>
            </a:r>
            <a:r>
              <a:rPr lang="pt-PT" sz="1400" b="1" kern="1200" dirty="0" err="1" smtClean="0">
                <a:solidFill>
                  <a:schemeClr val="tx1"/>
                </a:solidFill>
                <a:effectLst/>
                <a:latin typeface="+mn-lt"/>
                <a:ea typeface="+mn-ea"/>
                <a:cs typeface="+mn-cs"/>
              </a:rPr>
              <a:t>such</a:t>
            </a:r>
            <a:r>
              <a:rPr lang="pt-PT" sz="1400" b="1" kern="1200" dirty="0" smtClean="0">
                <a:solidFill>
                  <a:schemeClr val="tx1"/>
                </a:solidFill>
                <a:effectLst/>
                <a:latin typeface="+mn-lt"/>
                <a:ea typeface="+mn-ea"/>
                <a:cs typeface="+mn-cs"/>
              </a:rPr>
              <a:t> a </a:t>
            </a:r>
            <a:r>
              <a:rPr lang="pt-PT" sz="1400" b="1" kern="1200" dirty="0" err="1" smtClean="0">
                <a:solidFill>
                  <a:schemeClr val="tx1"/>
                </a:solidFill>
                <a:effectLst/>
                <a:latin typeface="+mn-lt"/>
                <a:ea typeface="+mn-ea"/>
                <a:cs typeface="+mn-cs"/>
              </a:rPr>
              <a:t>way</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that</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they</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have</a:t>
            </a:r>
            <a:r>
              <a:rPr lang="pt-PT" sz="1400" b="1" kern="1200" dirty="0" smtClean="0">
                <a:solidFill>
                  <a:schemeClr val="tx1"/>
                </a:solidFill>
                <a:effectLst/>
                <a:latin typeface="+mn-lt"/>
                <a:ea typeface="+mn-ea"/>
                <a:cs typeface="+mn-cs"/>
              </a:rPr>
              <a:t> ART </a:t>
            </a:r>
            <a:r>
              <a:rPr lang="pt-PT" sz="1400" b="0" kern="1200" dirty="0" smtClean="0">
                <a:solidFill>
                  <a:schemeClr val="tx1"/>
                </a:solidFill>
                <a:effectLst/>
                <a:latin typeface="+mn-lt"/>
                <a:ea typeface="+mn-ea"/>
                <a:cs typeface="+mn-cs"/>
              </a:rPr>
              <a:t>in</a:t>
            </a:r>
            <a:r>
              <a:rPr lang="pt-PT" sz="1400" b="0" kern="1200" baseline="0" dirty="0" smtClean="0">
                <a:solidFill>
                  <a:schemeClr val="tx1"/>
                </a:solidFill>
                <a:effectLst/>
                <a:latin typeface="+mn-lt"/>
                <a:ea typeface="+mn-ea"/>
                <a:cs typeface="+mn-cs"/>
              </a:rPr>
              <a:t> </a:t>
            </a:r>
            <a:r>
              <a:rPr lang="pt-PT" sz="1400" b="0" kern="1200" baseline="0" dirty="0" err="1" smtClean="0">
                <a:solidFill>
                  <a:schemeClr val="tx1"/>
                </a:solidFill>
                <a:effectLst/>
                <a:latin typeface="+mn-lt"/>
                <a:ea typeface="+mn-ea"/>
                <a:cs typeface="+mn-cs"/>
              </a:rPr>
              <a:t>the</a:t>
            </a:r>
            <a:r>
              <a:rPr lang="pt-PT" sz="1400" b="0" kern="1200" baseline="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ARTificial</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Intelligence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Accountability</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Responsibilty</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Transparency</a:t>
            </a:r>
            <a:endParaRPr lang="en-GB" sz="1400" kern="1200" dirty="0" smtClean="0">
              <a:solidFill>
                <a:schemeClr val="tx1"/>
              </a:solidFill>
              <a:effectLst/>
              <a:latin typeface="+mn-lt"/>
              <a:ea typeface="+mn-ea"/>
              <a:cs typeface="+mn-cs"/>
            </a:endParaRPr>
          </a:p>
          <a:p>
            <a:r>
              <a:rPr lang="pt-PT" sz="1400" kern="1200" dirty="0" smtClean="0">
                <a:solidFill>
                  <a:schemeClr val="tx1"/>
                </a:solidFill>
                <a:effectLst/>
                <a:latin typeface="+mn-lt"/>
                <a:ea typeface="+mn-ea"/>
                <a:cs typeface="+mn-cs"/>
              </a:rPr>
              <a:t>“</a:t>
            </a:r>
            <a:r>
              <a:rPr lang="pt-PT" sz="1400" kern="1200" dirty="0" err="1" smtClean="0">
                <a:solidFill>
                  <a:schemeClr val="tx1"/>
                </a:solidFill>
                <a:effectLst/>
                <a:latin typeface="+mn-lt"/>
                <a:ea typeface="+mn-ea"/>
                <a:cs typeface="+mn-cs"/>
              </a:rPr>
              <a:t>Accountability</a:t>
            </a:r>
            <a:r>
              <a:rPr lang="pt-PT" sz="1400" kern="1200" dirty="0" smtClean="0">
                <a:solidFill>
                  <a:schemeClr val="tx1"/>
                </a:solidFill>
                <a:effectLst/>
                <a:latin typeface="+mn-lt"/>
                <a:ea typeface="+mn-ea"/>
                <a:cs typeface="+mn-cs"/>
              </a:rPr>
              <a:t>”: </a:t>
            </a:r>
          </a:p>
          <a:p>
            <a:r>
              <a:rPr lang="pt-PT" sz="1400" kern="1200" dirty="0" smtClean="0">
                <a:solidFill>
                  <a:schemeClr val="tx1"/>
                </a:solidFill>
                <a:effectLst/>
                <a:latin typeface="+mn-lt"/>
                <a:ea typeface="+mn-ea"/>
                <a:cs typeface="+mn-cs"/>
              </a:rPr>
              <a:t>To </a:t>
            </a:r>
            <a:r>
              <a:rPr lang="pt-PT" sz="1400" kern="1200" dirty="0" err="1" smtClean="0">
                <a:solidFill>
                  <a:schemeClr val="tx1"/>
                </a:solidFill>
                <a:effectLst/>
                <a:latin typeface="+mn-lt"/>
                <a:ea typeface="+mn-ea"/>
                <a:cs typeface="+mn-cs"/>
              </a:rPr>
              <a:t>whom</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should</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we</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address</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if</a:t>
            </a:r>
            <a:r>
              <a:rPr lang="pt-PT" sz="1400" kern="1200" baseline="0" dirty="0" smtClean="0">
                <a:solidFill>
                  <a:schemeClr val="tx1"/>
                </a:solidFill>
                <a:effectLst/>
                <a:latin typeface="+mn-lt"/>
                <a:ea typeface="+mn-ea"/>
                <a:cs typeface="+mn-cs"/>
              </a:rPr>
              <a:t> a </a:t>
            </a:r>
            <a:r>
              <a:rPr lang="pt-PT" sz="1400" kern="1200" baseline="0" dirty="0" err="1" smtClean="0">
                <a:solidFill>
                  <a:schemeClr val="tx1"/>
                </a:solidFill>
                <a:effectLst/>
                <a:latin typeface="+mn-lt"/>
                <a:ea typeface="+mn-ea"/>
                <a:cs typeface="+mn-cs"/>
              </a:rPr>
              <a:t>fully</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automatic</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car</a:t>
            </a:r>
            <a:r>
              <a:rPr lang="pt-PT" sz="1400" kern="1200" baseline="0" dirty="0" smtClean="0">
                <a:solidFill>
                  <a:schemeClr val="tx1"/>
                </a:solidFill>
                <a:effectLst/>
                <a:latin typeface="+mn-lt"/>
                <a:ea typeface="+mn-ea"/>
                <a:cs typeface="+mn-cs"/>
              </a:rPr>
              <a:t> runs </a:t>
            </a:r>
            <a:r>
              <a:rPr lang="pt-PT" sz="1400" kern="1200" baseline="0" dirty="0" err="1" smtClean="0">
                <a:solidFill>
                  <a:schemeClr val="tx1"/>
                </a:solidFill>
                <a:effectLst/>
                <a:latin typeface="+mn-lt"/>
                <a:ea typeface="+mn-ea"/>
                <a:cs typeface="+mn-cs"/>
              </a:rPr>
              <a:t>over</a:t>
            </a:r>
            <a:r>
              <a:rPr lang="pt-PT" sz="1400" kern="1200" baseline="0" dirty="0" smtClean="0">
                <a:solidFill>
                  <a:schemeClr val="tx1"/>
                </a:solidFill>
                <a:effectLst/>
                <a:latin typeface="+mn-lt"/>
                <a:ea typeface="+mn-ea"/>
                <a:cs typeface="+mn-cs"/>
              </a:rPr>
              <a:t> a </a:t>
            </a:r>
            <a:r>
              <a:rPr lang="pt-PT" sz="1400" kern="1200" baseline="0" dirty="0" err="1" smtClean="0">
                <a:solidFill>
                  <a:schemeClr val="tx1"/>
                </a:solidFill>
                <a:effectLst/>
                <a:latin typeface="+mn-lt"/>
                <a:ea typeface="+mn-ea"/>
                <a:cs typeface="+mn-cs"/>
              </a:rPr>
              <a:t>pedestrian</a:t>
            </a:r>
            <a:r>
              <a:rPr lang="pt-PT" sz="1400" kern="1200" dirty="0" smtClean="0">
                <a:solidFill>
                  <a:schemeClr val="tx1"/>
                </a:solidFill>
                <a:effectLst/>
                <a:latin typeface="+mn-lt"/>
                <a:ea typeface="+mn-ea"/>
                <a:cs typeface="+mn-cs"/>
              </a:rPr>
              <a:t>? To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car’s</a:t>
            </a:r>
            <a:r>
              <a:rPr lang="pt-PT" sz="1400" kern="1200" dirty="0" smtClean="0">
                <a:solidFill>
                  <a:schemeClr val="tx1"/>
                </a:solidFill>
                <a:effectLst/>
                <a:latin typeface="+mn-lt"/>
                <a:ea typeface="+mn-ea"/>
                <a:cs typeface="+mn-cs"/>
              </a:rPr>
              <a:t> hardware </a:t>
            </a:r>
            <a:r>
              <a:rPr lang="pt-PT" sz="1400" kern="1200" dirty="0" err="1" smtClean="0">
                <a:solidFill>
                  <a:schemeClr val="tx1"/>
                </a:solidFill>
                <a:effectLst/>
                <a:latin typeface="+mn-lt"/>
                <a:ea typeface="+mn-ea"/>
                <a:cs typeface="+mn-cs"/>
              </a:rPr>
              <a:t>builder</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sensors</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and</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actuators</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supplier</a:t>
            </a:r>
            <a:r>
              <a:rPr lang="pt-PT" sz="1400" kern="1200" dirty="0" smtClean="0">
                <a:solidFill>
                  <a:schemeClr val="tx1"/>
                </a:solidFill>
                <a:effectLst/>
                <a:latin typeface="+mn-lt"/>
                <a:ea typeface="+mn-ea"/>
                <a:cs typeface="+mn-cs"/>
              </a:rPr>
              <a:t>? To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a:t>
            </a:r>
            <a:r>
              <a:rPr lang="pt-PT" sz="1400" b="1" kern="1200" dirty="0" smtClean="0">
                <a:solidFill>
                  <a:schemeClr val="tx1"/>
                </a:solidFill>
                <a:effectLst/>
                <a:latin typeface="+mn-lt"/>
                <a:ea typeface="+mn-ea"/>
                <a:cs typeface="+mn-cs"/>
              </a:rPr>
              <a:t>Software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developer</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that</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specifies</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D-</a:t>
            </a:r>
            <a:r>
              <a:rPr lang="pt-PT" sz="1400" kern="1200" dirty="0" err="1" smtClean="0">
                <a:solidFill>
                  <a:schemeClr val="tx1"/>
                </a:solidFill>
                <a:effectLst/>
                <a:latin typeface="+mn-lt"/>
                <a:ea typeface="+mn-ea"/>
                <a:cs typeface="+mn-cs"/>
              </a:rPr>
              <a:t>Mking</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process</a:t>
            </a:r>
            <a:r>
              <a:rPr lang="pt-PT" sz="1400" kern="1200" dirty="0" smtClean="0">
                <a:solidFill>
                  <a:schemeClr val="tx1"/>
                </a:solidFill>
                <a:effectLst/>
                <a:latin typeface="+mn-lt"/>
                <a:ea typeface="+mn-ea"/>
                <a:cs typeface="+mn-cs"/>
              </a:rPr>
              <a:t>? To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legal </a:t>
            </a:r>
            <a:r>
              <a:rPr lang="pt-PT" sz="1400" b="1" kern="1200" dirty="0" err="1" smtClean="0">
                <a:solidFill>
                  <a:schemeClr val="tx1"/>
                </a:solidFill>
                <a:effectLst/>
                <a:latin typeface="+mn-lt"/>
                <a:ea typeface="+mn-ea"/>
                <a:cs typeface="+mn-cs"/>
              </a:rPr>
              <a:t>authorities</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that</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permit</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those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vehicles</a:t>
            </a:r>
            <a:r>
              <a:rPr lang="pt-PT" sz="1400" kern="1200" dirty="0" smtClean="0">
                <a:solidFill>
                  <a:schemeClr val="tx1"/>
                </a:solidFill>
                <a:effectLst/>
                <a:latin typeface="+mn-lt"/>
                <a:ea typeface="+mn-ea"/>
                <a:cs typeface="+mn-cs"/>
              </a:rPr>
              <a:t> to </a:t>
            </a:r>
            <a:r>
              <a:rPr lang="pt-PT" sz="1400" kern="1200" dirty="0" err="1" smtClean="0">
                <a:solidFill>
                  <a:schemeClr val="tx1"/>
                </a:solidFill>
                <a:effectLst/>
                <a:latin typeface="+mn-lt"/>
                <a:ea typeface="+mn-ea"/>
                <a:cs typeface="+mn-cs"/>
              </a:rPr>
              <a:t>be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used</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on</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road</a:t>
            </a:r>
            <a:r>
              <a:rPr lang="pt-PT" sz="1400" kern="1200" dirty="0" smtClean="0">
                <a:solidFill>
                  <a:schemeClr val="tx1"/>
                </a:solidFill>
                <a:effectLst/>
                <a:latin typeface="+mn-lt"/>
                <a:ea typeface="+mn-ea"/>
                <a:cs typeface="+mn-cs"/>
              </a:rPr>
              <a:t>? To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a:t>
            </a:r>
            <a:r>
              <a:rPr lang="pt-PT" sz="1400" b="1" kern="1200" dirty="0" smtClean="0">
                <a:solidFill>
                  <a:schemeClr val="tx1"/>
                </a:solidFill>
                <a:effectLst/>
                <a:latin typeface="+mn-lt"/>
                <a:ea typeface="+mn-ea"/>
                <a:cs typeface="+mn-cs"/>
              </a:rPr>
              <a:t>Driver </a:t>
            </a:r>
            <a:r>
              <a:rPr lang="pt-PT" sz="1400" kern="1200" dirty="0" err="1" smtClean="0">
                <a:solidFill>
                  <a:schemeClr val="tx1"/>
                </a:solidFill>
                <a:effectLst/>
                <a:latin typeface="+mn-lt"/>
                <a:ea typeface="+mn-ea"/>
                <a:cs typeface="+mn-cs"/>
              </a:rPr>
              <a:t>who</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personalises</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acceptance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of</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the</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automatic</a:t>
            </a:r>
            <a:r>
              <a:rPr lang="pt-PT" sz="1400" kern="1200" baseline="0" dirty="0" smtClean="0">
                <a:solidFill>
                  <a:schemeClr val="tx1"/>
                </a:solidFill>
                <a:effectLst/>
                <a:latin typeface="+mn-lt"/>
                <a:ea typeface="+mn-ea"/>
                <a:cs typeface="+mn-cs"/>
              </a:rPr>
              <a:t> D-</a:t>
            </a:r>
            <a:r>
              <a:rPr lang="pt-PT" sz="1400" kern="1200" baseline="0" dirty="0" err="1" smtClean="0">
                <a:solidFill>
                  <a:schemeClr val="tx1"/>
                </a:solidFill>
                <a:effectLst/>
                <a:latin typeface="+mn-lt"/>
                <a:ea typeface="+mn-ea"/>
                <a:cs typeface="+mn-cs"/>
              </a:rPr>
              <a:t>Mking</a:t>
            </a:r>
            <a:r>
              <a:rPr lang="pt-PT" sz="1400" kern="1200" dirty="0" smtClean="0">
                <a:solidFill>
                  <a:schemeClr val="tx1"/>
                </a:solidFill>
                <a:effectLst/>
                <a:latin typeface="+mn-lt"/>
                <a:ea typeface="+mn-ea"/>
                <a:cs typeface="+mn-cs"/>
              </a:rPr>
              <a:t>? To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car</a:t>
            </a:r>
            <a:r>
              <a:rPr lang="pt-PT" sz="1400" b="1" kern="1200" dirty="0" smtClean="0">
                <a:solidFill>
                  <a:schemeClr val="tx1"/>
                </a:solidFill>
                <a:effectLst/>
                <a:latin typeface="+mn-lt"/>
                <a:ea typeface="+mn-ea"/>
                <a:cs typeface="+mn-cs"/>
              </a:rPr>
              <a:t>-robot</a:t>
            </a:r>
            <a:r>
              <a:rPr lang="pt-PT" sz="1400" b="1" kern="1200" baseline="0" dirty="0" smtClean="0">
                <a:solidFill>
                  <a:schemeClr val="tx1"/>
                </a:solidFill>
                <a:effectLst/>
                <a:latin typeface="+mn-lt"/>
                <a:ea typeface="+mn-ea"/>
                <a:cs typeface="+mn-cs"/>
              </a:rPr>
              <a:t> </a:t>
            </a:r>
            <a:r>
              <a:rPr lang="pt-PT" sz="1400" b="1" kern="1200" baseline="0" dirty="0" err="1" smtClean="0">
                <a:solidFill>
                  <a:schemeClr val="tx1"/>
                </a:solidFill>
                <a:effectLst/>
                <a:latin typeface="+mn-lt"/>
                <a:ea typeface="+mn-ea"/>
                <a:cs typeface="+mn-cs"/>
              </a:rPr>
              <a:t>itself</a:t>
            </a:r>
            <a:r>
              <a:rPr lang="pt-PT" sz="1400" b="1" kern="1200" baseline="0" dirty="0" smtClean="0">
                <a:solidFill>
                  <a:schemeClr val="tx1"/>
                </a:solidFill>
                <a:effectLst/>
                <a:latin typeface="+mn-lt"/>
                <a:ea typeface="+mn-ea"/>
                <a:cs typeface="+mn-cs"/>
              </a:rPr>
              <a:t> </a:t>
            </a:r>
            <a:r>
              <a:rPr lang="pt-PT" sz="1400" b="1"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since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its</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behaviour</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is</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also</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guided</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by</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its</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own</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experience</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from</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what</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it</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has</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learned</a:t>
            </a:r>
            <a:r>
              <a:rPr lang="pt-PT" sz="1400" kern="1200" dirty="0" smtClean="0">
                <a:solidFill>
                  <a:schemeClr val="tx1"/>
                </a:solidFill>
                <a:effectLst/>
                <a:latin typeface="+mn-lt"/>
                <a:ea typeface="+mn-ea"/>
                <a:cs typeface="+mn-cs"/>
              </a:rPr>
              <a:t>? </a:t>
            </a:r>
            <a:r>
              <a:rPr lang="pt-PT" sz="1400" b="1" kern="1200" dirty="0" smtClean="0">
                <a:solidFill>
                  <a:schemeClr val="tx1"/>
                </a:solidFill>
                <a:effectLst/>
                <a:latin typeface="+mn-lt"/>
                <a:ea typeface="+mn-ea"/>
                <a:cs typeface="+mn-cs"/>
              </a:rPr>
              <a:t>To </a:t>
            </a:r>
            <a:r>
              <a:rPr lang="pt-PT" sz="1400" b="1" kern="1200" dirty="0" err="1" smtClean="0">
                <a:solidFill>
                  <a:schemeClr val="tx1"/>
                </a:solidFill>
                <a:effectLst/>
                <a:latin typeface="+mn-lt"/>
                <a:ea typeface="+mn-ea"/>
                <a:cs typeface="+mn-cs"/>
              </a:rPr>
              <a:t>all</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of</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them</a:t>
            </a:r>
            <a:r>
              <a:rPr lang="pt-PT" sz="1400" b="1" kern="1200" dirty="0" smtClean="0">
                <a:solidFill>
                  <a:schemeClr val="tx1"/>
                </a:solidFill>
                <a:effectLst/>
                <a:latin typeface="+mn-lt"/>
                <a:ea typeface="+mn-ea"/>
                <a:cs typeface="+mn-cs"/>
              </a:rPr>
              <a:t>? </a:t>
            </a:r>
            <a:r>
              <a:rPr lang="pt-PT" sz="1400" kern="1200" dirty="0" smtClean="0">
                <a:solidFill>
                  <a:schemeClr val="tx1"/>
                </a:solidFill>
                <a:effectLst/>
                <a:latin typeface="+mn-lt"/>
                <a:ea typeface="+mn-ea"/>
                <a:cs typeface="+mn-cs"/>
              </a:rPr>
              <a:t>(VD)</a:t>
            </a:r>
            <a:endParaRPr lang="en-GB" sz="1400" kern="1200" dirty="0" smtClean="0">
              <a:solidFill>
                <a:schemeClr val="tx1"/>
              </a:solidFill>
              <a:effectLst/>
              <a:latin typeface="+mn-lt"/>
              <a:ea typeface="+mn-ea"/>
              <a:cs typeface="+mn-cs"/>
            </a:endParaRPr>
          </a:p>
          <a:p>
            <a:r>
              <a:rPr lang="pt-PT" sz="1400" kern="1200" dirty="0" smtClean="0">
                <a:solidFill>
                  <a:schemeClr val="tx1"/>
                </a:solidFill>
                <a:effectLst/>
                <a:latin typeface="+mn-lt"/>
                <a:ea typeface="+mn-ea"/>
                <a:cs typeface="+mn-cs"/>
              </a:rPr>
              <a:t>“</a:t>
            </a:r>
            <a:r>
              <a:rPr lang="pt-PT" sz="1400" kern="1200" dirty="0" err="1" smtClean="0">
                <a:solidFill>
                  <a:schemeClr val="tx1"/>
                </a:solidFill>
                <a:effectLst/>
                <a:latin typeface="+mn-lt"/>
                <a:ea typeface="+mn-ea"/>
                <a:cs typeface="+mn-cs"/>
              </a:rPr>
              <a:t>Responsibility</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responsibility</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defor</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making</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decisions</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understandable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and</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justifyable</a:t>
            </a:r>
            <a:r>
              <a:rPr lang="pt-PT" sz="1400"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This</a:t>
            </a:r>
            <a:r>
              <a:rPr lang="pt-PT" sz="1400" b="1" kern="1200" dirty="0" smtClean="0">
                <a:solidFill>
                  <a:schemeClr val="tx1"/>
                </a:solidFill>
                <a:effectLst/>
                <a:latin typeface="+mn-lt"/>
                <a:ea typeface="+mn-ea"/>
                <a:cs typeface="+mn-cs"/>
              </a:rPr>
              <a:t> does </a:t>
            </a:r>
            <a:r>
              <a:rPr lang="pt-PT" sz="1400" b="1" kern="1200" dirty="0" err="1" smtClean="0">
                <a:solidFill>
                  <a:schemeClr val="tx1"/>
                </a:solidFill>
                <a:effectLst/>
                <a:latin typeface="+mn-lt"/>
                <a:ea typeface="+mn-ea"/>
                <a:cs typeface="+mn-cs"/>
              </a:rPr>
              <a:t>not</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happen</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with</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current</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Deep</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learning</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algorithms</a:t>
            </a:r>
            <a:r>
              <a:rPr lang="pt-PT" sz="1400" b="1" kern="1200" dirty="0" smtClean="0">
                <a:solidFill>
                  <a:schemeClr val="tx1"/>
                </a:solidFill>
                <a:effectLst/>
                <a:latin typeface="+mn-lt"/>
                <a:ea typeface="+mn-ea"/>
                <a:cs typeface="+mn-cs"/>
              </a:rPr>
              <a:t>.</a:t>
            </a:r>
            <a:r>
              <a:rPr lang="pt-PT" sz="1400" b="1" kern="1200" baseline="0" dirty="0" smtClean="0">
                <a:solidFill>
                  <a:schemeClr val="tx1"/>
                </a:solidFill>
                <a:effectLst/>
                <a:latin typeface="+mn-lt"/>
                <a:ea typeface="+mn-ea"/>
                <a:cs typeface="+mn-cs"/>
              </a:rPr>
              <a:t> </a:t>
            </a:r>
            <a:r>
              <a:rPr lang="pt-PT" sz="1400" kern="1200" dirty="0" smtClean="0">
                <a:solidFill>
                  <a:schemeClr val="tx1"/>
                </a:solidFill>
                <a:effectLst/>
                <a:latin typeface="+mn-lt"/>
                <a:ea typeface="+mn-ea"/>
                <a:cs typeface="+mn-cs"/>
              </a:rPr>
              <a:t>que herdam muito do paradigma das redes Neuronais Artificias e que, portanto, ao contrário dos SBC (KBS) são como caixas pretas onde entram dados e saem conclusões.</a:t>
            </a:r>
            <a:endParaRPr lang="en-GB" sz="1400" kern="1200" dirty="0" smtClean="0">
              <a:solidFill>
                <a:schemeClr val="tx1"/>
              </a:solidFill>
              <a:effectLst/>
              <a:latin typeface="+mn-lt"/>
              <a:ea typeface="+mn-ea"/>
              <a:cs typeface="+mn-cs"/>
            </a:endParaRPr>
          </a:p>
          <a:p>
            <a:r>
              <a:rPr lang="pt-PT" sz="1400" kern="1200" dirty="0" smtClean="0">
                <a:solidFill>
                  <a:schemeClr val="tx1"/>
                </a:solidFill>
                <a:effectLst/>
                <a:latin typeface="+mn-lt"/>
                <a:ea typeface="+mn-ea"/>
                <a:cs typeface="+mn-cs"/>
              </a:rPr>
              <a:t>“</a:t>
            </a:r>
            <a:r>
              <a:rPr lang="pt-PT" sz="1400" kern="1200" dirty="0" err="1" smtClean="0">
                <a:solidFill>
                  <a:schemeClr val="tx1"/>
                </a:solidFill>
                <a:effectLst/>
                <a:latin typeface="+mn-lt"/>
                <a:ea typeface="+mn-ea"/>
                <a:cs typeface="+mn-cs"/>
              </a:rPr>
              <a:t>Transparency</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which</a:t>
            </a:r>
            <a:r>
              <a:rPr lang="pt-PT" sz="1400" kern="1200" dirty="0" smtClean="0">
                <a:solidFill>
                  <a:schemeClr val="tx1"/>
                </a:solidFill>
                <a:effectLst/>
                <a:latin typeface="+mn-lt"/>
                <a:ea typeface="+mn-ea"/>
                <a:cs typeface="+mn-cs"/>
              </a:rPr>
              <a:t> relates to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good</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practices</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of</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systems</a:t>
            </a:r>
            <a:r>
              <a:rPr lang="pt-PT" sz="1400"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specifications</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development</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and</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reprodutibility</a:t>
            </a:r>
            <a:r>
              <a:rPr lang="pt-PT" sz="1400" b="1" kern="1200" dirty="0" smtClean="0">
                <a:solidFill>
                  <a:schemeClr val="tx1"/>
                </a:solidFill>
                <a:effectLst/>
                <a:latin typeface="+mn-lt"/>
                <a:ea typeface="+mn-ea"/>
                <a:cs typeface="+mn-cs"/>
              </a:rPr>
              <a:t>. </a:t>
            </a:r>
          </a:p>
          <a:p>
            <a:r>
              <a:rPr lang="pt-PT" sz="1400" b="1" kern="1200" dirty="0" smtClean="0">
                <a:solidFill>
                  <a:schemeClr val="tx1"/>
                </a:solidFill>
                <a:effectLst/>
                <a:latin typeface="+mn-lt"/>
                <a:ea typeface="+mn-ea"/>
                <a:cs typeface="+mn-cs"/>
              </a:rPr>
              <a:t>Tal implica a compreensão </a:t>
            </a:r>
            <a:r>
              <a:rPr lang="pt-PT" sz="1400" kern="1200" dirty="0" smtClean="0">
                <a:solidFill>
                  <a:schemeClr val="tx1"/>
                </a:solidFill>
                <a:effectLst/>
                <a:latin typeface="+mn-lt"/>
                <a:ea typeface="+mn-ea"/>
                <a:cs typeface="+mn-cs"/>
              </a:rPr>
              <a:t>do funcionamento e, eventualmente, a decisão quanto à automatização completa ou à preferível inclusão do “</a:t>
            </a:r>
            <a:r>
              <a:rPr lang="pt-PT" sz="1400" kern="1200" dirty="0" err="1" smtClean="0">
                <a:solidFill>
                  <a:schemeClr val="tx1"/>
                </a:solidFill>
                <a:effectLst/>
                <a:latin typeface="+mn-lt"/>
                <a:ea typeface="+mn-ea"/>
                <a:cs typeface="+mn-cs"/>
              </a:rPr>
              <a:t>Human</a:t>
            </a:r>
            <a:r>
              <a:rPr lang="pt-PT" sz="1400" kern="1200" dirty="0" smtClean="0">
                <a:solidFill>
                  <a:schemeClr val="tx1"/>
                </a:solidFill>
                <a:effectLst/>
                <a:latin typeface="+mn-lt"/>
                <a:ea typeface="+mn-ea"/>
                <a:cs typeface="+mn-cs"/>
              </a:rPr>
              <a:t> in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Loop</a:t>
            </a:r>
            <a:r>
              <a:rPr lang="pt-PT" sz="1400" kern="1200" dirty="0" smtClean="0">
                <a:solidFill>
                  <a:schemeClr val="tx1"/>
                </a:solidFill>
                <a:effectLst/>
                <a:latin typeface="+mn-lt"/>
                <a:ea typeface="+mn-ea"/>
                <a:cs typeface="+mn-cs"/>
              </a:rPr>
              <a:t>” que eu advogo na maioria dos  sistemas que já desenvolvi.</a:t>
            </a:r>
            <a:endParaRPr lang="en-GB" sz="1400" kern="1200" dirty="0" smtClean="0">
              <a:solidFill>
                <a:schemeClr val="tx1"/>
              </a:solidFill>
              <a:effectLst/>
              <a:latin typeface="+mn-lt"/>
              <a:ea typeface="+mn-ea"/>
              <a:cs typeface="+mn-cs"/>
            </a:endParaRPr>
          </a:p>
          <a:p>
            <a:r>
              <a:rPr lang="pt-PT" sz="1400" kern="1200" dirty="0" smtClean="0">
                <a:solidFill>
                  <a:schemeClr val="tx1"/>
                </a:solidFill>
                <a:effectLst/>
                <a:latin typeface="+mn-lt"/>
                <a:ea typeface="+mn-ea"/>
                <a:cs typeface="+mn-cs"/>
              </a:rPr>
              <a:t>- Sempre que possível manter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Human</a:t>
            </a:r>
            <a:r>
              <a:rPr lang="pt-PT" sz="1400" kern="1200" dirty="0" smtClean="0">
                <a:solidFill>
                  <a:schemeClr val="tx1"/>
                </a:solidFill>
                <a:effectLst/>
                <a:latin typeface="+mn-lt"/>
                <a:ea typeface="+mn-ea"/>
                <a:cs typeface="+mn-cs"/>
              </a:rPr>
              <a:t> in </a:t>
            </a:r>
            <a:r>
              <a:rPr lang="pt-PT" sz="1400" kern="1200" dirty="0" err="1" smtClean="0">
                <a:solidFill>
                  <a:schemeClr val="tx1"/>
                </a:solidFill>
                <a:effectLst/>
                <a:latin typeface="+mn-lt"/>
                <a:ea typeface="+mn-ea"/>
                <a:cs typeface="+mn-cs"/>
              </a:rPr>
              <a:t>the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Loop</a:t>
            </a:r>
            <a:r>
              <a:rPr lang="pt-PT" sz="1400" kern="1200" dirty="0" smtClean="0">
                <a:solidFill>
                  <a:schemeClr val="tx1"/>
                </a:solidFill>
                <a:effectLst/>
                <a:latin typeface="+mn-lt"/>
                <a:ea typeface="+mn-ea"/>
                <a:cs typeface="+mn-cs"/>
              </a:rPr>
              <a:t>” evitando a total automatização.</a:t>
            </a:r>
            <a:endParaRPr lang="en-GB" sz="1400" kern="1200" dirty="0" smtClean="0">
              <a:solidFill>
                <a:schemeClr val="tx1"/>
              </a:solidFill>
              <a:effectLst/>
              <a:latin typeface="+mn-lt"/>
              <a:ea typeface="+mn-ea"/>
              <a:cs typeface="+mn-cs"/>
            </a:endParaRPr>
          </a:p>
          <a:p>
            <a:r>
              <a:rPr lang="pt-PT" sz="1400" kern="1200" dirty="0" smtClean="0">
                <a:solidFill>
                  <a:schemeClr val="tx1"/>
                </a:solidFill>
                <a:effectLst/>
                <a:latin typeface="+mn-lt"/>
                <a:ea typeface="+mn-ea"/>
                <a:cs typeface="+mn-cs"/>
              </a:rPr>
              <a:t>- Privacidade de dados pessoais e anonimização de dados agregados tornados público</a:t>
            </a:r>
            <a:endParaRPr lang="en-GB" sz="1400" kern="1200" dirty="0" smtClean="0">
              <a:solidFill>
                <a:schemeClr val="tx1"/>
              </a:solidFill>
              <a:effectLst/>
              <a:latin typeface="+mn-lt"/>
              <a:ea typeface="+mn-ea"/>
              <a:cs typeface="+mn-cs"/>
            </a:endParaRPr>
          </a:p>
          <a:p>
            <a:r>
              <a:rPr lang="pt-PT" sz="1400" kern="1200" dirty="0" smtClean="0">
                <a:solidFill>
                  <a:schemeClr val="tx1"/>
                </a:solidFill>
                <a:effectLst/>
                <a:latin typeface="+mn-lt"/>
                <a:ea typeface="+mn-ea"/>
                <a:cs typeface="+mn-cs"/>
              </a:rPr>
              <a:t>- Desenvolvimento da inteligência a par com outras componentes do comportamento humano como os estados emocionais.</a:t>
            </a:r>
            <a:endParaRPr lang="en-GB" sz="1400" kern="1200" dirty="0" smtClean="0">
              <a:solidFill>
                <a:schemeClr val="tx1"/>
              </a:solidFill>
              <a:effectLst/>
              <a:latin typeface="+mn-lt"/>
              <a:ea typeface="+mn-ea"/>
              <a:cs typeface="+mn-cs"/>
            </a:endParaRPr>
          </a:p>
          <a:p>
            <a:endParaRPr lang="en-GB" sz="1400" kern="1200" dirty="0" smtClean="0">
              <a:solidFill>
                <a:schemeClr val="tx1"/>
              </a:solidFill>
              <a:effectLst/>
              <a:latin typeface="+mn-lt"/>
              <a:ea typeface="+mn-ea"/>
              <a:cs typeface="+mn-cs"/>
            </a:endParaRPr>
          </a:p>
          <a:p>
            <a:endParaRPr lang="en-GB"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7024A1-3FA9-4A4A-BF78-F4AC563EDD79}" type="slidenum">
              <a:rPr lang="en-GB" smtClean="0"/>
              <a:t>51</a:t>
            </a:fld>
            <a:endParaRPr lang="en-GB"/>
          </a:p>
        </p:txBody>
      </p:sp>
    </p:spTree>
    <p:extLst>
      <p:ext uri="{BB962C8B-B14F-4D97-AF65-F5344CB8AC3E}">
        <p14:creationId xmlns:p14="http://schemas.microsoft.com/office/powerpoint/2010/main" val="2857162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400" kern="1200" dirty="0" err="1" smtClean="0">
                <a:solidFill>
                  <a:schemeClr val="tx1"/>
                </a:solidFill>
                <a:effectLst/>
                <a:latin typeface="+mn-lt"/>
                <a:ea typeface="+mn-ea"/>
                <a:cs typeface="+mn-cs"/>
              </a:rPr>
              <a:t>We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don’t</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believe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that</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Humans</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will</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become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obsolete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even</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if</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there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will</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be</a:t>
            </a:r>
            <a:r>
              <a:rPr lang="pt-PT" sz="1400" kern="1200" dirty="0" smtClean="0">
                <a:solidFill>
                  <a:schemeClr val="tx1"/>
                </a:solidFill>
                <a:effectLst/>
                <a:latin typeface="+mn-lt"/>
                <a:ea typeface="+mn-ea"/>
                <a:cs typeface="+mn-cs"/>
              </a:rPr>
              <a:t> a </a:t>
            </a:r>
            <a:r>
              <a:rPr lang="pt-PT" sz="1400" kern="1200" dirty="0" err="1" smtClean="0">
                <a:solidFill>
                  <a:schemeClr val="tx1"/>
                </a:solidFill>
                <a:effectLst/>
                <a:latin typeface="+mn-lt"/>
                <a:ea typeface="+mn-ea"/>
                <a:cs typeface="+mn-cs"/>
              </a:rPr>
              <a:t>transference</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of</a:t>
            </a:r>
            <a:r>
              <a:rPr lang="pt-PT" sz="1400" kern="1200" baseline="0" dirty="0" smtClean="0">
                <a:solidFill>
                  <a:schemeClr val="tx1"/>
                </a:solidFill>
                <a:effectLst/>
                <a:latin typeface="+mn-lt"/>
                <a:ea typeface="+mn-ea"/>
                <a:cs typeface="+mn-cs"/>
              </a:rPr>
              <a:t> a </a:t>
            </a:r>
            <a:r>
              <a:rPr lang="pt-PT" sz="1400" kern="1200" baseline="0" dirty="0" err="1" smtClean="0">
                <a:solidFill>
                  <a:schemeClr val="tx1"/>
                </a:solidFill>
                <a:effectLst/>
                <a:latin typeface="+mn-lt"/>
                <a:ea typeface="+mn-ea"/>
                <a:cs typeface="+mn-cs"/>
              </a:rPr>
              <a:t>lot</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of</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competencies</a:t>
            </a:r>
            <a:r>
              <a:rPr lang="pt-PT" sz="1400" kern="1200" baseline="0" dirty="0" smtClean="0">
                <a:solidFill>
                  <a:schemeClr val="tx1"/>
                </a:solidFill>
                <a:effectLst/>
                <a:latin typeface="+mn-lt"/>
                <a:ea typeface="+mn-ea"/>
                <a:cs typeface="+mn-cs"/>
              </a:rPr>
              <a:t> (as </a:t>
            </a:r>
            <a:r>
              <a:rPr lang="pt-PT" sz="1400" kern="1200" baseline="0" dirty="0" err="1" smtClean="0">
                <a:solidFill>
                  <a:schemeClr val="tx1"/>
                </a:solidFill>
                <a:effectLst/>
                <a:latin typeface="+mn-lt"/>
                <a:ea typeface="+mn-ea"/>
                <a:cs typeface="+mn-cs"/>
              </a:rPr>
              <a:t>it</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was</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the</a:t>
            </a:r>
            <a:r>
              <a:rPr lang="pt-PT" sz="1400" kern="1200" baseline="0" dirty="0" smtClean="0">
                <a:solidFill>
                  <a:schemeClr val="tx1"/>
                </a:solidFill>
                <a:effectLst/>
                <a:latin typeface="+mn-lt"/>
                <a:ea typeface="+mn-ea"/>
                <a:cs typeface="+mn-cs"/>
              </a:rPr>
              <a:t> case </a:t>
            </a:r>
            <a:r>
              <a:rPr lang="pt-PT" sz="1400" kern="1200" baseline="0" dirty="0" err="1" smtClean="0">
                <a:solidFill>
                  <a:schemeClr val="tx1"/>
                </a:solidFill>
                <a:effectLst/>
                <a:latin typeface="+mn-lt"/>
                <a:ea typeface="+mn-ea"/>
                <a:cs typeface="+mn-cs"/>
              </a:rPr>
              <a:t>during</a:t>
            </a:r>
            <a:r>
              <a:rPr lang="pt-PT" sz="1400" kern="1200" baseline="0" dirty="0" smtClean="0">
                <a:solidFill>
                  <a:schemeClr val="tx1"/>
                </a:solidFill>
                <a:effectLst/>
                <a:latin typeface="+mn-lt"/>
                <a:ea typeface="+mn-ea"/>
                <a:cs typeface="+mn-cs"/>
              </a:rPr>
              <a:t> Industrial </a:t>
            </a:r>
            <a:r>
              <a:rPr lang="pt-PT" sz="1400" kern="1200" baseline="0" dirty="0" err="1" smtClean="0">
                <a:solidFill>
                  <a:schemeClr val="tx1"/>
                </a:solidFill>
                <a:effectLst/>
                <a:latin typeface="+mn-lt"/>
                <a:ea typeface="+mn-ea"/>
                <a:cs typeface="+mn-cs"/>
              </a:rPr>
              <a:t>Revolution</a:t>
            </a:r>
            <a:r>
              <a:rPr lang="pt-PT" sz="1400" kern="1200" baseline="0" dirty="0" smtClean="0">
                <a:solidFill>
                  <a:schemeClr val="tx1"/>
                </a:solidFill>
                <a:effectLst/>
                <a:latin typeface="+mn-lt"/>
                <a:ea typeface="+mn-ea"/>
                <a:cs typeface="+mn-cs"/>
              </a:rPr>
              <a:t>). For</a:t>
            </a:r>
            <a:r>
              <a:rPr lang="pt-PT" sz="1400" kern="1200" dirty="0" smtClean="0">
                <a:solidFill>
                  <a:schemeClr val="tx1"/>
                </a:solidFill>
                <a:effectLst/>
                <a:latin typeface="+mn-lt"/>
                <a:ea typeface="+mn-ea"/>
                <a:cs typeface="+mn-cs"/>
              </a:rPr>
              <a:t> ex.  </a:t>
            </a:r>
            <a:r>
              <a:rPr lang="pt-PT" sz="1400" b="1" kern="1200" dirty="0" smtClean="0">
                <a:solidFill>
                  <a:schemeClr val="tx1"/>
                </a:solidFill>
                <a:effectLst/>
                <a:latin typeface="+mn-lt"/>
                <a:ea typeface="+mn-ea"/>
                <a:cs typeface="+mn-cs"/>
              </a:rPr>
              <a:t>UBER </a:t>
            </a:r>
            <a:r>
              <a:rPr lang="pt-PT" sz="1400" b="1" kern="1200" dirty="0" err="1" smtClean="0">
                <a:solidFill>
                  <a:schemeClr val="tx1"/>
                </a:solidFill>
                <a:effectLst/>
                <a:latin typeface="+mn-lt"/>
                <a:ea typeface="+mn-ea"/>
                <a:cs typeface="+mn-cs"/>
              </a:rPr>
              <a:t>had</a:t>
            </a:r>
            <a:r>
              <a:rPr lang="pt-PT" sz="1400" b="1" kern="1200" dirty="0" smtClean="0">
                <a:solidFill>
                  <a:schemeClr val="tx1"/>
                </a:solidFill>
                <a:effectLst/>
                <a:latin typeface="+mn-lt"/>
                <a:ea typeface="+mn-ea"/>
                <a:cs typeface="+mn-cs"/>
              </a:rPr>
              <a:t> to </a:t>
            </a:r>
            <a:r>
              <a:rPr lang="pt-PT" sz="1400" b="1" kern="1200" dirty="0" err="1" smtClean="0">
                <a:solidFill>
                  <a:schemeClr val="tx1"/>
                </a:solidFill>
                <a:effectLst/>
                <a:latin typeface="+mn-lt"/>
                <a:ea typeface="+mn-ea"/>
                <a:cs typeface="+mn-cs"/>
              </a:rPr>
              <a:t>hire</a:t>
            </a:r>
            <a:r>
              <a:rPr lang="pt-PT" sz="1400" b="1" kern="1200" dirty="0" smtClean="0">
                <a:solidFill>
                  <a:schemeClr val="tx1"/>
                </a:solidFill>
                <a:effectLst/>
                <a:latin typeface="+mn-lt"/>
                <a:ea typeface="+mn-ea"/>
                <a:cs typeface="+mn-cs"/>
              </a:rPr>
              <a:t> a </a:t>
            </a:r>
            <a:r>
              <a:rPr lang="pt-PT" sz="1400" b="1" kern="1200" dirty="0" err="1" smtClean="0">
                <a:solidFill>
                  <a:schemeClr val="tx1"/>
                </a:solidFill>
                <a:effectLst/>
                <a:latin typeface="+mn-lt"/>
                <a:ea typeface="+mn-ea"/>
                <a:cs typeface="+mn-cs"/>
              </a:rPr>
              <a:t>lot</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of</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specialists</a:t>
            </a:r>
            <a:r>
              <a:rPr lang="pt-PT" sz="1400" b="1" kern="1200" dirty="0" smtClean="0">
                <a:solidFill>
                  <a:schemeClr val="tx1"/>
                </a:solidFill>
                <a:effectLst/>
                <a:latin typeface="+mn-lt"/>
                <a:ea typeface="+mn-ea"/>
                <a:cs typeface="+mn-cs"/>
              </a:rPr>
              <a:t> in AI </a:t>
            </a:r>
            <a:r>
              <a:rPr lang="pt-PT" sz="1400" b="1" kern="1200" dirty="0" err="1" smtClean="0">
                <a:solidFill>
                  <a:schemeClr val="tx1"/>
                </a:solidFill>
                <a:effectLst/>
                <a:latin typeface="+mn-lt"/>
                <a:ea typeface="+mn-ea"/>
                <a:cs typeface="+mn-cs"/>
              </a:rPr>
              <a:t>and</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automatic</a:t>
            </a:r>
            <a:r>
              <a:rPr lang="pt-PT" sz="1400" b="1" kern="1200" dirty="0" smtClean="0">
                <a:solidFill>
                  <a:schemeClr val="tx1"/>
                </a:solidFill>
                <a:effectLst/>
                <a:latin typeface="+mn-lt"/>
                <a:ea typeface="+mn-ea"/>
                <a:cs typeface="+mn-cs"/>
              </a:rPr>
              <a:t> contro (</a:t>
            </a:r>
            <a:r>
              <a:rPr lang="pt-PT" sz="1400" b="1" kern="1200" dirty="0" err="1" smtClean="0">
                <a:solidFill>
                  <a:schemeClr val="tx1"/>
                </a:solidFill>
                <a:effectLst/>
                <a:latin typeface="+mn-lt"/>
                <a:ea typeface="+mn-ea"/>
                <a:cs typeface="+mn-cs"/>
              </a:rPr>
              <a:t>at</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least</a:t>
            </a:r>
            <a:r>
              <a:rPr lang="pt-PT" sz="1400" b="1" kern="1200" dirty="0" smtClean="0">
                <a:solidFill>
                  <a:schemeClr val="tx1"/>
                </a:solidFill>
                <a:effectLst/>
                <a:latin typeface="+mn-lt"/>
                <a:ea typeface="+mn-ea"/>
                <a:cs typeface="+mn-cs"/>
              </a:rPr>
              <a:t> 50 came </a:t>
            </a:r>
            <a:r>
              <a:rPr lang="pt-PT" sz="1400" b="1" kern="1200" dirty="0" err="1" smtClean="0">
                <a:solidFill>
                  <a:schemeClr val="tx1"/>
                </a:solidFill>
                <a:effectLst/>
                <a:latin typeface="+mn-lt"/>
                <a:ea typeface="+mn-ea"/>
                <a:cs typeface="+mn-cs"/>
              </a:rPr>
              <a:t>from</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the</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Robotics</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Institut</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at</a:t>
            </a:r>
            <a:r>
              <a:rPr lang="pt-PT" sz="1400" b="1" kern="1200" dirty="0" smtClean="0">
                <a:solidFill>
                  <a:schemeClr val="tx1"/>
                </a:solidFill>
                <a:effectLst/>
                <a:latin typeface="+mn-lt"/>
                <a:ea typeface="+mn-ea"/>
                <a:cs typeface="+mn-cs"/>
              </a:rPr>
              <a:t> CMU</a:t>
            </a:r>
            <a:r>
              <a:rPr lang="pt-PT" sz="1400" kern="1200" dirty="0" smtClean="0">
                <a:solidFill>
                  <a:schemeClr val="tx1"/>
                </a:solidFill>
                <a:effectLst/>
                <a:latin typeface="+mn-lt"/>
                <a:ea typeface="+mn-ea"/>
                <a:cs typeface="+mn-cs"/>
              </a:rPr>
              <a:t>). Some AI experts</a:t>
            </a:r>
            <a:r>
              <a:rPr lang="pt-PT" sz="1400" kern="1200" baseline="0" dirty="0" smtClean="0">
                <a:solidFill>
                  <a:schemeClr val="tx1"/>
                </a:solidFill>
                <a:effectLst/>
                <a:latin typeface="+mn-lt"/>
                <a:ea typeface="+mn-ea"/>
                <a:cs typeface="+mn-cs"/>
              </a:rPr>
              <a:t> </a:t>
            </a:r>
            <a:r>
              <a:rPr lang="pt-PT" sz="1400" b="1" kern="1200" dirty="0" smtClean="0">
                <a:solidFill>
                  <a:schemeClr val="tx1"/>
                </a:solidFill>
                <a:effectLst/>
                <a:latin typeface="+mn-lt"/>
                <a:ea typeface="+mn-ea"/>
                <a:cs typeface="+mn-cs"/>
              </a:rPr>
              <a:t>are </a:t>
            </a:r>
            <a:r>
              <a:rPr lang="pt-PT" sz="1400" b="1" kern="1200" dirty="0" err="1" smtClean="0">
                <a:solidFill>
                  <a:schemeClr val="tx1"/>
                </a:solidFill>
                <a:effectLst/>
                <a:latin typeface="+mn-lt"/>
                <a:ea typeface="+mn-ea"/>
                <a:cs typeface="+mn-cs"/>
              </a:rPr>
              <a:t>very</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much</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welcome</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at</a:t>
            </a:r>
            <a:r>
              <a:rPr lang="pt-PT" sz="1400" b="1" kern="1200" dirty="0" smtClean="0">
                <a:solidFill>
                  <a:schemeClr val="tx1"/>
                </a:solidFill>
                <a:effectLst/>
                <a:latin typeface="+mn-lt"/>
                <a:ea typeface="+mn-ea"/>
                <a:cs typeface="+mn-cs"/>
              </a:rPr>
              <a:t> Wall Street</a:t>
            </a:r>
            <a:r>
              <a:rPr lang="pt-PT" sz="14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pt-PT" sz="14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PT" sz="1400" kern="1200" dirty="0" smtClean="0">
                <a:solidFill>
                  <a:schemeClr val="tx1"/>
                </a:solidFill>
                <a:effectLst/>
                <a:latin typeface="+mn-lt"/>
                <a:ea typeface="+mn-ea"/>
                <a:cs typeface="+mn-cs"/>
              </a:rPr>
              <a:t>A substituição de empregos existirá mas as sociedades como um todo recompõe-se e ultrapassam as revoluções económicas para novos patamares. Mas há sempre muitas pessoas que podem vir a ser trituradas no processo e é absoluto dever de todos não permitir que tal </a:t>
            </a:r>
            <a:r>
              <a:rPr lang="pt-PT" sz="1400" kern="1200" dirty="0" err="1" smtClean="0">
                <a:solidFill>
                  <a:schemeClr val="tx1"/>
                </a:solidFill>
                <a:effectLst/>
                <a:latin typeface="+mn-lt"/>
                <a:ea typeface="+mn-ea"/>
                <a:cs typeface="+mn-cs"/>
              </a:rPr>
              <a:t>acontecça</a:t>
            </a:r>
            <a:r>
              <a:rPr lang="pt-PT" sz="1400" kern="1200" dirty="0" smtClean="0">
                <a:solidFill>
                  <a:schemeClr val="tx1"/>
                </a:solidFill>
                <a:effectLst/>
                <a:latin typeface="+mn-lt"/>
                <a:ea typeface="+mn-ea"/>
                <a:cs typeface="+mn-cs"/>
              </a:rPr>
              <a:t>, chame-se isso reeducação, solidariedade ou caridade.</a:t>
            </a:r>
          </a:p>
          <a:p>
            <a:r>
              <a:rPr lang="pt-PT" sz="1400" kern="1200" dirty="0" smtClean="0">
                <a:solidFill>
                  <a:schemeClr val="tx1"/>
                </a:solidFill>
                <a:effectLst/>
                <a:latin typeface="+mn-lt"/>
                <a:ea typeface="+mn-ea"/>
                <a:cs typeface="+mn-cs"/>
              </a:rPr>
              <a:t>A lei normalmente move-se mais lentamente que a tecnologia. Vai demorar bastante antes que alterações realmente significativas na lei permitam, por exemplo, o uso alargado da condução automática.</a:t>
            </a:r>
            <a:endParaRPr lang="en-GB" sz="1400" kern="1200" dirty="0" smtClean="0">
              <a:solidFill>
                <a:schemeClr val="tx1"/>
              </a:solidFill>
              <a:effectLst/>
              <a:latin typeface="+mn-lt"/>
              <a:ea typeface="+mn-ea"/>
              <a:cs typeface="+mn-cs"/>
            </a:endParaRPr>
          </a:p>
          <a:p>
            <a:r>
              <a:rPr lang="pt-PT" sz="1400" kern="1200" dirty="0" err="1" smtClean="0">
                <a:solidFill>
                  <a:schemeClr val="tx1"/>
                </a:solidFill>
                <a:effectLst/>
                <a:latin typeface="+mn-lt"/>
                <a:ea typeface="+mn-ea"/>
                <a:cs typeface="+mn-cs"/>
              </a:rPr>
              <a:t>Mady</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Delvaux</a:t>
            </a:r>
            <a:r>
              <a:rPr lang="pt-PT" sz="1400" kern="1200" dirty="0" smtClean="0">
                <a:solidFill>
                  <a:schemeClr val="tx1"/>
                </a:solidFill>
                <a:effectLst/>
                <a:latin typeface="+mn-lt"/>
                <a:ea typeface="+mn-ea"/>
                <a:cs typeface="+mn-cs"/>
              </a:rPr>
              <a:t> na sua tentativa junto da UE propôs em </a:t>
            </a:r>
            <a:r>
              <a:rPr lang="pt-PT" sz="1400" kern="1200" dirty="0" err="1" smtClean="0">
                <a:solidFill>
                  <a:schemeClr val="tx1"/>
                </a:solidFill>
                <a:effectLst/>
                <a:latin typeface="+mn-lt"/>
                <a:ea typeface="+mn-ea"/>
                <a:cs typeface="+mn-cs"/>
              </a:rPr>
              <a:t>janeiro</a:t>
            </a:r>
            <a:r>
              <a:rPr lang="pt-PT" sz="1400" kern="1200" dirty="0" smtClean="0">
                <a:solidFill>
                  <a:schemeClr val="tx1"/>
                </a:solidFill>
                <a:effectLst/>
                <a:latin typeface="+mn-lt"/>
                <a:ea typeface="+mn-ea"/>
                <a:cs typeface="+mn-cs"/>
              </a:rPr>
              <a:t> passado uma peça de legislação detalhada que incluía dar uma cartilha de deveres e direitos civis à IA. Tal incluía dar a robôs inteligentes uma “</a:t>
            </a:r>
            <a:r>
              <a:rPr lang="pt-PT" sz="1400" kern="1200" dirty="0" err="1" smtClean="0">
                <a:solidFill>
                  <a:schemeClr val="tx1"/>
                </a:solidFill>
                <a:effectLst/>
                <a:latin typeface="+mn-lt"/>
                <a:ea typeface="+mn-ea"/>
                <a:cs typeface="+mn-cs"/>
              </a:rPr>
              <a:t>e-personalidade</a:t>
            </a:r>
            <a:r>
              <a:rPr lang="pt-PT" sz="1400" kern="1200" dirty="0" smtClean="0">
                <a:solidFill>
                  <a:schemeClr val="tx1"/>
                </a:solidFill>
                <a:effectLst/>
                <a:latin typeface="+mn-lt"/>
                <a:ea typeface="+mn-ea"/>
                <a:cs typeface="+mn-cs"/>
              </a:rPr>
              <a:t>” limitada comparável ao que se faz com corporações. Um estatuto legal que permite a empresas processar e ser processada (pelo menos no respeitante a compensações).</a:t>
            </a:r>
            <a:endParaRPr lang="en-GB" sz="14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kern="1200" dirty="0" smtClean="0">
              <a:solidFill>
                <a:schemeClr val="tx1"/>
              </a:solidFill>
              <a:effectLst/>
              <a:latin typeface="+mn-lt"/>
              <a:ea typeface="+mn-ea"/>
              <a:cs typeface="+mn-cs"/>
            </a:endParaRPr>
          </a:p>
          <a:p>
            <a:endParaRPr lang="en-GB"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7024A1-3FA9-4A4A-BF78-F4AC563EDD79}" type="slidenum">
              <a:rPr lang="en-GB" smtClean="0"/>
              <a:t>52</a:t>
            </a:fld>
            <a:endParaRPr lang="en-GB"/>
          </a:p>
        </p:txBody>
      </p:sp>
    </p:spTree>
    <p:extLst>
      <p:ext uri="{BB962C8B-B14F-4D97-AF65-F5344CB8AC3E}">
        <p14:creationId xmlns:p14="http://schemas.microsoft.com/office/powerpoint/2010/main" val="1887230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400" kern="1200" dirty="0" err="1" smtClean="0">
                <a:solidFill>
                  <a:schemeClr val="tx1"/>
                </a:solidFill>
                <a:effectLst/>
                <a:latin typeface="+mn-lt"/>
                <a:ea typeface="+mn-ea"/>
                <a:cs typeface="+mn-cs"/>
              </a:rPr>
              <a:t>We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don’t</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believe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that</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Humans</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will</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become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obsolete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even</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if</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there</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will</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be</a:t>
            </a:r>
            <a:r>
              <a:rPr lang="pt-PT" sz="1400" kern="1200" dirty="0" smtClean="0">
                <a:solidFill>
                  <a:schemeClr val="tx1"/>
                </a:solidFill>
                <a:effectLst/>
                <a:latin typeface="+mn-lt"/>
                <a:ea typeface="+mn-ea"/>
                <a:cs typeface="+mn-cs"/>
              </a:rPr>
              <a:t> a </a:t>
            </a:r>
            <a:r>
              <a:rPr lang="pt-PT" sz="1400" kern="1200" dirty="0" err="1" smtClean="0">
                <a:solidFill>
                  <a:schemeClr val="tx1"/>
                </a:solidFill>
                <a:effectLst/>
                <a:latin typeface="+mn-lt"/>
                <a:ea typeface="+mn-ea"/>
                <a:cs typeface="+mn-cs"/>
              </a:rPr>
              <a:t>transference</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of</a:t>
            </a:r>
            <a:r>
              <a:rPr lang="pt-PT" sz="1400" kern="1200" baseline="0" dirty="0" smtClean="0">
                <a:solidFill>
                  <a:schemeClr val="tx1"/>
                </a:solidFill>
                <a:effectLst/>
                <a:latin typeface="+mn-lt"/>
                <a:ea typeface="+mn-ea"/>
                <a:cs typeface="+mn-cs"/>
              </a:rPr>
              <a:t> a </a:t>
            </a:r>
            <a:r>
              <a:rPr lang="pt-PT" sz="1400" kern="1200" baseline="0" dirty="0" err="1" smtClean="0">
                <a:solidFill>
                  <a:schemeClr val="tx1"/>
                </a:solidFill>
                <a:effectLst/>
                <a:latin typeface="+mn-lt"/>
                <a:ea typeface="+mn-ea"/>
                <a:cs typeface="+mn-cs"/>
              </a:rPr>
              <a:t>lot</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of</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competencies</a:t>
            </a:r>
            <a:r>
              <a:rPr lang="pt-PT" sz="1400" kern="1200" baseline="0" dirty="0" smtClean="0">
                <a:solidFill>
                  <a:schemeClr val="tx1"/>
                </a:solidFill>
                <a:effectLst/>
                <a:latin typeface="+mn-lt"/>
                <a:ea typeface="+mn-ea"/>
                <a:cs typeface="+mn-cs"/>
              </a:rPr>
              <a:t> (as </a:t>
            </a:r>
            <a:r>
              <a:rPr lang="pt-PT" sz="1400" kern="1200" baseline="0" dirty="0" err="1" smtClean="0">
                <a:solidFill>
                  <a:schemeClr val="tx1"/>
                </a:solidFill>
                <a:effectLst/>
                <a:latin typeface="+mn-lt"/>
                <a:ea typeface="+mn-ea"/>
                <a:cs typeface="+mn-cs"/>
              </a:rPr>
              <a:t>it</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was</a:t>
            </a:r>
            <a:r>
              <a:rPr lang="pt-PT" sz="1400" kern="1200" baseline="0" dirty="0" smtClean="0">
                <a:solidFill>
                  <a:schemeClr val="tx1"/>
                </a:solidFill>
                <a:effectLst/>
                <a:latin typeface="+mn-lt"/>
                <a:ea typeface="+mn-ea"/>
                <a:cs typeface="+mn-cs"/>
              </a:rPr>
              <a:t> </a:t>
            </a:r>
            <a:r>
              <a:rPr lang="pt-PT" sz="1400" kern="1200" baseline="0" dirty="0" err="1" smtClean="0">
                <a:solidFill>
                  <a:schemeClr val="tx1"/>
                </a:solidFill>
                <a:effectLst/>
                <a:latin typeface="+mn-lt"/>
                <a:ea typeface="+mn-ea"/>
                <a:cs typeface="+mn-cs"/>
              </a:rPr>
              <a:t>the</a:t>
            </a:r>
            <a:r>
              <a:rPr lang="pt-PT" sz="1400" kern="1200" baseline="0" dirty="0" smtClean="0">
                <a:solidFill>
                  <a:schemeClr val="tx1"/>
                </a:solidFill>
                <a:effectLst/>
                <a:latin typeface="+mn-lt"/>
                <a:ea typeface="+mn-ea"/>
                <a:cs typeface="+mn-cs"/>
              </a:rPr>
              <a:t> case </a:t>
            </a:r>
            <a:r>
              <a:rPr lang="pt-PT" sz="1400" kern="1200" baseline="0" dirty="0" err="1" smtClean="0">
                <a:solidFill>
                  <a:schemeClr val="tx1"/>
                </a:solidFill>
                <a:effectLst/>
                <a:latin typeface="+mn-lt"/>
                <a:ea typeface="+mn-ea"/>
                <a:cs typeface="+mn-cs"/>
              </a:rPr>
              <a:t>during</a:t>
            </a:r>
            <a:r>
              <a:rPr lang="pt-PT" sz="1400" kern="1200" baseline="0" dirty="0" smtClean="0">
                <a:solidFill>
                  <a:schemeClr val="tx1"/>
                </a:solidFill>
                <a:effectLst/>
                <a:latin typeface="+mn-lt"/>
                <a:ea typeface="+mn-ea"/>
                <a:cs typeface="+mn-cs"/>
              </a:rPr>
              <a:t> Industrial </a:t>
            </a:r>
            <a:r>
              <a:rPr lang="pt-PT" sz="1400" kern="1200" baseline="0" dirty="0" err="1" smtClean="0">
                <a:solidFill>
                  <a:schemeClr val="tx1"/>
                </a:solidFill>
                <a:effectLst/>
                <a:latin typeface="+mn-lt"/>
                <a:ea typeface="+mn-ea"/>
                <a:cs typeface="+mn-cs"/>
              </a:rPr>
              <a:t>Revolution</a:t>
            </a:r>
            <a:r>
              <a:rPr lang="pt-PT" sz="1400" kern="1200" baseline="0" dirty="0" smtClean="0">
                <a:solidFill>
                  <a:schemeClr val="tx1"/>
                </a:solidFill>
                <a:effectLst/>
                <a:latin typeface="+mn-lt"/>
                <a:ea typeface="+mn-ea"/>
                <a:cs typeface="+mn-cs"/>
              </a:rPr>
              <a:t>). For</a:t>
            </a:r>
            <a:r>
              <a:rPr lang="pt-PT" sz="1400" kern="1200" dirty="0" smtClean="0">
                <a:solidFill>
                  <a:schemeClr val="tx1"/>
                </a:solidFill>
                <a:effectLst/>
                <a:latin typeface="+mn-lt"/>
                <a:ea typeface="+mn-ea"/>
                <a:cs typeface="+mn-cs"/>
              </a:rPr>
              <a:t> ex.  </a:t>
            </a:r>
            <a:r>
              <a:rPr lang="pt-PT" sz="1400" b="1" kern="1200" dirty="0" smtClean="0">
                <a:solidFill>
                  <a:schemeClr val="tx1"/>
                </a:solidFill>
                <a:effectLst/>
                <a:latin typeface="+mn-lt"/>
                <a:ea typeface="+mn-ea"/>
                <a:cs typeface="+mn-cs"/>
              </a:rPr>
              <a:t>UBER </a:t>
            </a:r>
            <a:r>
              <a:rPr lang="pt-PT" sz="1400" b="1" kern="1200" dirty="0" err="1" smtClean="0">
                <a:solidFill>
                  <a:schemeClr val="tx1"/>
                </a:solidFill>
                <a:effectLst/>
                <a:latin typeface="+mn-lt"/>
                <a:ea typeface="+mn-ea"/>
                <a:cs typeface="+mn-cs"/>
              </a:rPr>
              <a:t>had</a:t>
            </a:r>
            <a:r>
              <a:rPr lang="pt-PT" sz="1400" b="1" kern="1200" dirty="0" smtClean="0">
                <a:solidFill>
                  <a:schemeClr val="tx1"/>
                </a:solidFill>
                <a:effectLst/>
                <a:latin typeface="+mn-lt"/>
                <a:ea typeface="+mn-ea"/>
                <a:cs typeface="+mn-cs"/>
              </a:rPr>
              <a:t> to </a:t>
            </a:r>
            <a:r>
              <a:rPr lang="pt-PT" sz="1400" b="1" kern="1200" dirty="0" err="1" smtClean="0">
                <a:solidFill>
                  <a:schemeClr val="tx1"/>
                </a:solidFill>
                <a:effectLst/>
                <a:latin typeface="+mn-lt"/>
                <a:ea typeface="+mn-ea"/>
                <a:cs typeface="+mn-cs"/>
              </a:rPr>
              <a:t>hire</a:t>
            </a:r>
            <a:r>
              <a:rPr lang="pt-PT" sz="1400" b="1" kern="1200" dirty="0" smtClean="0">
                <a:solidFill>
                  <a:schemeClr val="tx1"/>
                </a:solidFill>
                <a:effectLst/>
                <a:latin typeface="+mn-lt"/>
                <a:ea typeface="+mn-ea"/>
                <a:cs typeface="+mn-cs"/>
              </a:rPr>
              <a:t> a </a:t>
            </a:r>
            <a:r>
              <a:rPr lang="pt-PT" sz="1400" b="1" kern="1200" dirty="0" err="1" smtClean="0">
                <a:solidFill>
                  <a:schemeClr val="tx1"/>
                </a:solidFill>
                <a:effectLst/>
                <a:latin typeface="+mn-lt"/>
                <a:ea typeface="+mn-ea"/>
                <a:cs typeface="+mn-cs"/>
              </a:rPr>
              <a:t>lot</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of</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specialists</a:t>
            </a:r>
            <a:r>
              <a:rPr lang="pt-PT" sz="1400" b="1" kern="1200" dirty="0" smtClean="0">
                <a:solidFill>
                  <a:schemeClr val="tx1"/>
                </a:solidFill>
                <a:effectLst/>
                <a:latin typeface="+mn-lt"/>
                <a:ea typeface="+mn-ea"/>
                <a:cs typeface="+mn-cs"/>
              </a:rPr>
              <a:t> in AI </a:t>
            </a:r>
            <a:r>
              <a:rPr lang="pt-PT" sz="1400" b="1" kern="1200" dirty="0" err="1" smtClean="0">
                <a:solidFill>
                  <a:schemeClr val="tx1"/>
                </a:solidFill>
                <a:effectLst/>
                <a:latin typeface="+mn-lt"/>
                <a:ea typeface="+mn-ea"/>
                <a:cs typeface="+mn-cs"/>
              </a:rPr>
              <a:t>and</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automatic</a:t>
            </a:r>
            <a:r>
              <a:rPr lang="pt-PT" sz="1400" b="1" kern="1200" dirty="0" smtClean="0">
                <a:solidFill>
                  <a:schemeClr val="tx1"/>
                </a:solidFill>
                <a:effectLst/>
                <a:latin typeface="+mn-lt"/>
                <a:ea typeface="+mn-ea"/>
                <a:cs typeface="+mn-cs"/>
              </a:rPr>
              <a:t> contro (</a:t>
            </a:r>
            <a:r>
              <a:rPr lang="pt-PT" sz="1400" b="1" kern="1200" dirty="0" err="1" smtClean="0">
                <a:solidFill>
                  <a:schemeClr val="tx1"/>
                </a:solidFill>
                <a:effectLst/>
                <a:latin typeface="+mn-lt"/>
                <a:ea typeface="+mn-ea"/>
                <a:cs typeface="+mn-cs"/>
              </a:rPr>
              <a:t>at</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least</a:t>
            </a:r>
            <a:r>
              <a:rPr lang="pt-PT" sz="1400" b="1" kern="1200" dirty="0" smtClean="0">
                <a:solidFill>
                  <a:schemeClr val="tx1"/>
                </a:solidFill>
                <a:effectLst/>
                <a:latin typeface="+mn-lt"/>
                <a:ea typeface="+mn-ea"/>
                <a:cs typeface="+mn-cs"/>
              </a:rPr>
              <a:t> 50 came </a:t>
            </a:r>
            <a:r>
              <a:rPr lang="pt-PT" sz="1400" b="1" kern="1200" dirty="0" err="1" smtClean="0">
                <a:solidFill>
                  <a:schemeClr val="tx1"/>
                </a:solidFill>
                <a:effectLst/>
                <a:latin typeface="+mn-lt"/>
                <a:ea typeface="+mn-ea"/>
                <a:cs typeface="+mn-cs"/>
              </a:rPr>
              <a:t>from</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the</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Robotics</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Institut</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at</a:t>
            </a:r>
            <a:r>
              <a:rPr lang="pt-PT" sz="1400" b="1" kern="1200" dirty="0" smtClean="0">
                <a:solidFill>
                  <a:schemeClr val="tx1"/>
                </a:solidFill>
                <a:effectLst/>
                <a:latin typeface="+mn-lt"/>
                <a:ea typeface="+mn-ea"/>
                <a:cs typeface="+mn-cs"/>
              </a:rPr>
              <a:t> CMU</a:t>
            </a:r>
            <a:r>
              <a:rPr lang="pt-PT" sz="1400" kern="1200" dirty="0" smtClean="0">
                <a:solidFill>
                  <a:schemeClr val="tx1"/>
                </a:solidFill>
                <a:effectLst/>
                <a:latin typeface="+mn-lt"/>
                <a:ea typeface="+mn-ea"/>
                <a:cs typeface="+mn-cs"/>
              </a:rPr>
              <a:t>). Some AI experts</a:t>
            </a:r>
            <a:r>
              <a:rPr lang="pt-PT" sz="1400" kern="1200" baseline="0" dirty="0" smtClean="0">
                <a:solidFill>
                  <a:schemeClr val="tx1"/>
                </a:solidFill>
                <a:effectLst/>
                <a:latin typeface="+mn-lt"/>
                <a:ea typeface="+mn-ea"/>
                <a:cs typeface="+mn-cs"/>
              </a:rPr>
              <a:t> </a:t>
            </a:r>
            <a:r>
              <a:rPr lang="pt-PT" sz="1400" b="1" kern="1200" dirty="0" smtClean="0">
                <a:solidFill>
                  <a:schemeClr val="tx1"/>
                </a:solidFill>
                <a:effectLst/>
                <a:latin typeface="+mn-lt"/>
                <a:ea typeface="+mn-ea"/>
                <a:cs typeface="+mn-cs"/>
              </a:rPr>
              <a:t>are </a:t>
            </a:r>
            <a:r>
              <a:rPr lang="pt-PT" sz="1400" b="1" kern="1200" dirty="0" err="1" smtClean="0">
                <a:solidFill>
                  <a:schemeClr val="tx1"/>
                </a:solidFill>
                <a:effectLst/>
                <a:latin typeface="+mn-lt"/>
                <a:ea typeface="+mn-ea"/>
                <a:cs typeface="+mn-cs"/>
              </a:rPr>
              <a:t>very</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much</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welcome</a:t>
            </a:r>
            <a:r>
              <a:rPr lang="pt-PT" sz="1400" b="1" kern="1200" dirty="0" smtClean="0">
                <a:solidFill>
                  <a:schemeClr val="tx1"/>
                </a:solidFill>
                <a:effectLst/>
                <a:latin typeface="+mn-lt"/>
                <a:ea typeface="+mn-ea"/>
                <a:cs typeface="+mn-cs"/>
              </a:rPr>
              <a:t> </a:t>
            </a:r>
            <a:r>
              <a:rPr lang="pt-PT" sz="1400" b="1" kern="1200" dirty="0" err="1" smtClean="0">
                <a:solidFill>
                  <a:schemeClr val="tx1"/>
                </a:solidFill>
                <a:effectLst/>
                <a:latin typeface="+mn-lt"/>
                <a:ea typeface="+mn-ea"/>
                <a:cs typeface="+mn-cs"/>
              </a:rPr>
              <a:t>at</a:t>
            </a:r>
            <a:r>
              <a:rPr lang="pt-PT" sz="1400" b="1" kern="1200" dirty="0" smtClean="0">
                <a:solidFill>
                  <a:schemeClr val="tx1"/>
                </a:solidFill>
                <a:effectLst/>
                <a:latin typeface="+mn-lt"/>
                <a:ea typeface="+mn-ea"/>
                <a:cs typeface="+mn-cs"/>
              </a:rPr>
              <a:t> Wall Street</a:t>
            </a:r>
            <a:r>
              <a:rPr lang="pt-PT" sz="14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pt-PT" sz="14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PT" sz="1400" kern="1200" dirty="0" smtClean="0">
                <a:solidFill>
                  <a:schemeClr val="tx1"/>
                </a:solidFill>
                <a:effectLst/>
                <a:latin typeface="+mn-lt"/>
                <a:ea typeface="+mn-ea"/>
                <a:cs typeface="+mn-cs"/>
              </a:rPr>
              <a:t>A substituição de empregos existirá mas as sociedades como um todo recompõe-se e ultrapassam as revoluções económicas para novos patamares. Mas há sempre muitas pessoas que podem vir a ser trituradas no processo e é absoluto dever de todos não permitir que tal </a:t>
            </a:r>
            <a:r>
              <a:rPr lang="pt-PT" sz="1400" kern="1200" dirty="0" err="1" smtClean="0">
                <a:solidFill>
                  <a:schemeClr val="tx1"/>
                </a:solidFill>
                <a:effectLst/>
                <a:latin typeface="+mn-lt"/>
                <a:ea typeface="+mn-ea"/>
                <a:cs typeface="+mn-cs"/>
              </a:rPr>
              <a:t>acontecça</a:t>
            </a:r>
            <a:r>
              <a:rPr lang="pt-PT" sz="1400" kern="1200" dirty="0" smtClean="0">
                <a:solidFill>
                  <a:schemeClr val="tx1"/>
                </a:solidFill>
                <a:effectLst/>
                <a:latin typeface="+mn-lt"/>
                <a:ea typeface="+mn-ea"/>
                <a:cs typeface="+mn-cs"/>
              </a:rPr>
              <a:t>, chame-se isso reeducação, solidariedade ou caridade.</a:t>
            </a:r>
          </a:p>
          <a:p>
            <a:r>
              <a:rPr lang="pt-PT" sz="1400" kern="1200" dirty="0" smtClean="0">
                <a:solidFill>
                  <a:schemeClr val="tx1"/>
                </a:solidFill>
                <a:effectLst/>
                <a:latin typeface="+mn-lt"/>
                <a:ea typeface="+mn-ea"/>
                <a:cs typeface="+mn-cs"/>
              </a:rPr>
              <a:t>A lei normalmente move-se mais lentamente que a tecnologia. Vai demorar bastante antes que alterações realmente significativas na lei permitam, por exemplo, o uso alargado da condução automática.</a:t>
            </a:r>
            <a:endParaRPr lang="en-GB" sz="1400" kern="1200" dirty="0" smtClean="0">
              <a:solidFill>
                <a:schemeClr val="tx1"/>
              </a:solidFill>
              <a:effectLst/>
              <a:latin typeface="+mn-lt"/>
              <a:ea typeface="+mn-ea"/>
              <a:cs typeface="+mn-cs"/>
            </a:endParaRPr>
          </a:p>
          <a:p>
            <a:r>
              <a:rPr lang="pt-PT" sz="1400" kern="1200" dirty="0" err="1" smtClean="0">
                <a:solidFill>
                  <a:schemeClr val="tx1"/>
                </a:solidFill>
                <a:effectLst/>
                <a:latin typeface="+mn-lt"/>
                <a:ea typeface="+mn-ea"/>
                <a:cs typeface="+mn-cs"/>
              </a:rPr>
              <a:t>Mady</a:t>
            </a:r>
            <a:r>
              <a:rPr lang="pt-PT" sz="1400" kern="1200" dirty="0" smtClean="0">
                <a:solidFill>
                  <a:schemeClr val="tx1"/>
                </a:solidFill>
                <a:effectLst/>
                <a:latin typeface="+mn-lt"/>
                <a:ea typeface="+mn-ea"/>
                <a:cs typeface="+mn-cs"/>
              </a:rPr>
              <a:t> </a:t>
            </a:r>
            <a:r>
              <a:rPr lang="pt-PT" sz="1400" kern="1200" dirty="0" err="1" smtClean="0">
                <a:solidFill>
                  <a:schemeClr val="tx1"/>
                </a:solidFill>
                <a:effectLst/>
                <a:latin typeface="+mn-lt"/>
                <a:ea typeface="+mn-ea"/>
                <a:cs typeface="+mn-cs"/>
              </a:rPr>
              <a:t>Delvaux</a:t>
            </a:r>
            <a:r>
              <a:rPr lang="pt-PT" sz="1400" kern="1200" dirty="0" smtClean="0">
                <a:solidFill>
                  <a:schemeClr val="tx1"/>
                </a:solidFill>
                <a:effectLst/>
                <a:latin typeface="+mn-lt"/>
                <a:ea typeface="+mn-ea"/>
                <a:cs typeface="+mn-cs"/>
              </a:rPr>
              <a:t> na sua tentativa junto da UE propôs em </a:t>
            </a:r>
            <a:r>
              <a:rPr lang="pt-PT" sz="1400" kern="1200" dirty="0" err="1" smtClean="0">
                <a:solidFill>
                  <a:schemeClr val="tx1"/>
                </a:solidFill>
                <a:effectLst/>
                <a:latin typeface="+mn-lt"/>
                <a:ea typeface="+mn-ea"/>
                <a:cs typeface="+mn-cs"/>
              </a:rPr>
              <a:t>janeiro</a:t>
            </a:r>
            <a:r>
              <a:rPr lang="pt-PT" sz="1400" kern="1200" dirty="0" smtClean="0">
                <a:solidFill>
                  <a:schemeClr val="tx1"/>
                </a:solidFill>
                <a:effectLst/>
                <a:latin typeface="+mn-lt"/>
                <a:ea typeface="+mn-ea"/>
                <a:cs typeface="+mn-cs"/>
              </a:rPr>
              <a:t> passado uma peça de legislação detalhada que incluía dar uma cartilha de deveres e direitos civis à IA. Tal incluía dar a robôs inteligentes uma “</a:t>
            </a:r>
            <a:r>
              <a:rPr lang="pt-PT" sz="1400" kern="1200" dirty="0" err="1" smtClean="0">
                <a:solidFill>
                  <a:schemeClr val="tx1"/>
                </a:solidFill>
                <a:effectLst/>
                <a:latin typeface="+mn-lt"/>
                <a:ea typeface="+mn-ea"/>
                <a:cs typeface="+mn-cs"/>
              </a:rPr>
              <a:t>e-personalidade</a:t>
            </a:r>
            <a:r>
              <a:rPr lang="pt-PT" sz="1400" kern="1200" dirty="0" smtClean="0">
                <a:solidFill>
                  <a:schemeClr val="tx1"/>
                </a:solidFill>
                <a:effectLst/>
                <a:latin typeface="+mn-lt"/>
                <a:ea typeface="+mn-ea"/>
                <a:cs typeface="+mn-cs"/>
              </a:rPr>
              <a:t>” limitada comparável ao que se faz com corporações. Um estatuto legal que permite a empresas processar e ser processada (pelo menos no respeitante a compensações).</a:t>
            </a:r>
            <a:endParaRPr lang="en-GB" sz="14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kern="1200" dirty="0" smtClean="0">
              <a:solidFill>
                <a:schemeClr val="tx1"/>
              </a:solidFill>
              <a:effectLst/>
              <a:latin typeface="+mn-lt"/>
              <a:ea typeface="+mn-ea"/>
              <a:cs typeface="+mn-cs"/>
            </a:endParaRPr>
          </a:p>
          <a:p>
            <a:endParaRPr lang="en-GB"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7024A1-3FA9-4A4A-BF78-F4AC563EDD79}" type="slidenum">
              <a:rPr lang="en-GB" smtClean="0"/>
              <a:t>53</a:t>
            </a:fld>
            <a:endParaRPr lang="en-GB"/>
          </a:p>
        </p:txBody>
      </p:sp>
    </p:spTree>
    <p:extLst>
      <p:ext uri="{BB962C8B-B14F-4D97-AF65-F5344CB8AC3E}">
        <p14:creationId xmlns:p14="http://schemas.microsoft.com/office/powerpoint/2010/main" val="1887230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Linguagem</a:t>
            </a:r>
            <a:r>
              <a:rPr lang="en-GB" baseline="0" dirty="0" smtClean="0"/>
              <a:t> Universal e com </a:t>
            </a:r>
            <a:r>
              <a:rPr lang="en-GB" baseline="0" dirty="0" err="1" smtClean="0"/>
              <a:t>futuro</a:t>
            </a:r>
            <a:endParaRPr lang="en-GB" dirty="0"/>
          </a:p>
        </p:txBody>
      </p:sp>
      <p:sp>
        <p:nvSpPr>
          <p:cNvPr id="4" name="Slide Number Placeholder 3"/>
          <p:cNvSpPr>
            <a:spLocks noGrp="1"/>
          </p:cNvSpPr>
          <p:nvPr>
            <p:ph type="sldNum" sz="quarter" idx="10"/>
          </p:nvPr>
        </p:nvSpPr>
        <p:spPr/>
        <p:txBody>
          <a:bodyPr/>
          <a:lstStyle/>
          <a:p>
            <a:fld id="{217024A1-3FA9-4A4A-BF78-F4AC563EDD79}" type="slidenum">
              <a:rPr lang="en-GB" smtClean="0"/>
              <a:t>6</a:t>
            </a:fld>
            <a:endParaRPr lang="en-GB"/>
          </a:p>
        </p:txBody>
      </p:sp>
    </p:spTree>
    <p:extLst>
      <p:ext uri="{BB962C8B-B14F-4D97-AF65-F5344CB8AC3E}">
        <p14:creationId xmlns:p14="http://schemas.microsoft.com/office/powerpoint/2010/main" val="355089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7024A1-3FA9-4A4A-BF78-F4AC563EDD79}" type="slidenum">
              <a:rPr lang="en-GB" smtClean="0"/>
              <a:t>7</a:t>
            </a:fld>
            <a:endParaRPr lang="en-GB"/>
          </a:p>
        </p:txBody>
      </p:sp>
    </p:spTree>
    <p:extLst>
      <p:ext uri="{BB962C8B-B14F-4D97-AF65-F5344CB8AC3E}">
        <p14:creationId xmlns:p14="http://schemas.microsoft.com/office/powerpoint/2010/main" val="355089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err="1" smtClean="0"/>
              <a:t>Aminha</a:t>
            </a:r>
            <a:r>
              <a:rPr lang="en-GB" sz="1400" dirty="0" smtClean="0"/>
              <a:t> </a:t>
            </a:r>
            <a:r>
              <a:rPr lang="en-GB" sz="1400" dirty="0" err="1" smtClean="0"/>
              <a:t>estadia</a:t>
            </a:r>
            <a:r>
              <a:rPr lang="en-GB" sz="1400" dirty="0" smtClean="0"/>
              <a:t> </a:t>
            </a:r>
            <a:r>
              <a:rPr lang="en-GB" sz="1400" dirty="0" err="1" smtClean="0"/>
              <a:t>na</a:t>
            </a:r>
            <a:r>
              <a:rPr lang="en-GB" sz="1400" dirty="0" smtClean="0"/>
              <a:t> </a:t>
            </a:r>
            <a:r>
              <a:rPr lang="en-GB" sz="1400" dirty="0" err="1" smtClean="0"/>
              <a:t>Suiça</a:t>
            </a:r>
            <a:r>
              <a:rPr lang="en-GB" sz="1400" dirty="0" smtClean="0"/>
              <a:t>, de </a:t>
            </a:r>
            <a:r>
              <a:rPr lang="en-GB" sz="1400" dirty="0" err="1" smtClean="0"/>
              <a:t>cerca</a:t>
            </a:r>
            <a:r>
              <a:rPr lang="en-GB" sz="1400" dirty="0" smtClean="0"/>
              <a:t> de 2 </a:t>
            </a:r>
            <a:r>
              <a:rPr lang="en-GB" sz="1400" dirty="0" err="1" smtClean="0"/>
              <a:t>anos</a:t>
            </a:r>
            <a:r>
              <a:rPr lang="en-GB" sz="1400" baseline="0" dirty="0" smtClean="0"/>
              <a:t> fez-me logo </a:t>
            </a:r>
            <a:r>
              <a:rPr lang="en-GB" sz="1400" baseline="0" dirty="0" err="1" smtClean="0"/>
              <a:t>trabalhar</a:t>
            </a:r>
            <a:r>
              <a:rPr lang="en-GB" sz="1400" baseline="0" dirty="0" smtClean="0"/>
              <a:t> com C. </a:t>
            </a:r>
            <a:r>
              <a:rPr lang="en-GB" sz="1400" baseline="0" dirty="0" err="1" smtClean="0"/>
              <a:t>Integrados</a:t>
            </a:r>
            <a:r>
              <a:rPr lang="en-GB" sz="1400" baseline="0" dirty="0" smtClean="0"/>
              <a:t> e </a:t>
            </a:r>
            <a:r>
              <a:rPr lang="en-GB" sz="1400" baseline="0" dirty="0" err="1" smtClean="0"/>
              <a:t>osciloscópios</a:t>
            </a:r>
            <a:endParaRPr lang="en-GB" sz="1400" dirty="0" smtClean="0"/>
          </a:p>
          <a:p>
            <a:endParaRPr lang="en-GB" dirty="0"/>
          </a:p>
        </p:txBody>
      </p:sp>
      <p:sp>
        <p:nvSpPr>
          <p:cNvPr id="4" name="Slide Number Placeholder 3"/>
          <p:cNvSpPr>
            <a:spLocks noGrp="1"/>
          </p:cNvSpPr>
          <p:nvPr>
            <p:ph type="sldNum" sz="quarter" idx="10"/>
          </p:nvPr>
        </p:nvSpPr>
        <p:spPr/>
        <p:txBody>
          <a:bodyPr/>
          <a:lstStyle/>
          <a:p>
            <a:fld id="{217024A1-3FA9-4A4A-BF78-F4AC563EDD79}" type="slidenum">
              <a:rPr lang="en-GB" smtClean="0"/>
              <a:t>8</a:t>
            </a:fld>
            <a:endParaRPr lang="en-GB"/>
          </a:p>
        </p:txBody>
      </p:sp>
    </p:spTree>
    <p:extLst>
      <p:ext uri="{BB962C8B-B14F-4D97-AF65-F5344CB8AC3E}">
        <p14:creationId xmlns:p14="http://schemas.microsoft.com/office/powerpoint/2010/main" val="355089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Era </a:t>
            </a:r>
            <a:r>
              <a:rPr lang="en-US" dirty="0" err="1" smtClean="0"/>
              <a:t>impossível</a:t>
            </a:r>
            <a:r>
              <a:rPr lang="en-US" dirty="0" smtClean="0"/>
              <a:t> </a:t>
            </a:r>
            <a:r>
              <a:rPr lang="en-US" dirty="0" err="1" smtClean="0"/>
              <a:t>dar</a:t>
            </a:r>
            <a:r>
              <a:rPr lang="en-US" dirty="0" smtClean="0"/>
              <a:t> </a:t>
            </a:r>
            <a:r>
              <a:rPr lang="en-US" dirty="0" err="1" smtClean="0"/>
              <a:t>aulas</a:t>
            </a:r>
            <a:r>
              <a:rPr lang="en-US" baseline="0" dirty="0" smtClean="0"/>
              <a:t> de boa  </a:t>
            </a:r>
            <a:r>
              <a:rPr lang="en-US" baseline="0" dirty="0" err="1" smtClean="0"/>
              <a:t>qualidade</a:t>
            </a:r>
            <a:r>
              <a:rPr lang="en-US" baseline="0" dirty="0" smtClean="0"/>
              <a:t>. As </a:t>
            </a:r>
            <a:r>
              <a:rPr lang="en-US" baseline="0" dirty="0" err="1" smtClean="0"/>
              <a:t>desculpas</a:t>
            </a:r>
            <a:r>
              <a:rPr lang="en-US" baseline="0" dirty="0" smtClean="0"/>
              <a:t> </a:t>
            </a:r>
            <a:r>
              <a:rPr lang="en-US" baseline="0" dirty="0" err="1" smtClean="0"/>
              <a:t>abrangem</a:t>
            </a:r>
            <a:r>
              <a:rPr lang="en-US" baseline="0" dirty="0" smtClean="0"/>
              <a:t> o </a:t>
            </a:r>
            <a:r>
              <a:rPr lang="en-US" baseline="0" dirty="0" err="1" smtClean="0"/>
              <a:t>atual</a:t>
            </a:r>
            <a:r>
              <a:rPr lang="en-US" baseline="0" dirty="0" smtClean="0"/>
              <a:t> </a:t>
            </a:r>
            <a:r>
              <a:rPr lang="en-US" baseline="0" dirty="0" err="1" smtClean="0"/>
              <a:t>Reitor</a:t>
            </a:r>
            <a:r>
              <a:rPr lang="en-US" baseline="0" dirty="0" smtClean="0"/>
              <a:t> da UL </a:t>
            </a:r>
            <a:r>
              <a:rPr lang="en-US" baseline="0" dirty="0" err="1" smtClean="0"/>
              <a:t>alguns</a:t>
            </a:r>
            <a:r>
              <a:rPr lang="en-US" baseline="0" dirty="0" smtClean="0"/>
              <a:t> profs </a:t>
            </a:r>
            <a:r>
              <a:rPr lang="en-US" baseline="0" dirty="0" err="1" smtClean="0"/>
              <a:t>Universitários</a:t>
            </a:r>
            <a:r>
              <a:rPr lang="en-US" baseline="0" dirty="0" smtClean="0"/>
              <a:t> </a:t>
            </a:r>
            <a:r>
              <a:rPr lang="en-US" baseline="0" dirty="0" err="1" smtClean="0"/>
              <a:t>na</a:t>
            </a:r>
            <a:r>
              <a:rPr lang="en-US" baseline="0" dirty="0" smtClean="0"/>
              <a:t> UM e </a:t>
            </a:r>
            <a:r>
              <a:rPr lang="en-US" baseline="0" dirty="0" err="1" smtClean="0"/>
              <a:t>até</a:t>
            </a:r>
            <a:r>
              <a:rPr lang="en-US" baseline="0" dirty="0" smtClean="0"/>
              <a:t> o </a:t>
            </a:r>
            <a:r>
              <a:rPr lang="en-US" baseline="0" dirty="0" err="1" smtClean="0"/>
              <a:t>J.Gama</a:t>
            </a:r>
            <a:r>
              <a:rPr lang="en-US" baseline="0" dirty="0" smtClean="0"/>
              <a:t> da FEP</a:t>
            </a:r>
            <a:endParaRPr lang="en-US" dirty="0"/>
          </a:p>
        </p:txBody>
      </p:sp>
      <p:sp>
        <p:nvSpPr>
          <p:cNvPr id="4" name="Slide Number Placeholder 3"/>
          <p:cNvSpPr>
            <a:spLocks noGrp="1"/>
          </p:cNvSpPr>
          <p:nvPr>
            <p:ph type="sldNum" sz="quarter" idx="10"/>
          </p:nvPr>
        </p:nvSpPr>
        <p:spPr/>
        <p:txBody>
          <a:bodyPr/>
          <a:lstStyle/>
          <a:p>
            <a:fld id="{4C56F337-D894-43D6-B11A-A4EB1BA52D15}" type="slidenum">
              <a:rPr lang="pt-PT" smtClean="0"/>
              <a:t>9</a:t>
            </a:fld>
            <a:endParaRPr lang="pt-PT"/>
          </a:p>
        </p:txBody>
      </p:sp>
    </p:spTree>
    <p:extLst>
      <p:ext uri="{BB962C8B-B14F-4D97-AF65-F5344CB8AC3E}">
        <p14:creationId xmlns:p14="http://schemas.microsoft.com/office/powerpoint/2010/main" val="1926594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t>
            </a:r>
            <a:r>
              <a:rPr lang="en-US" baseline="0" dirty="0" smtClean="0"/>
              <a:t> Pereira </a:t>
            </a:r>
            <a:r>
              <a:rPr lang="en-US" baseline="0" dirty="0" err="1" smtClean="0"/>
              <a:t>lider</a:t>
            </a:r>
            <a:r>
              <a:rPr lang="en-US" baseline="0" dirty="0" smtClean="0"/>
              <a:t> do </a:t>
            </a:r>
            <a:r>
              <a:rPr lang="en-US" baseline="0" dirty="0" err="1" smtClean="0"/>
              <a:t>Processamento</a:t>
            </a:r>
            <a:r>
              <a:rPr lang="en-US" baseline="0" dirty="0" smtClean="0"/>
              <a:t> </a:t>
            </a:r>
            <a:r>
              <a:rPr lang="en-US" baseline="0" dirty="0" err="1" smtClean="0"/>
              <a:t>Computacional</a:t>
            </a:r>
            <a:r>
              <a:rPr lang="en-US" baseline="0" dirty="0" smtClean="0"/>
              <a:t> de </a:t>
            </a:r>
            <a:r>
              <a:rPr lang="en-US" baseline="0" dirty="0" err="1" smtClean="0"/>
              <a:t>Linguagem</a:t>
            </a:r>
            <a:r>
              <a:rPr lang="en-US" baseline="0" dirty="0" smtClean="0"/>
              <a:t> Natural </a:t>
            </a:r>
            <a:r>
              <a:rPr lang="en-US" baseline="0" dirty="0" err="1" smtClean="0"/>
              <a:t>na</a:t>
            </a:r>
            <a:r>
              <a:rPr lang="en-US" baseline="0" dirty="0" smtClean="0"/>
              <a:t> Google</a:t>
            </a:r>
            <a:endParaRPr lang="en-US" dirty="0"/>
          </a:p>
        </p:txBody>
      </p:sp>
      <p:sp>
        <p:nvSpPr>
          <p:cNvPr id="4" name="Slide Number Placeholder 3"/>
          <p:cNvSpPr>
            <a:spLocks noGrp="1"/>
          </p:cNvSpPr>
          <p:nvPr>
            <p:ph type="sldNum" sz="quarter" idx="10"/>
          </p:nvPr>
        </p:nvSpPr>
        <p:spPr/>
        <p:txBody>
          <a:bodyPr/>
          <a:lstStyle/>
          <a:p>
            <a:fld id="{4C56F337-D894-43D6-B11A-A4EB1BA52D15}" type="slidenum">
              <a:rPr lang="pt-PT" smtClean="0"/>
              <a:t>11</a:t>
            </a:fld>
            <a:endParaRPr lang="pt-PT"/>
          </a:p>
        </p:txBody>
      </p:sp>
    </p:spTree>
    <p:extLst>
      <p:ext uri="{BB962C8B-B14F-4D97-AF65-F5344CB8AC3E}">
        <p14:creationId xmlns:p14="http://schemas.microsoft.com/office/powerpoint/2010/main" val="2905270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2">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2140249-AF2C-4A6B-A8B4-D26F75E1D301}" type="datetimeFigureOut">
              <a:rPr lang="en-GB" smtClean="0"/>
              <a:t>23/10/2018</a:t>
            </a:fld>
            <a:endParaRPr lang="en-GB"/>
          </a:p>
        </p:txBody>
      </p:sp>
      <p:sp>
        <p:nvSpPr>
          <p:cNvPr id="5" name="Footer Placeholder 4"/>
          <p:cNvSpPr>
            <a:spLocks noGrp="1"/>
          </p:cNvSpPr>
          <p:nvPr>
            <p:ph type="ftr" sz="quarter" idx="11"/>
          </p:nvPr>
        </p:nvSpPr>
        <p:spPr/>
        <p:txBody>
          <a:bodyPr/>
          <a:lstStyle/>
          <a:p>
            <a:r>
              <a:rPr lang="pt-PT" dirty="0" smtClean="0"/>
              <a:t>Eugénio Oliveira</a:t>
            </a:r>
            <a:endParaRPr lang="en-GB" dirty="0"/>
          </a:p>
        </p:txBody>
      </p:sp>
      <p:sp>
        <p:nvSpPr>
          <p:cNvPr id="6" name="Slide Number Placeholder 5"/>
          <p:cNvSpPr>
            <a:spLocks noGrp="1"/>
          </p:cNvSpPr>
          <p:nvPr>
            <p:ph type="sldNum" sz="quarter" idx="12"/>
          </p:nvPr>
        </p:nvSpPr>
        <p:spPr/>
        <p:txBody>
          <a:bodyPr/>
          <a:lstStyle/>
          <a:p>
            <a:fld id="{F556BE3C-17B3-4DF9-8D4B-B816B6CCFF7A}" type="slidenum">
              <a:rPr lang="en-GB" smtClean="0"/>
              <a:t>‹nº›</a:t>
            </a:fld>
            <a:endParaRPr lang="en-GB"/>
          </a:p>
        </p:txBody>
      </p:sp>
      <p:pic>
        <p:nvPicPr>
          <p:cNvPr id="8" name="Picture 7" descr="LIACC.jpg"/>
          <p:cNvPicPr>
            <a:picLocks noChangeAspect="1"/>
          </p:cNvPicPr>
          <p:nvPr userDrawn="1"/>
        </p:nvPicPr>
        <p:blipFill>
          <a:blip r:embed="rId2" cstate="print"/>
          <a:stretch>
            <a:fillRect/>
          </a:stretch>
        </p:blipFill>
        <p:spPr>
          <a:xfrm>
            <a:off x="473968" y="5953720"/>
            <a:ext cx="6672064" cy="711200"/>
          </a:xfrm>
          <a:prstGeom prst="rect">
            <a:avLst/>
          </a:prstGeom>
        </p:spPr>
      </p:pic>
      <p:pic>
        <p:nvPicPr>
          <p:cNvPr id="9" name="Picture 15"/>
          <p:cNvPicPr>
            <a:picLocks noChangeAspect="1" noChangeArrowheads="1"/>
          </p:cNvPicPr>
          <p:nvPr userDrawn="1"/>
        </p:nvPicPr>
        <p:blipFill>
          <a:blip r:embed="rId3" cstate="print"/>
          <a:srcRect/>
          <a:stretch>
            <a:fillRect/>
          </a:stretch>
        </p:blipFill>
        <p:spPr bwMode="auto">
          <a:xfrm>
            <a:off x="7596115" y="6309320"/>
            <a:ext cx="4559300" cy="427038"/>
          </a:xfrm>
          <a:prstGeom prst="rect">
            <a:avLst/>
          </a:prstGeom>
          <a:noFill/>
          <a:ln w="9525">
            <a:noFill/>
            <a:round/>
            <a:headEnd/>
            <a:tailEnd/>
          </a:ln>
        </p:spPr>
      </p:pic>
      <p:pic>
        <p:nvPicPr>
          <p:cNvPr id="11" name="Imagem 1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1"/>
            <a:ext cx="6041571" cy="1179286"/>
          </a:xfrm>
          <a:prstGeom prst="rect">
            <a:avLst/>
          </a:prstGeom>
        </p:spPr>
      </p:pic>
      <p:sp>
        <p:nvSpPr>
          <p:cNvPr id="10" name="Title 9"/>
          <p:cNvSpPr>
            <a:spLocks noGrp="1"/>
          </p:cNvSpPr>
          <p:nvPr>
            <p:ph type="title" hasCustomPrompt="1"/>
          </p:nvPr>
        </p:nvSpPr>
        <p:spPr>
          <a:xfrm>
            <a:off x="6126147" y="0"/>
            <a:ext cx="6021073" cy="827842"/>
          </a:xfrm>
        </p:spPr>
        <p:txBody>
          <a:bodyPr>
            <a:normAutofit/>
          </a:bodyPr>
          <a:lstStyle>
            <a:lvl1pPr>
              <a:defRPr sz="2400" b="0">
                <a:solidFill>
                  <a:schemeClr val="tx1"/>
                </a:solidFill>
              </a:defRPr>
            </a:lvl1pPr>
          </a:lstStyle>
          <a:p>
            <a:r>
              <a:rPr lang="pt-PT" dirty="0" smtClean="0"/>
              <a:t>Nada mais Natural que a Inteligência Artificial</a:t>
            </a:r>
            <a:endParaRPr lang="en-US" dirty="0"/>
          </a:p>
        </p:txBody>
      </p:sp>
    </p:spTree>
    <p:extLst>
      <p:ext uri="{BB962C8B-B14F-4D97-AF65-F5344CB8AC3E}">
        <p14:creationId xmlns:p14="http://schemas.microsoft.com/office/powerpoint/2010/main" val="39874730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dirty="0" smtClean="0"/>
              <a:t>Clique para editar o estilo</a:t>
            </a:r>
            <a:endParaRPr lang="pt-PT" dirty="0"/>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smtClean="0"/>
              <a:t>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7AC83-B841-4E8B-8082-2B67D960A57D}" type="datetimeFigureOut">
              <a:rPr lang="pt-PT" smtClean="0"/>
              <a:t>23-10-2018</a:t>
            </a:fld>
            <a:endParaRPr lang="pt-PT"/>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62ED7-2206-4364-9445-88DECDFA6DB9}" type="slidenum">
              <a:rPr lang="pt-PT" smtClean="0"/>
              <a:t>‹nº›</a:t>
            </a:fld>
            <a:endParaRPr lang="pt-PT"/>
          </a:p>
        </p:txBody>
      </p:sp>
    </p:spTree>
    <p:extLst>
      <p:ext uri="{BB962C8B-B14F-4D97-AF65-F5344CB8AC3E}">
        <p14:creationId xmlns:p14="http://schemas.microsoft.com/office/powerpoint/2010/main" val="680915075"/>
      </p:ext>
    </p:extLst>
  </p:cSld>
  <p:clrMap bg1="lt1" tx1="dk1" bg2="lt2" tx2="dk2" accent1="accent1" accent2="accent2" accent3="accent3" accent4="accent4" accent5="accent5" accent6="accent6" hlink="hlink" folHlink="folHlink"/>
  <p:sldLayoutIdLst>
    <p:sldLayoutId id="2147483659"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44.w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77.wmf"/><Relationship Id="rId13" Type="http://schemas.openxmlformats.org/officeDocument/2006/relationships/oleObject" Target="../embeddings/oleObject7.bin"/><Relationship Id="rId18" Type="http://schemas.openxmlformats.org/officeDocument/2006/relationships/image" Target="../media/image83.png"/><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79.wmf"/><Relationship Id="rId17" Type="http://schemas.openxmlformats.org/officeDocument/2006/relationships/image" Target="../media/image82.emf"/><Relationship Id="rId2" Type="http://schemas.openxmlformats.org/officeDocument/2006/relationships/slideLayout" Target="../slideLayouts/slideLayout1.xml"/><Relationship Id="rId16" Type="http://schemas.openxmlformats.org/officeDocument/2006/relationships/image" Target="../media/image81.wmf"/><Relationship Id="rId1" Type="http://schemas.openxmlformats.org/officeDocument/2006/relationships/vmlDrawing" Target="../drawings/vmlDrawing2.vml"/><Relationship Id="rId6" Type="http://schemas.openxmlformats.org/officeDocument/2006/relationships/image" Target="../media/image76.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oleObject" Target="../embeddings/oleObject8.bin"/><Relationship Id="rId10" Type="http://schemas.openxmlformats.org/officeDocument/2006/relationships/image" Target="../media/image78.wmf"/><Relationship Id="rId4" Type="http://schemas.openxmlformats.org/officeDocument/2006/relationships/image" Target="../media/image75.wmf"/><Relationship Id="rId9" Type="http://schemas.openxmlformats.org/officeDocument/2006/relationships/oleObject" Target="../embeddings/oleObject5.bin"/><Relationship Id="rId14" Type="http://schemas.openxmlformats.org/officeDocument/2006/relationships/image" Target="../media/image80.wmf"/></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11.png"/><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114.png"/></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www.huffingtonpost.com/entry/move-37-or-how-ai-can-change-the-world_us_58399703e4b0a79f7433b675" TargetMode="External"/><Relationship Id="rId5" Type="http://schemas.openxmlformats.org/officeDocument/2006/relationships/hyperlink" Target="https://deepmind.com/blog/impala-scalable-distributed-deeprl-dmlab-30/" TargetMode="External"/><Relationship Id="rId4" Type="http://schemas.openxmlformats.org/officeDocument/2006/relationships/image" Target="../media/image117.png"/></Relationships>
</file>

<file path=ppt/slides/_rels/slide47.xml.rels><?xml version="1.0" encoding="UTF-8" standalone="yes"?>
<Relationships xmlns="http://schemas.openxmlformats.org/package/2006/relationships"><Relationship Id="rId3" Type="http://schemas.openxmlformats.org/officeDocument/2006/relationships/hyperlink" Target="http://futureoflife.org/ai-open-letter/"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tinyurl.com/awletter"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0976650">
            <a:off x="4937286" y="4221404"/>
            <a:ext cx="2430323" cy="830997"/>
          </a:xfrm>
          <a:prstGeom prst="rect">
            <a:avLst/>
          </a:prstGeom>
          <a:noFill/>
        </p:spPr>
        <p:txBody>
          <a:bodyPr wrap="none" rtlCol="0">
            <a:spAutoFit/>
          </a:bodyPr>
          <a:lstStyle/>
          <a:p>
            <a:r>
              <a:rPr lang="en-US" sz="2400" dirty="0" smtClean="0"/>
              <a:t>ÚLTIMA AULA ???</a:t>
            </a:r>
          </a:p>
          <a:p>
            <a:endParaRPr lang="en-US" sz="2400" dirty="0"/>
          </a:p>
        </p:txBody>
      </p:sp>
      <p:sp>
        <p:nvSpPr>
          <p:cNvPr id="3" name="TextBox 2"/>
          <p:cNvSpPr txBox="1"/>
          <p:nvPr/>
        </p:nvSpPr>
        <p:spPr>
          <a:xfrm>
            <a:off x="811967" y="2275064"/>
            <a:ext cx="10034944" cy="1015663"/>
          </a:xfrm>
          <a:prstGeom prst="rect">
            <a:avLst/>
          </a:prstGeom>
          <a:noFill/>
        </p:spPr>
        <p:txBody>
          <a:bodyPr wrap="none" rtlCol="0">
            <a:spAutoFit/>
          </a:bodyPr>
          <a:lstStyle/>
          <a:p>
            <a:pPr algn="ctr"/>
            <a:r>
              <a:rPr lang="en-US" sz="3600" dirty="0" smtClean="0"/>
              <a:t>Nada </a:t>
            </a:r>
            <a:r>
              <a:rPr lang="en-US" sz="3600" dirty="0" err="1" smtClean="0"/>
              <a:t>mais</a:t>
            </a:r>
            <a:r>
              <a:rPr lang="en-US" sz="3600" dirty="0" smtClean="0"/>
              <a:t> NATURAL </a:t>
            </a:r>
            <a:r>
              <a:rPr lang="en-US" sz="3600" dirty="0" err="1" smtClean="0"/>
              <a:t>que</a:t>
            </a:r>
            <a:r>
              <a:rPr lang="en-US" sz="3600" dirty="0" smtClean="0"/>
              <a:t> a INTELIGÊNCIA ARTIFICIAL</a:t>
            </a:r>
          </a:p>
          <a:p>
            <a:pPr algn="ctr"/>
            <a:r>
              <a:rPr lang="en-US" sz="2400" i="1" dirty="0" err="1" smtClean="0"/>
              <a:t>Eugénio</a:t>
            </a:r>
            <a:r>
              <a:rPr lang="en-US" sz="2400" i="1" dirty="0" smtClean="0"/>
              <a:t> Oliveira</a:t>
            </a:r>
            <a:endParaRPr lang="en-US" sz="2400" i="1" dirty="0"/>
          </a:p>
        </p:txBody>
      </p:sp>
    </p:spTree>
    <p:extLst>
      <p:ext uri="{BB962C8B-B14F-4D97-AF65-F5344CB8AC3E}">
        <p14:creationId xmlns:p14="http://schemas.microsoft.com/office/powerpoint/2010/main" val="61841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4294967295"/>
          </p:nvPr>
        </p:nvSpPr>
        <p:spPr>
          <a:xfrm>
            <a:off x="1974273" y="4488873"/>
            <a:ext cx="8534400" cy="1752600"/>
          </a:xfrm>
        </p:spPr>
        <p:txBody>
          <a:bodyPr/>
          <a:lstStyle/>
          <a:p>
            <a:endParaRPr lang="pt-PT" dirty="0"/>
          </a:p>
        </p:txBody>
      </p:sp>
      <p:grpSp>
        <p:nvGrpSpPr>
          <p:cNvPr id="2" name="Group 1"/>
          <p:cNvGrpSpPr/>
          <p:nvPr/>
        </p:nvGrpSpPr>
        <p:grpSpPr>
          <a:xfrm>
            <a:off x="0" y="311100"/>
            <a:ext cx="11992429" cy="6546900"/>
            <a:chOff x="0" y="311100"/>
            <a:chExt cx="11992429" cy="6546900"/>
          </a:xfrm>
        </p:grpSpPr>
        <p:pic>
          <p:nvPicPr>
            <p:cNvPr id="4" name="Imagem 3"/>
            <p:cNvPicPr>
              <a:picLocks noChangeAspect="1"/>
            </p:cNvPicPr>
            <p:nvPr/>
          </p:nvPicPr>
          <p:blipFill>
            <a:blip r:embed="rId2"/>
            <a:stretch>
              <a:fillRect/>
            </a:stretch>
          </p:blipFill>
          <p:spPr>
            <a:xfrm>
              <a:off x="0" y="1145133"/>
              <a:ext cx="8372763" cy="5712867"/>
            </a:xfrm>
            <a:prstGeom prst="rect">
              <a:avLst/>
            </a:prstGeom>
          </p:spPr>
        </p:pic>
        <p:sp>
          <p:nvSpPr>
            <p:cNvPr id="11" name="Subtítulo 2"/>
            <p:cNvSpPr txBox="1">
              <a:spLocks/>
            </p:cNvSpPr>
            <p:nvPr/>
          </p:nvSpPr>
          <p:spPr>
            <a:xfrm>
              <a:off x="6612247" y="311100"/>
              <a:ext cx="5380182" cy="13686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l"/>
              <a:r>
                <a:rPr lang="pt-PT" sz="2400" b="1" dirty="0" err="1" smtClean="0">
                  <a:solidFill>
                    <a:schemeClr val="tx1"/>
                  </a:solidFill>
                </a:rPr>
                <a:t>Prolog</a:t>
              </a:r>
              <a:r>
                <a:rPr lang="pt-PT" sz="2400" b="1" dirty="0" smtClean="0">
                  <a:solidFill>
                    <a:schemeClr val="tx1"/>
                  </a:solidFill>
                </a:rPr>
                <a:t> e IA </a:t>
              </a:r>
              <a:r>
                <a:rPr lang="pt-PT" sz="2400" dirty="0" smtClean="0">
                  <a:solidFill>
                    <a:schemeClr val="tx1"/>
                  </a:solidFill>
                </a:rPr>
                <a:t>:  LMP a quem devo a minha apresentação à Computação em Lógica</a:t>
              </a:r>
              <a:r>
                <a:rPr lang="en-GB" sz="2400" dirty="0" smtClean="0">
                  <a:solidFill>
                    <a:schemeClr val="tx1"/>
                  </a:solidFill>
                </a:rPr>
                <a:t> </a:t>
              </a:r>
              <a:endParaRPr lang="pt-PT" sz="2400" dirty="0">
                <a:solidFill>
                  <a:schemeClr val="tx1"/>
                </a:solidFill>
              </a:endParaRPr>
            </a:p>
          </p:txBody>
        </p:sp>
        <p:sp>
          <p:nvSpPr>
            <p:cNvPr id="12" name="Freeform 11"/>
            <p:cNvSpPr/>
            <p:nvPr/>
          </p:nvSpPr>
          <p:spPr>
            <a:xfrm>
              <a:off x="1458747" y="3278842"/>
              <a:ext cx="1081110" cy="1387497"/>
            </a:xfrm>
            <a:custGeom>
              <a:avLst/>
              <a:gdLst>
                <a:gd name="connsiteX0" fmla="*/ 715818 w 1362363"/>
                <a:gd name="connsiteY0" fmla="*/ 0 h 1794451"/>
                <a:gd name="connsiteX1" fmla="*/ 461818 w 1362363"/>
                <a:gd name="connsiteY1" fmla="*/ 69273 h 1794451"/>
                <a:gd name="connsiteX2" fmla="*/ 392545 w 1362363"/>
                <a:gd name="connsiteY2" fmla="*/ 92364 h 1794451"/>
                <a:gd name="connsiteX3" fmla="*/ 323272 w 1362363"/>
                <a:gd name="connsiteY3" fmla="*/ 138545 h 1794451"/>
                <a:gd name="connsiteX4" fmla="*/ 184727 w 1362363"/>
                <a:gd name="connsiteY4" fmla="*/ 184727 h 1794451"/>
                <a:gd name="connsiteX5" fmla="*/ 69272 w 1362363"/>
                <a:gd name="connsiteY5" fmla="*/ 392545 h 1794451"/>
                <a:gd name="connsiteX6" fmla="*/ 46182 w 1362363"/>
                <a:gd name="connsiteY6" fmla="*/ 508000 h 1794451"/>
                <a:gd name="connsiteX7" fmla="*/ 0 w 1362363"/>
                <a:gd name="connsiteY7" fmla="*/ 785091 h 1794451"/>
                <a:gd name="connsiteX8" fmla="*/ 23091 w 1362363"/>
                <a:gd name="connsiteY8" fmla="*/ 946727 h 1794451"/>
                <a:gd name="connsiteX9" fmla="*/ 92363 w 1362363"/>
                <a:gd name="connsiteY9" fmla="*/ 1154545 h 1794451"/>
                <a:gd name="connsiteX10" fmla="*/ 115454 w 1362363"/>
                <a:gd name="connsiteY10" fmla="*/ 1223818 h 1794451"/>
                <a:gd name="connsiteX11" fmla="*/ 161636 w 1362363"/>
                <a:gd name="connsiteY11" fmla="*/ 1408545 h 1794451"/>
                <a:gd name="connsiteX12" fmla="*/ 207818 w 1362363"/>
                <a:gd name="connsiteY12" fmla="*/ 1547091 h 1794451"/>
                <a:gd name="connsiteX13" fmla="*/ 230909 w 1362363"/>
                <a:gd name="connsiteY13" fmla="*/ 1616364 h 1794451"/>
                <a:gd name="connsiteX14" fmla="*/ 346363 w 1362363"/>
                <a:gd name="connsiteY14" fmla="*/ 1731818 h 1794451"/>
                <a:gd name="connsiteX15" fmla="*/ 484909 w 1362363"/>
                <a:gd name="connsiteY15" fmla="*/ 1778000 h 1794451"/>
                <a:gd name="connsiteX16" fmla="*/ 1108363 w 1362363"/>
                <a:gd name="connsiteY16" fmla="*/ 1708727 h 1794451"/>
                <a:gd name="connsiteX17" fmla="*/ 1177636 w 1362363"/>
                <a:gd name="connsiteY17" fmla="*/ 1639454 h 1794451"/>
                <a:gd name="connsiteX18" fmla="*/ 1270000 w 1362363"/>
                <a:gd name="connsiteY18" fmla="*/ 1524000 h 1794451"/>
                <a:gd name="connsiteX19" fmla="*/ 1293091 w 1362363"/>
                <a:gd name="connsiteY19" fmla="*/ 1454727 h 1794451"/>
                <a:gd name="connsiteX20" fmla="*/ 1316182 w 1362363"/>
                <a:gd name="connsiteY20" fmla="*/ 1362364 h 1794451"/>
                <a:gd name="connsiteX21" fmla="*/ 1339272 w 1362363"/>
                <a:gd name="connsiteY21" fmla="*/ 1293091 h 1794451"/>
                <a:gd name="connsiteX22" fmla="*/ 1362363 w 1362363"/>
                <a:gd name="connsiteY22" fmla="*/ 1154545 h 1794451"/>
                <a:gd name="connsiteX23" fmla="*/ 1339272 w 1362363"/>
                <a:gd name="connsiteY23" fmla="*/ 646545 h 1794451"/>
                <a:gd name="connsiteX24" fmla="*/ 1293091 w 1362363"/>
                <a:gd name="connsiteY24" fmla="*/ 508000 h 1794451"/>
                <a:gd name="connsiteX25" fmla="*/ 1270000 w 1362363"/>
                <a:gd name="connsiteY25" fmla="*/ 438727 h 1794451"/>
                <a:gd name="connsiteX26" fmla="*/ 1108363 w 1362363"/>
                <a:gd name="connsiteY26" fmla="*/ 230909 h 1794451"/>
                <a:gd name="connsiteX27" fmla="*/ 1039091 w 1362363"/>
                <a:gd name="connsiteY27" fmla="*/ 184727 h 1794451"/>
                <a:gd name="connsiteX28" fmla="*/ 923636 w 1362363"/>
                <a:gd name="connsiteY28" fmla="*/ 92364 h 1794451"/>
                <a:gd name="connsiteX29" fmla="*/ 854363 w 1362363"/>
                <a:gd name="connsiteY29" fmla="*/ 46182 h 1794451"/>
                <a:gd name="connsiteX30" fmla="*/ 600363 w 1362363"/>
                <a:gd name="connsiteY30" fmla="*/ 23091 h 179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2363" h="1794451">
                  <a:moveTo>
                    <a:pt x="715818" y="0"/>
                  </a:moveTo>
                  <a:cubicBezTo>
                    <a:pt x="552628" y="32638"/>
                    <a:pt x="637597" y="10680"/>
                    <a:pt x="461818" y="69273"/>
                  </a:cubicBezTo>
                  <a:cubicBezTo>
                    <a:pt x="438727" y="76970"/>
                    <a:pt x="412797" y="78863"/>
                    <a:pt x="392545" y="92364"/>
                  </a:cubicBezTo>
                  <a:cubicBezTo>
                    <a:pt x="369454" y="107758"/>
                    <a:pt x="348632" y="127274"/>
                    <a:pt x="323272" y="138545"/>
                  </a:cubicBezTo>
                  <a:cubicBezTo>
                    <a:pt x="278788" y="158316"/>
                    <a:pt x="184727" y="184727"/>
                    <a:pt x="184727" y="184727"/>
                  </a:cubicBezTo>
                  <a:cubicBezTo>
                    <a:pt x="115937" y="287911"/>
                    <a:pt x="93657" y="295005"/>
                    <a:pt x="69272" y="392545"/>
                  </a:cubicBezTo>
                  <a:cubicBezTo>
                    <a:pt x="59753" y="430620"/>
                    <a:pt x="53002" y="469350"/>
                    <a:pt x="46182" y="508000"/>
                  </a:cubicBezTo>
                  <a:cubicBezTo>
                    <a:pt x="29909" y="600213"/>
                    <a:pt x="0" y="785091"/>
                    <a:pt x="0" y="785091"/>
                  </a:cubicBezTo>
                  <a:cubicBezTo>
                    <a:pt x="7697" y="838970"/>
                    <a:pt x="10853" y="893695"/>
                    <a:pt x="23091" y="946727"/>
                  </a:cubicBezTo>
                  <a:cubicBezTo>
                    <a:pt x="23096" y="946748"/>
                    <a:pt x="80814" y="1119898"/>
                    <a:pt x="92363" y="1154545"/>
                  </a:cubicBezTo>
                  <a:cubicBezTo>
                    <a:pt x="100060" y="1177636"/>
                    <a:pt x="109551" y="1200205"/>
                    <a:pt x="115454" y="1223818"/>
                  </a:cubicBezTo>
                  <a:cubicBezTo>
                    <a:pt x="130848" y="1285394"/>
                    <a:pt x="141565" y="1348331"/>
                    <a:pt x="161636" y="1408545"/>
                  </a:cubicBezTo>
                  <a:lnTo>
                    <a:pt x="207818" y="1547091"/>
                  </a:lnTo>
                  <a:cubicBezTo>
                    <a:pt x="215515" y="1570182"/>
                    <a:pt x="217407" y="1596112"/>
                    <a:pt x="230909" y="1616364"/>
                  </a:cubicBezTo>
                  <a:cubicBezTo>
                    <a:pt x="273039" y="1679558"/>
                    <a:pt x="273446" y="1699410"/>
                    <a:pt x="346363" y="1731818"/>
                  </a:cubicBezTo>
                  <a:cubicBezTo>
                    <a:pt x="390847" y="1751589"/>
                    <a:pt x="484909" y="1778000"/>
                    <a:pt x="484909" y="1778000"/>
                  </a:cubicBezTo>
                  <a:cubicBezTo>
                    <a:pt x="753904" y="1766792"/>
                    <a:pt x="932224" y="1855510"/>
                    <a:pt x="1108363" y="1708727"/>
                  </a:cubicBezTo>
                  <a:cubicBezTo>
                    <a:pt x="1133450" y="1687821"/>
                    <a:pt x="1154545" y="1662545"/>
                    <a:pt x="1177636" y="1639454"/>
                  </a:cubicBezTo>
                  <a:cubicBezTo>
                    <a:pt x="1235676" y="1465336"/>
                    <a:pt x="1150633" y="1673209"/>
                    <a:pt x="1270000" y="1524000"/>
                  </a:cubicBezTo>
                  <a:cubicBezTo>
                    <a:pt x="1285205" y="1504994"/>
                    <a:pt x="1286404" y="1478131"/>
                    <a:pt x="1293091" y="1454727"/>
                  </a:cubicBezTo>
                  <a:cubicBezTo>
                    <a:pt x="1301809" y="1424213"/>
                    <a:pt x="1307464" y="1392878"/>
                    <a:pt x="1316182" y="1362364"/>
                  </a:cubicBezTo>
                  <a:cubicBezTo>
                    <a:pt x="1322869" y="1338961"/>
                    <a:pt x="1333992" y="1316851"/>
                    <a:pt x="1339272" y="1293091"/>
                  </a:cubicBezTo>
                  <a:cubicBezTo>
                    <a:pt x="1349428" y="1247387"/>
                    <a:pt x="1354666" y="1200727"/>
                    <a:pt x="1362363" y="1154545"/>
                  </a:cubicBezTo>
                  <a:cubicBezTo>
                    <a:pt x="1354666" y="985212"/>
                    <a:pt x="1357330" y="815089"/>
                    <a:pt x="1339272" y="646545"/>
                  </a:cubicBezTo>
                  <a:cubicBezTo>
                    <a:pt x="1334086" y="598142"/>
                    <a:pt x="1308485" y="554182"/>
                    <a:pt x="1293091" y="508000"/>
                  </a:cubicBezTo>
                  <a:cubicBezTo>
                    <a:pt x="1285394" y="484909"/>
                    <a:pt x="1283501" y="458979"/>
                    <a:pt x="1270000" y="438727"/>
                  </a:cubicBezTo>
                  <a:cubicBezTo>
                    <a:pt x="1205633" y="342178"/>
                    <a:pt x="1189753" y="298735"/>
                    <a:pt x="1108363" y="230909"/>
                  </a:cubicBezTo>
                  <a:cubicBezTo>
                    <a:pt x="1087044" y="213143"/>
                    <a:pt x="1062182" y="200121"/>
                    <a:pt x="1039091" y="184727"/>
                  </a:cubicBezTo>
                  <a:cubicBezTo>
                    <a:pt x="961240" y="67950"/>
                    <a:pt x="1035171" y="148131"/>
                    <a:pt x="923636" y="92364"/>
                  </a:cubicBezTo>
                  <a:cubicBezTo>
                    <a:pt x="898814" y="79953"/>
                    <a:pt x="879185" y="58593"/>
                    <a:pt x="854363" y="46182"/>
                  </a:cubicBezTo>
                  <a:cubicBezTo>
                    <a:pt x="769237" y="3619"/>
                    <a:pt x="701755" y="23091"/>
                    <a:pt x="600363" y="23091"/>
                  </a:cubicBezTo>
                </a:path>
              </a:pathLst>
            </a:custGeom>
            <a:ln w="762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3" name="Group 12"/>
          <p:cNvGrpSpPr/>
          <p:nvPr/>
        </p:nvGrpSpPr>
        <p:grpSpPr>
          <a:xfrm>
            <a:off x="4693218" y="1829969"/>
            <a:ext cx="7296727" cy="4502727"/>
            <a:chOff x="4895273" y="1801091"/>
            <a:chExt cx="7296727" cy="4502727"/>
          </a:xfrm>
        </p:grpSpPr>
        <p:pic>
          <p:nvPicPr>
            <p:cNvPr id="14" name="Picture 13"/>
            <p:cNvPicPr>
              <a:picLocks noChangeAspect="1"/>
            </p:cNvPicPr>
            <p:nvPr/>
          </p:nvPicPr>
          <p:blipFill>
            <a:blip r:embed="rId3"/>
            <a:stretch>
              <a:fillRect/>
            </a:stretch>
          </p:blipFill>
          <p:spPr>
            <a:xfrm>
              <a:off x="7690427" y="3769273"/>
              <a:ext cx="4501573" cy="2534545"/>
            </a:xfrm>
            <a:prstGeom prst="rect">
              <a:avLst/>
            </a:prstGeom>
          </p:spPr>
        </p:pic>
        <p:sp>
          <p:nvSpPr>
            <p:cNvPr id="15" name="Freeform 14"/>
            <p:cNvSpPr/>
            <p:nvPr/>
          </p:nvSpPr>
          <p:spPr>
            <a:xfrm>
              <a:off x="4895273" y="1801091"/>
              <a:ext cx="1362363" cy="1794451"/>
            </a:xfrm>
            <a:custGeom>
              <a:avLst/>
              <a:gdLst>
                <a:gd name="connsiteX0" fmla="*/ 715818 w 1362363"/>
                <a:gd name="connsiteY0" fmla="*/ 0 h 1794451"/>
                <a:gd name="connsiteX1" fmla="*/ 461818 w 1362363"/>
                <a:gd name="connsiteY1" fmla="*/ 69273 h 1794451"/>
                <a:gd name="connsiteX2" fmla="*/ 392545 w 1362363"/>
                <a:gd name="connsiteY2" fmla="*/ 92364 h 1794451"/>
                <a:gd name="connsiteX3" fmla="*/ 323272 w 1362363"/>
                <a:gd name="connsiteY3" fmla="*/ 138545 h 1794451"/>
                <a:gd name="connsiteX4" fmla="*/ 184727 w 1362363"/>
                <a:gd name="connsiteY4" fmla="*/ 184727 h 1794451"/>
                <a:gd name="connsiteX5" fmla="*/ 69272 w 1362363"/>
                <a:gd name="connsiteY5" fmla="*/ 392545 h 1794451"/>
                <a:gd name="connsiteX6" fmla="*/ 46182 w 1362363"/>
                <a:gd name="connsiteY6" fmla="*/ 508000 h 1794451"/>
                <a:gd name="connsiteX7" fmla="*/ 0 w 1362363"/>
                <a:gd name="connsiteY7" fmla="*/ 785091 h 1794451"/>
                <a:gd name="connsiteX8" fmla="*/ 23091 w 1362363"/>
                <a:gd name="connsiteY8" fmla="*/ 946727 h 1794451"/>
                <a:gd name="connsiteX9" fmla="*/ 92363 w 1362363"/>
                <a:gd name="connsiteY9" fmla="*/ 1154545 h 1794451"/>
                <a:gd name="connsiteX10" fmla="*/ 115454 w 1362363"/>
                <a:gd name="connsiteY10" fmla="*/ 1223818 h 1794451"/>
                <a:gd name="connsiteX11" fmla="*/ 161636 w 1362363"/>
                <a:gd name="connsiteY11" fmla="*/ 1408545 h 1794451"/>
                <a:gd name="connsiteX12" fmla="*/ 207818 w 1362363"/>
                <a:gd name="connsiteY12" fmla="*/ 1547091 h 1794451"/>
                <a:gd name="connsiteX13" fmla="*/ 230909 w 1362363"/>
                <a:gd name="connsiteY13" fmla="*/ 1616364 h 1794451"/>
                <a:gd name="connsiteX14" fmla="*/ 346363 w 1362363"/>
                <a:gd name="connsiteY14" fmla="*/ 1731818 h 1794451"/>
                <a:gd name="connsiteX15" fmla="*/ 484909 w 1362363"/>
                <a:gd name="connsiteY15" fmla="*/ 1778000 h 1794451"/>
                <a:gd name="connsiteX16" fmla="*/ 1108363 w 1362363"/>
                <a:gd name="connsiteY16" fmla="*/ 1708727 h 1794451"/>
                <a:gd name="connsiteX17" fmla="*/ 1177636 w 1362363"/>
                <a:gd name="connsiteY17" fmla="*/ 1639454 h 1794451"/>
                <a:gd name="connsiteX18" fmla="*/ 1270000 w 1362363"/>
                <a:gd name="connsiteY18" fmla="*/ 1524000 h 1794451"/>
                <a:gd name="connsiteX19" fmla="*/ 1293091 w 1362363"/>
                <a:gd name="connsiteY19" fmla="*/ 1454727 h 1794451"/>
                <a:gd name="connsiteX20" fmla="*/ 1316182 w 1362363"/>
                <a:gd name="connsiteY20" fmla="*/ 1362364 h 1794451"/>
                <a:gd name="connsiteX21" fmla="*/ 1339272 w 1362363"/>
                <a:gd name="connsiteY21" fmla="*/ 1293091 h 1794451"/>
                <a:gd name="connsiteX22" fmla="*/ 1362363 w 1362363"/>
                <a:gd name="connsiteY22" fmla="*/ 1154545 h 1794451"/>
                <a:gd name="connsiteX23" fmla="*/ 1339272 w 1362363"/>
                <a:gd name="connsiteY23" fmla="*/ 646545 h 1794451"/>
                <a:gd name="connsiteX24" fmla="*/ 1293091 w 1362363"/>
                <a:gd name="connsiteY24" fmla="*/ 508000 h 1794451"/>
                <a:gd name="connsiteX25" fmla="*/ 1270000 w 1362363"/>
                <a:gd name="connsiteY25" fmla="*/ 438727 h 1794451"/>
                <a:gd name="connsiteX26" fmla="*/ 1108363 w 1362363"/>
                <a:gd name="connsiteY26" fmla="*/ 230909 h 1794451"/>
                <a:gd name="connsiteX27" fmla="*/ 1039091 w 1362363"/>
                <a:gd name="connsiteY27" fmla="*/ 184727 h 1794451"/>
                <a:gd name="connsiteX28" fmla="*/ 923636 w 1362363"/>
                <a:gd name="connsiteY28" fmla="*/ 92364 h 1794451"/>
                <a:gd name="connsiteX29" fmla="*/ 854363 w 1362363"/>
                <a:gd name="connsiteY29" fmla="*/ 46182 h 1794451"/>
                <a:gd name="connsiteX30" fmla="*/ 600363 w 1362363"/>
                <a:gd name="connsiteY30" fmla="*/ 23091 h 179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2363" h="1794451">
                  <a:moveTo>
                    <a:pt x="715818" y="0"/>
                  </a:moveTo>
                  <a:cubicBezTo>
                    <a:pt x="552628" y="32638"/>
                    <a:pt x="637597" y="10680"/>
                    <a:pt x="461818" y="69273"/>
                  </a:cubicBezTo>
                  <a:cubicBezTo>
                    <a:pt x="438727" y="76970"/>
                    <a:pt x="412797" y="78863"/>
                    <a:pt x="392545" y="92364"/>
                  </a:cubicBezTo>
                  <a:cubicBezTo>
                    <a:pt x="369454" y="107758"/>
                    <a:pt x="348632" y="127274"/>
                    <a:pt x="323272" y="138545"/>
                  </a:cubicBezTo>
                  <a:cubicBezTo>
                    <a:pt x="278788" y="158316"/>
                    <a:pt x="184727" y="184727"/>
                    <a:pt x="184727" y="184727"/>
                  </a:cubicBezTo>
                  <a:cubicBezTo>
                    <a:pt x="115937" y="287911"/>
                    <a:pt x="93657" y="295005"/>
                    <a:pt x="69272" y="392545"/>
                  </a:cubicBezTo>
                  <a:cubicBezTo>
                    <a:pt x="59753" y="430620"/>
                    <a:pt x="53002" y="469350"/>
                    <a:pt x="46182" y="508000"/>
                  </a:cubicBezTo>
                  <a:cubicBezTo>
                    <a:pt x="29909" y="600213"/>
                    <a:pt x="0" y="785091"/>
                    <a:pt x="0" y="785091"/>
                  </a:cubicBezTo>
                  <a:cubicBezTo>
                    <a:pt x="7697" y="838970"/>
                    <a:pt x="10853" y="893695"/>
                    <a:pt x="23091" y="946727"/>
                  </a:cubicBezTo>
                  <a:cubicBezTo>
                    <a:pt x="23096" y="946748"/>
                    <a:pt x="80814" y="1119898"/>
                    <a:pt x="92363" y="1154545"/>
                  </a:cubicBezTo>
                  <a:cubicBezTo>
                    <a:pt x="100060" y="1177636"/>
                    <a:pt x="109551" y="1200205"/>
                    <a:pt x="115454" y="1223818"/>
                  </a:cubicBezTo>
                  <a:cubicBezTo>
                    <a:pt x="130848" y="1285394"/>
                    <a:pt x="141565" y="1348331"/>
                    <a:pt x="161636" y="1408545"/>
                  </a:cubicBezTo>
                  <a:lnTo>
                    <a:pt x="207818" y="1547091"/>
                  </a:lnTo>
                  <a:cubicBezTo>
                    <a:pt x="215515" y="1570182"/>
                    <a:pt x="217407" y="1596112"/>
                    <a:pt x="230909" y="1616364"/>
                  </a:cubicBezTo>
                  <a:cubicBezTo>
                    <a:pt x="273039" y="1679558"/>
                    <a:pt x="273446" y="1699410"/>
                    <a:pt x="346363" y="1731818"/>
                  </a:cubicBezTo>
                  <a:cubicBezTo>
                    <a:pt x="390847" y="1751589"/>
                    <a:pt x="484909" y="1778000"/>
                    <a:pt x="484909" y="1778000"/>
                  </a:cubicBezTo>
                  <a:cubicBezTo>
                    <a:pt x="753904" y="1766792"/>
                    <a:pt x="932224" y="1855510"/>
                    <a:pt x="1108363" y="1708727"/>
                  </a:cubicBezTo>
                  <a:cubicBezTo>
                    <a:pt x="1133450" y="1687821"/>
                    <a:pt x="1154545" y="1662545"/>
                    <a:pt x="1177636" y="1639454"/>
                  </a:cubicBezTo>
                  <a:cubicBezTo>
                    <a:pt x="1235676" y="1465336"/>
                    <a:pt x="1150633" y="1673209"/>
                    <a:pt x="1270000" y="1524000"/>
                  </a:cubicBezTo>
                  <a:cubicBezTo>
                    <a:pt x="1285205" y="1504994"/>
                    <a:pt x="1286404" y="1478131"/>
                    <a:pt x="1293091" y="1454727"/>
                  </a:cubicBezTo>
                  <a:cubicBezTo>
                    <a:pt x="1301809" y="1424213"/>
                    <a:pt x="1307464" y="1392878"/>
                    <a:pt x="1316182" y="1362364"/>
                  </a:cubicBezTo>
                  <a:cubicBezTo>
                    <a:pt x="1322869" y="1338961"/>
                    <a:pt x="1333992" y="1316851"/>
                    <a:pt x="1339272" y="1293091"/>
                  </a:cubicBezTo>
                  <a:cubicBezTo>
                    <a:pt x="1349428" y="1247387"/>
                    <a:pt x="1354666" y="1200727"/>
                    <a:pt x="1362363" y="1154545"/>
                  </a:cubicBezTo>
                  <a:cubicBezTo>
                    <a:pt x="1354666" y="985212"/>
                    <a:pt x="1357330" y="815089"/>
                    <a:pt x="1339272" y="646545"/>
                  </a:cubicBezTo>
                  <a:cubicBezTo>
                    <a:pt x="1334086" y="598142"/>
                    <a:pt x="1308485" y="554182"/>
                    <a:pt x="1293091" y="508000"/>
                  </a:cubicBezTo>
                  <a:cubicBezTo>
                    <a:pt x="1285394" y="484909"/>
                    <a:pt x="1283501" y="458979"/>
                    <a:pt x="1270000" y="438727"/>
                  </a:cubicBezTo>
                  <a:cubicBezTo>
                    <a:pt x="1205633" y="342178"/>
                    <a:pt x="1189753" y="298735"/>
                    <a:pt x="1108363" y="230909"/>
                  </a:cubicBezTo>
                  <a:cubicBezTo>
                    <a:pt x="1087044" y="213143"/>
                    <a:pt x="1062182" y="200121"/>
                    <a:pt x="1039091" y="184727"/>
                  </a:cubicBezTo>
                  <a:cubicBezTo>
                    <a:pt x="961240" y="67950"/>
                    <a:pt x="1035171" y="148131"/>
                    <a:pt x="923636" y="92364"/>
                  </a:cubicBezTo>
                  <a:cubicBezTo>
                    <a:pt x="898814" y="79953"/>
                    <a:pt x="879185" y="58593"/>
                    <a:pt x="854363" y="46182"/>
                  </a:cubicBezTo>
                  <a:cubicBezTo>
                    <a:pt x="769237" y="3619"/>
                    <a:pt x="701755" y="23091"/>
                    <a:pt x="600363" y="23091"/>
                  </a:cubicBezTo>
                </a:path>
              </a:pathLst>
            </a:custGeom>
            <a:ln w="762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Curved Connector 15"/>
            <p:cNvCxnSpPr/>
            <p:nvPr/>
          </p:nvCxnSpPr>
          <p:spPr>
            <a:xfrm>
              <a:off x="5969000" y="2086429"/>
              <a:ext cx="3211286" cy="1614714"/>
            </a:xfrm>
            <a:prstGeom prst="curvedConnector3">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17" name="Freeform 16"/>
          <p:cNvSpPr/>
          <p:nvPr/>
        </p:nvSpPr>
        <p:spPr>
          <a:xfrm>
            <a:off x="434787" y="1742114"/>
            <a:ext cx="1362363" cy="1794451"/>
          </a:xfrm>
          <a:custGeom>
            <a:avLst/>
            <a:gdLst>
              <a:gd name="connsiteX0" fmla="*/ 715818 w 1362363"/>
              <a:gd name="connsiteY0" fmla="*/ 0 h 1794451"/>
              <a:gd name="connsiteX1" fmla="*/ 461818 w 1362363"/>
              <a:gd name="connsiteY1" fmla="*/ 69273 h 1794451"/>
              <a:gd name="connsiteX2" fmla="*/ 392545 w 1362363"/>
              <a:gd name="connsiteY2" fmla="*/ 92364 h 1794451"/>
              <a:gd name="connsiteX3" fmla="*/ 323272 w 1362363"/>
              <a:gd name="connsiteY3" fmla="*/ 138545 h 1794451"/>
              <a:gd name="connsiteX4" fmla="*/ 184727 w 1362363"/>
              <a:gd name="connsiteY4" fmla="*/ 184727 h 1794451"/>
              <a:gd name="connsiteX5" fmla="*/ 69272 w 1362363"/>
              <a:gd name="connsiteY5" fmla="*/ 392545 h 1794451"/>
              <a:gd name="connsiteX6" fmla="*/ 46182 w 1362363"/>
              <a:gd name="connsiteY6" fmla="*/ 508000 h 1794451"/>
              <a:gd name="connsiteX7" fmla="*/ 0 w 1362363"/>
              <a:gd name="connsiteY7" fmla="*/ 785091 h 1794451"/>
              <a:gd name="connsiteX8" fmla="*/ 23091 w 1362363"/>
              <a:gd name="connsiteY8" fmla="*/ 946727 h 1794451"/>
              <a:gd name="connsiteX9" fmla="*/ 92363 w 1362363"/>
              <a:gd name="connsiteY9" fmla="*/ 1154545 h 1794451"/>
              <a:gd name="connsiteX10" fmla="*/ 115454 w 1362363"/>
              <a:gd name="connsiteY10" fmla="*/ 1223818 h 1794451"/>
              <a:gd name="connsiteX11" fmla="*/ 161636 w 1362363"/>
              <a:gd name="connsiteY11" fmla="*/ 1408545 h 1794451"/>
              <a:gd name="connsiteX12" fmla="*/ 207818 w 1362363"/>
              <a:gd name="connsiteY12" fmla="*/ 1547091 h 1794451"/>
              <a:gd name="connsiteX13" fmla="*/ 230909 w 1362363"/>
              <a:gd name="connsiteY13" fmla="*/ 1616364 h 1794451"/>
              <a:gd name="connsiteX14" fmla="*/ 346363 w 1362363"/>
              <a:gd name="connsiteY14" fmla="*/ 1731818 h 1794451"/>
              <a:gd name="connsiteX15" fmla="*/ 484909 w 1362363"/>
              <a:gd name="connsiteY15" fmla="*/ 1778000 h 1794451"/>
              <a:gd name="connsiteX16" fmla="*/ 1108363 w 1362363"/>
              <a:gd name="connsiteY16" fmla="*/ 1708727 h 1794451"/>
              <a:gd name="connsiteX17" fmla="*/ 1177636 w 1362363"/>
              <a:gd name="connsiteY17" fmla="*/ 1639454 h 1794451"/>
              <a:gd name="connsiteX18" fmla="*/ 1270000 w 1362363"/>
              <a:gd name="connsiteY18" fmla="*/ 1524000 h 1794451"/>
              <a:gd name="connsiteX19" fmla="*/ 1293091 w 1362363"/>
              <a:gd name="connsiteY19" fmla="*/ 1454727 h 1794451"/>
              <a:gd name="connsiteX20" fmla="*/ 1316182 w 1362363"/>
              <a:gd name="connsiteY20" fmla="*/ 1362364 h 1794451"/>
              <a:gd name="connsiteX21" fmla="*/ 1339272 w 1362363"/>
              <a:gd name="connsiteY21" fmla="*/ 1293091 h 1794451"/>
              <a:gd name="connsiteX22" fmla="*/ 1362363 w 1362363"/>
              <a:gd name="connsiteY22" fmla="*/ 1154545 h 1794451"/>
              <a:gd name="connsiteX23" fmla="*/ 1339272 w 1362363"/>
              <a:gd name="connsiteY23" fmla="*/ 646545 h 1794451"/>
              <a:gd name="connsiteX24" fmla="*/ 1293091 w 1362363"/>
              <a:gd name="connsiteY24" fmla="*/ 508000 h 1794451"/>
              <a:gd name="connsiteX25" fmla="*/ 1270000 w 1362363"/>
              <a:gd name="connsiteY25" fmla="*/ 438727 h 1794451"/>
              <a:gd name="connsiteX26" fmla="*/ 1108363 w 1362363"/>
              <a:gd name="connsiteY26" fmla="*/ 230909 h 1794451"/>
              <a:gd name="connsiteX27" fmla="*/ 1039091 w 1362363"/>
              <a:gd name="connsiteY27" fmla="*/ 184727 h 1794451"/>
              <a:gd name="connsiteX28" fmla="*/ 923636 w 1362363"/>
              <a:gd name="connsiteY28" fmla="*/ 92364 h 1794451"/>
              <a:gd name="connsiteX29" fmla="*/ 854363 w 1362363"/>
              <a:gd name="connsiteY29" fmla="*/ 46182 h 1794451"/>
              <a:gd name="connsiteX30" fmla="*/ 600363 w 1362363"/>
              <a:gd name="connsiteY30" fmla="*/ 23091 h 179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2363" h="1794451">
                <a:moveTo>
                  <a:pt x="715818" y="0"/>
                </a:moveTo>
                <a:cubicBezTo>
                  <a:pt x="552628" y="32638"/>
                  <a:pt x="637597" y="10680"/>
                  <a:pt x="461818" y="69273"/>
                </a:cubicBezTo>
                <a:cubicBezTo>
                  <a:pt x="438727" y="76970"/>
                  <a:pt x="412797" y="78863"/>
                  <a:pt x="392545" y="92364"/>
                </a:cubicBezTo>
                <a:cubicBezTo>
                  <a:pt x="369454" y="107758"/>
                  <a:pt x="348632" y="127274"/>
                  <a:pt x="323272" y="138545"/>
                </a:cubicBezTo>
                <a:cubicBezTo>
                  <a:pt x="278788" y="158316"/>
                  <a:pt x="184727" y="184727"/>
                  <a:pt x="184727" y="184727"/>
                </a:cubicBezTo>
                <a:cubicBezTo>
                  <a:pt x="115937" y="287911"/>
                  <a:pt x="93657" y="295005"/>
                  <a:pt x="69272" y="392545"/>
                </a:cubicBezTo>
                <a:cubicBezTo>
                  <a:pt x="59753" y="430620"/>
                  <a:pt x="53002" y="469350"/>
                  <a:pt x="46182" y="508000"/>
                </a:cubicBezTo>
                <a:cubicBezTo>
                  <a:pt x="29909" y="600213"/>
                  <a:pt x="0" y="785091"/>
                  <a:pt x="0" y="785091"/>
                </a:cubicBezTo>
                <a:cubicBezTo>
                  <a:pt x="7697" y="838970"/>
                  <a:pt x="10853" y="893695"/>
                  <a:pt x="23091" y="946727"/>
                </a:cubicBezTo>
                <a:cubicBezTo>
                  <a:pt x="23096" y="946748"/>
                  <a:pt x="80814" y="1119898"/>
                  <a:pt x="92363" y="1154545"/>
                </a:cubicBezTo>
                <a:cubicBezTo>
                  <a:pt x="100060" y="1177636"/>
                  <a:pt x="109551" y="1200205"/>
                  <a:pt x="115454" y="1223818"/>
                </a:cubicBezTo>
                <a:cubicBezTo>
                  <a:pt x="130848" y="1285394"/>
                  <a:pt x="141565" y="1348331"/>
                  <a:pt x="161636" y="1408545"/>
                </a:cubicBezTo>
                <a:lnTo>
                  <a:pt x="207818" y="1547091"/>
                </a:lnTo>
                <a:cubicBezTo>
                  <a:pt x="215515" y="1570182"/>
                  <a:pt x="217407" y="1596112"/>
                  <a:pt x="230909" y="1616364"/>
                </a:cubicBezTo>
                <a:cubicBezTo>
                  <a:pt x="273039" y="1679558"/>
                  <a:pt x="273446" y="1699410"/>
                  <a:pt x="346363" y="1731818"/>
                </a:cubicBezTo>
                <a:cubicBezTo>
                  <a:pt x="390847" y="1751589"/>
                  <a:pt x="484909" y="1778000"/>
                  <a:pt x="484909" y="1778000"/>
                </a:cubicBezTo>
                <a:cubicBezTo>
                  <a:pt x="753904" y="1766792"/>
                  <a:pt x="932224" y="1855510"/>
                  <a:pt x="1108363" y="1708727"/>
                </a:cubicBezTo>
                <a:cubicBezTo>
                  <a:pt x="1133450" y="1687821"/>
                  <a:pt x="1154545" y="1662545"/>
                  <a:pt x="1177636" y="1639454"/>
                </a:cubicBezTo>
                <a:cubicBezTo>
                  <a:pt x="1235676" y="1465336"/>
                  <a:pt x="1150633" y="1673209"/>
                  <a:pt x="1270000" y="1524000"/>
                </a:cubicBezTo>
                <a:cubicBezTo>
                  <a:pt x="1285205" y="1504994"/>
                  <a:pt x="1286404" y="1478131"/>
                  <a:pt x="1293091" y="1454727"/>
                </a:cubicBezTo>
                <a:cubicBezTo>
                  <a:pt x="1301809" y="1424213"/>
                  <a:pt x="1307464" y="1392878"/>
                  <a:pt x="1316182" y="1362364"/>
                </a:cubicBezTo>
                <a:cubicBezTo>
                  <a:pt x="1322869" y="1338961"/>
                  <a:pt x="1333992" y="1316851"/>
                  <a:pt x="1339272" y="1293091"/>
                </a:cubicBezTo>
                <a:cubicBezTo>
                  <a:pt x="1349428" y="1247387"/>
                  <a:pt x="1354666" y="1200727"/>
                  <a:pt x="1362363" y="1154545"/>
                </a:cubicBezTo>
                <a:cubicBezTo>
                  <a:pt x="1354666" y="985212"/>
                  <a:pt x="1357330" y="815089"/>
                  <a:pt x="1339272" y="646545"/>
                </a:cubicBezTo>
                <a:cubicBezTo>
                  <a:pt x="1334086" y="598142"/>
                  <a:pt x="1308485" y="554182"/>
                  <a:pt x="1293091" y="508000"/>
                </a:cubicBezTo>
                <a:cubicBezTo>
                  <a:pt x="1285394" y="484909"/>
                  <a:pt x="1283501" y="458979"/>
                  <a:pt x="1270000" y="438727"/>
                </a:cubicBezTo>
                <a:cubicBezTo>
                  <a:pt x="1205633" y="342178"/>
                  <a:pt x="1189753" y="298735"/>
                  <a:pt x="1108363" y="230909"/>
                </a:cubicBezTo>
                <a:cubicBezTo>
                  <a:pt x="1087044" y="213143"/>
                  <a:pt x="1062182" y="200121"/>
                  <a:pt x="1039091" y="184727"/>
                </a:cubicBezTo>
                <a:cubicBezTo>
                  <a:pt x="961240" y="67950"/>
                  <a:pt x="1035171" y="148131"/>
                  <a:pt x="923636" y="92364"/>
                </a:cubicBezTo>
                <a:cubicBezTo>
                  <a:pt x="898814" y="79953"/>
                  <a:pt x="879185" y="58593"/>
                  <a:pt x="854363" y="46182"/>
                </a:cubicBezTo>
                <a:cubicBezTo>
                  <a:pt x="769237" y="3619"/>
                  <a:pt x="701755" y="23091"/>
                  <a:pt x="600363" y="23091"/>
                </a:cubicBezTo>
              </a:path>
            </a:pathLst>
          </a:custGeom>
          <a:ln w="762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6115663" y="1862241"/>
            <a:ext cx="1362363" cy="1794451"/>
          </a:xfrm>
          <a:custGeom>
            <a:avLst/>
            <a:gdLst>
              <a:gd name="connsiteX0" fmla="*/ 715818 w 1362363"/>
              <a:gd name="connsiteY0" fmla="*/ 0 h 1794451"/>
              <a:gd name="connsiteX1" fmla="*/ 461818 w 1362363"/>
              <a:gd name="connsiteY1" fmla="*/ 69273 h 1794451"/>
              <a:gd name="connsiteX2" fmla="*/ 392545 w 1362363"/>
              <a:gd name="connsiteY2" fmla="*/ 92364 h 1794451"/>
              <a:gd name="connsiteX3" fmla="*/ 323272 w 1362363"/>
              <a:gd name="connsiteY3" fmla="*/ 138545 h 1794451"/>
              <a:gd name="connsiteX4" fmla="*/ 184727 w 1362363"/>
              <a:gd name="connsiteY4" fmla="*/ 184727 h 1794451"/>
              <a:gd name="connsiteX5" fmla="*/ 69272 w 1362363"/>
              <a:gd name="connsiteY5" fmla="*/ 392545 h 1794451"/>
              <a:gd name="connsiteX6" fmla="*/ 46182 w 1362363"/>
              <a:gd name="connsiteY6" fmla="*/ 508000 h 1794451"/>
              <a:gd name="connsiteX7" fmla="*/ 0 w 1362363"/>
              <a:gd name="connsiteY7" fmla="*/ 785091 h 1794451"/>
              <a:gd name="connsiteX8" fmla="*/ 23091 w 1362363"/>
              <a:gd name="connsiteY8" fmla="*/ 946727 h 1794451"/>
              <a:gd name="connsiteX9" fmla="*/ 92363 w 1362363"/>
              <a:gd name="connsiteY9" fmla="*/ 1154545 h 1794451"/>
              <a:gd name="connsiteX10" fmla="*/ 115454 w 1362363"/>
              <a:gd name="connsiteY10" fmla="*/ 1223818 h 1794451"/>
              <a:gd name="connsiteX11" fmla="*/ 161636 w 1362363"/>
              <a:gd name="connsiteY11" fmla="*/ 1408545 h 1794451"/>
              <a:gd name="connsiteX12" fmla="*/ 207818 w 1362363"/>
              <a:gd name="connsiteY12" fmla="*/ 1547091 h 1794451"/>
              <a:gd name="connsiteX13" fmla="*/ 230909 w 1362363"/>
              <a:gd name="connsiteY13" fmla="*/ 1616364 h 1794451"/>
              <a:gd name="connsiteX14" fmla="*/ 346363 w 1362363"/>
              <a:gd name="connsiteY14" fmla="*/ 1731818 h 1794451"/>
              <a:gd name="connsiteX15" fmla="*/ 484909 w 1362363"/>
              <a:gd name="connsiteY15" fmla="*/ 1778000 h 1794451"/>
              <a:gd name="connsiteX16" fmla="*/ 1108363 w 1362363"/>
              <a:gd name="connsiteY16" fmla="*/ 1708727 h 1794451"/>
              <a:gd name="connsiteX17" fmla="*/ 1177636 w 1362363"/>
              <a:gd name="connsiteY17" fmla="*/ 1639454 h 1794451"/>
              <a:gd name="connsiteX18" fmla="*/ 1270000 w 1362363"/>
              <a:gd name="connsiteY18" fmla="*/ 1524000 h 1794451"/>
              <a:gd name="connsiteX19" fmla="*/ 1293091 w 1362363"/>
              <a:gd name="connsiteY19" fmla="*/ 1454727 h 1794451"/>
              <a:gd name="connsiteX20" fmla="*/ 1316182 w 1362363"/>
              <a:gd name="connsiteY20" fmla="*/ 1362364 h 1794451"/>
              <a:gd name="connsiteX21" fmla="*/ 1339272 w 1362363"/>
              <a:gd name="connsiteY21" fmla="*/ 1293091 h 1794451"/>
              <a:gd name="connsiteX22" fmla="*/ 1362363 w 1362363"/>
              <a:gd name="connsiteY22" fmla="*/ 1154545 h 1794451"/>
              <a:gd name="connsiteX23" fmla="*/ 1339272 w 1362363"/>
              <a:gd name="connsiteY23" fmla="*/ 646545 h 1794451"/>
              <a:gd name="connsiteX24" fmla="*/ 1293091 w 1362363"/>
              <a:gd name="connsiteY24" fmla="*/ 508000 h 1794451"/>
              <a:gd name="connsiteX25" fmla="*/ 1270000 w 1362363"/>
              <a:gd name="connsiteY25" fmla="*/ 438727 h 1794451"/>
              <a:gd name="connsiteX26" fmla="*/ 1108363 w 1362363"/>
              <a:gd name="connsiteY26" fmla="*/ 230909 h 1794451"/>
              <a:gd name="connsiteX27" fmla="*/ 1039091 w 1362363"/>
              <a:gd name="connsiteY27" fmla="*/ 184727 h 1794451"/>
              <a:gd name="connsiteX28" fmla="*/ 923636 w 1362363"/>
              <a:gd name="connsiteY28" fmla="*/ 92364 h 1794451"/>
              <a:gd name="connsiteX29" fmla="*/ 854363 w 1362363"/>
              <a:gd name="connsiteY29" fmla="*/ 46182 h 1794451"/>
              <a:gd name="connsiteX30" fmla="*/ 600363 w 1362363"/>
              <a:gd name="connsiteY30" fmla="*/ 23091 h 179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2363" h="1794451">
                <a:moveTo>
                  <a:pt x="715818" y="0"/>
                </a:moveTo>
                <a:cubicBezTo>
                  <a:pt x="552628" y="32638"/>
                  <a:pt x="637597" y="10680"/>
                  <a:pt x="461818" y="69273"/>
                </a:cubicBezTo>
                <a:cubicBezTo>
                  <a:pt x="438727" y="76970"/>
                  <a:pt x="412797" y="78863"/>
                  <a:pt x="392545" y="92364"/>
                </a:cubicBezTo>
                <a:cubicBezTo>
                  <a:pt x="369454" y="107758"/>
                  <a:pt x="348632" y="127274"/>
                  <a:pt x="323272" y="138545"/>
                </a:cubicBezTo>
                <a:cubicBezTo>
                  <a:pt x="278788" y="158316"/>
                  <a:pt x="184727" y="184727"/>
                  <a:pt x="184727" y="184727"/>
                </a:cubicBezTo>
                <a:cubicBezTo>
                  <a:pt x="115937" y="287911"/>
                  <a:pt x="93657" y="295005"/>
                  <a:pt x="69272" y="392545"/>
                </a:cubicBezTo>
                <a:cubicBezTo>
                  <a:pt x="59753" y="430620"/>
                  <a:pt x="53002" y="469350"/>
                  <a:pt x="46182" y="508000"/>
                </a:cubicBezTo>
                <a:cubicBezTo>
                  <a:pt x="29909" y="600213"/>
                  <a:pt x="0" y="785091"/>
                  <a:pt x="0" y="785091"/>
                </a:cubicBezTo>
                <a:cubicBezTo>
                  <a:pt x="7697" y="838970"/>
                  <a:pt x="10853" y="893695"/>
                  <a:pt x="23091" y="946727"/>
                </a:cubicBezTo>
                <a:cubicBezTo>
                  <a:pt x="23096" y="946748"/>
                  <a:pt x="80814" y="1119898"/>
                  <a:pt x="92363" y="1154545"/>
                </a:cubicBezTo>
                <a:cubicBezTo>
                  <a:pt x="100060" y="1177636"/>
                  <a:pt x="109551" y="1200205"/>
                  <a:pt x="115454" y="1223818"/>
                </a:cubicBezTo>
                <a:cubicBezTo>
                  <a:pt x="130848" y="1285394"/>
                  <a:pt x="141565" y="1348331"/>
                  <a:pt x="161636" y="1408545"/>
                </a:cubicBezTo>
                <a:lnTo>
                  <a:pt x="207818" y="1547091"/>
                </a:lnTo>
                <a:cubicBezTo>
                  <a:pt x="215515" y="1570182"/>
                  <a:pt x="217407" y="1596112"/>
                  <a:pt x="230909" y="1616364"/>
                </a:cubicBezTo>
                <a:cubicBezTo>
                  <a:pt x="273039" y="1679558"/>
                  <a:pt x="273446" y="1699410"/>
                  <a:pt x="346363" y="1731818"/>
                </a:cubicBezTo>
                <a:cubicBezTo>
                  <a:pt x="390847" y="1751589"/>
                  <a:pt x="484909" y="1778000"/>
                  <a:pt x="484909" y="1778000"/>
                </a:cubicBezTo>
                <a:cubicBezTo>
                  <a:pt x="753904" y="1766792"/>
                  <a:pt x="932224" y="1855510"/>
                  <a:pt x="1108363" y="1708727"/>
                </a:cubicBezTo>
                <a:cubicBezTo>
                  <a:pt x="1133450" y="1687821"/>
                  <a:pt x="1154545" y="1662545"/>
                  <a:pt x="1177636" y="1639454"/>
                </a:cubicBezTo>
                <a:cubicBezTo>
                  <a:pt x="1235676" y="1465336"/>
                  <a:pt x="1150633" y="1673209"/>
                  <a:pt x="1270000" y="1524000"/>
                </a:cubicBezTo>
                <a:cubicBezTo>
                  <a:pt x="1285205" y="1504994"/>
                  <a:pt x="1286404" y="1478131"/>
                  <a:pt x="1293091" y="1454727"/>
                </a:cubicBezTo>
                <a:cubicBezTo>
                  <a:pt x="1301809" y="1424213"/>
                  <a:pt x="1307464" y="1392878"/>
                  <a:pt x="1316182" y="1362364"/>
                </a:cubicBezTo>
                <a:cubicBezTo>
                  <a:pt x="1322869" y="1338961"/>
                  <a:pt x="1333992" y="1316851"/>
                  <a:pt x="1339272" y="1293091"/>
                </a:cubicBezTo>
                <a:cubicBezTo>
                  <a:pt x="1349428" y="1247387"/>
                  <a:pt x="1354666" y="1200727"/>
                  <a:pt x="1362363" y="1154545"/>
                </a:cubicBezTo>
                <a:cubicBezTo>
                  <a:pt x="1354666" y="985212"/>
                  <a:pt x="1357330" y="815089"/>
                  <a:pt x="1339272" y="646545"/>
                </a:cubicBezTo>
                <a:cubicBezTo>
                  <a:pt x="1334086" y="598142"/>
                  <a:pt x="1308485" y="554182"/>
                  <a:pt x="1293091" y="508000"/>
                </a:cubicBezTo>
                <a:cubicBezTo>
                  <a:pt x="1285394" y="484909"/>
                  <a:pt x="1283501" y="458979"/>
                  <a:pt x="1270000" y="438727"/>
                </a:cubicBezTo>
                <a:cubicBezTo>
                  <a:pt x="1205633" y="342178"/>
                  <a:pt x="1189753" y="298735"/>
                  <a:pt x="1108363" y="230909"/>
                </a:cubicBezTo>
                <a:cubicBezTo>
                  <a:pt x="1087044" y="213143"/>
                  <a:pt x="1062182" y="200121"/>
                  <a:pt x="1039091" y="184727"/>
                </a:cubicBezTo>
                <a:cubicBezTo>
                  <a:pt x="961240" y="67950"/>
                  <a:pt x="1035171" y="148131"/>
                  <a:pt x="923636" y="92364"/>
                </a:cubicBezTo>
                <a:cubicBezTo>
                  <a:pt x="898814" y="79953"/>
                  <a:pt x="879185" y="58593"/>
                  <a:pt x="854363" y="46182"/>
                </a:cubicBezTo>
                <a:cubicBezTo>
                  <a:pt x="769237" y="3619"/>
                  <a:pt x="701755" y="23091"/>
                  <a:pt x="600363" y="23091"/>
                </a:cubicBezTo>
              </a:path>
            </a:pathLst>
          </a:custGeom>
          <a:ln w="762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1893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86937" y="777299"/>
            <a:ext cx="11478491" cy="1470025"/>
          </a:xfrm>
        </p:spPr>
        <p:txBody>
          <a:bodyPr>
            <a:noAutofit/>
          </a:bodyPr>
          <a:lstStyle/>
          <a:p>
            <a:r>
              <a:rPr lang="pt-PT" sz="2800" b="1" dirty="0" smtClean="0">
                <a:solidFill>
                  <a:srgbClr val="FF0000"/>
                </a:solidFill>
              </a:rPr>
              <a:t>Sistemas Baseados em  Conhecimento </a:t>
            </a:r>
            <a:r>
              <a:rPr lang="pt-PT" sz="2800" dirty="0" smtClean="0"/>
              <a:t>- </a:t>
            </a:r>
            <a:r>
              <a:rPr lang="pt-PT" sz="2800" b="1" dirty="0" smtClean="0">
                <a:solidFill>
                  <a:srgbClr val="FFFF00"/>
                </a:solidFill>
              </a:rPr>
              <a:t>KBS</a:t>
            </a:r>
            <a:r>
              <a:rPr lang="pt-PT" sz="2800" dirty="0" smtClean="0"/>
              <a:t>   Sistemas Periciais</a:t>
            </a:r>
            <a:r>
              <a:rPr lang="pt-PT" sz="2800" dirty="0"/>
              <a:t/>
            </a:r>
            <a:br>
              <a:rPr lang="pt-PT" sz="2800" dirty="0"/>
            </a:br>
            <a:r>
              <a:rPr lang="pt-PT" sz="2800" dirty="0" smtClean="0"/>
              <a:t>Bases de Conhecimento + </a:t>
            </a:r>
            <a:r>
              <a:rPr lang="pt-PT" sz="2800" b="1" dirty="0" smtClean="0"/>
              <a:t>Inferência</a:t>
            </a:r>
            <a:r>
              <a:rPr lang="pt-PT" sz="2800" dirty="0" smtClean="0"/>
              <a:t> </a:t>
            </a:r>
            <a:r>
              <a:rPr lang="pt-PT" sz="2800" b="1" dirty="0" smtClean="0">
                <a:solidFill>
                  <a:srgbClr val="FFFF00"/>
                </a:solidFill>
              </a:rPr>
              <a:t>Dedutiva + Transparência</a:t>
            </a:r>
            <a:endParaRPr lang="en-GB" sz="2800" b="1" dirty="0">
              <a:solidFill>
                <a:srgbClr val="FFFF00"/>
              </a:solidFill>
            </a:endParaRPr>
          </a:p>
        </p:txBody>
      </p:sp>
      <p:sp>
        <p:nvSpPr>
          <p:cNvPr id="5" name="Rectangle 4"/>
          <p:cNvSpPr>
            <a:spLocks noChangeArrowheads="1"/>
          </p:cNvSpPr>
          <p:nvPr/>
        </p:nvSpPr>
        <p:spPr bwMode="auto">
          <a:xfrm>
            <a:off x="150930" y="1640000"/>
            <a:ext cx="11052821" cy="49218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0488" tIns="44450" rIns="90488" bIns="44450">
            <a:spAutoFit/>
          </a:bodyPr>
          <a:lstStyle/>
          <a:p>
            <a:pPr eaLnBrk="0" fontAlgn="base" hangingPunct="0">
              <a:spcAft>
                <a:spcPts val="0"/>
              </a:spcAft>
            </a:pPr>
            <a:r>
              <a:rPr lang="pt-PT" b="1" kern="1200" dirty="0" smtClean="0">
                <a:effectLst/>
                <a:latin typeface="Comic Sans MS"/>
                <a:ea typeface="游明朝"/>
                <a:cs typeface="Times New Roman"/>
              </a:rPr>
              <a:t>&gt; </a:t>
            </a:r>
          </a:p>
          <a:p>
            <a:pPr eaLnBrk="0" fontAlgn="base" hangingPunct="0">
              <a:spcAft>
                <a:spcPts val="0"/>
              </a:spcAft>
            </a:pPr>
            <a:r>
              <a:rPr lang="pt-PT" b="1" kern="1200" dirty="0" smtClean="0">
                <a:effectLst/>
                <a:latin typeface="Comic Sans MS"/>
                <a:ea typeface="游明朝"/>
                <a:cs typeface="Times New Roman"/>
              </a:rPr>
              <a:t>&gt; </a:t>
            </a:r>
            <a:r>
              <a:rPr lang="pt-PT" sz="2800" b="1" kern="1200" dirty="0" smtClean="0">
                <a:solidFill>
                  <a:srgbClr val="FFFF00"/>
                </a:solidFill>
                <a:effectLst/>
                <a:latin typeface="Comic Sans MS"/>
                <a:ea typeface="游明朝"/>
                <a:cs typeface="Times New Roman"/>
              </a:rPr>
              <a:t>Como?</a:t>
            </a:r>
          </a:p>
          <a:p>
            <a:pPr eaLnBrk="0" fontAlgn="base" hangingPunct="0">
              <a:spcAft>
                <a:spcPts val="0"/>
              </a:spcAft>
            </a:pPr>
            <a:r>
              <a:rPr lang="pt-PT" kern="1200" dirty="0" smtClean="0">
                <a:effectLst/>
                <a:latin typeface="Comic Sans MS"/>
                <a:ea typeface="游明朝"/>
                <a:cs typeface="Times New Roman"/>
              </a:rPr>
              <a:t>O </a:t>
            </a:r>
            <a:r>
              <a:rPr lang="pt-PT" kern="1200" dirty="0">
                <a:effectLst/>
                <a:latin typeface="Comic Sans MS"/>
                <a:ea typeface="游明朝"/>
                <a:cs typeface="Times New Roman"/>
              </a:rPr>
              <a:t>valor </a:t>
            </a:r>
            <a:r>
              <a:rPr lang="pt-PT" b="1" kern="1200" dirty="0">
                <a:effectLst/>
                <a:latin typeface="Comic Sans MS"/>
                <a:ea typeface="游明朝"/>
                <a:cs typeface="Times New Roman"/>
              </a:rPr>
              <a:t>MUITO </a:t>
            </a:r>
            <a:r>
              <a:rPr lang="pt-PT" b="1" kern="1200" dirty="0" smtClean="0">
                <a:effectLst/>
                <a:latin typeface="Comic Sans MS"/>
                <a:ea typeface="游明朝"/>
                <a:cs typeface="Times New Roman"/>
              </a:rPr>
              <a:t>APTO</a:t>
            </a:r>
            <a:r>
              <a:rPr lang="pt-PT" kern="1200" dirty="0" smtClean="0">
                <a:effectLst/>
                <a:latin typeface="Comic Sans MS"/>
                <a:ea typeface="游明朝"/>
                <a:cs typeface="Times New Roman"/>
              </a:rPr>
              <a:t> à APTIDÃO Agricultura Intensiva foi </a:t>
            </a:r>
            <a:r>
              <a:rPr lang="pt-PT" sz="2000" kern="1200" dirty="0">
                <a:solidFill>
                  <a:schemeClr val="accent4">
                    <a:lumMod val="60000"/>
                    <a:lumOff val="40000"/>
                  </a:schemeClr>
                </a:solidFill>
                <a:effectLst/>
                <a:latin typeface="Comic Sans MS"/>
                <a:ea typeface="游明朝"/>
                <a:cs typeface="Times New Roman"/>
              </a:rPr>
              <a:t>calculado com base em</a:t>
            </a:r>
            <a:endParaRPr lang="en-GB" sz="1600" dirty="0">
              <a:solidFill>
                <a:schemeClr val="accent4">
                  <a:lumMod val="60000"/>
                  <a:lumOff val="40000"/>
                </a:schemeClr>
              </a:solidFill>
              <a:effectLst/>
              <a:latin typeface="Times New Roman"/>
              <a:ea typeface="游明朝"/>
              <a:cs typeface="Times New Roman"/>
            </a:endParaRPr>
          </a:p>
          <a:p>
            <a:pPr eaLnBrk="0" fontAlgn="base" hangingPunct="0">
              <a:spcAft>
                <a:spcPts val="0"/>
              </a:spcAft>
            </a:pPr>
            <a:r>
              <a:rPr lang="pt-PT" b="1" kern="1200" dirty="0" smtClean="0">
                <a:effectLst/>
                <a:latin typeface="Comic Sans MS"/>
                <a:ea typeface="游明朝"/>
                <a:cs typeface="Times New Roman"/>
              </a:rPr>
              <a:t>Riqueza florística, capacidade dos solos para a fundação, evacuação de poluição</a:t>
            </a:r>
          </a:p>
          <a:p>
            <a:pPr eaLnBrk="0" fontAlgn="base" hangingPunct="0">
              <a:spcAft>
                <a:spcPts val="0"/>
              </a:spcAft>
            </a:pPr>
            <a:endParaRPr lang="en-GB" sz="1400" b="1" dirty="0">
              <a:effectLst/>
              <a:latin typeface="Times New Roman"/>
              <a:ea typeface="游明朝"/>
              <a:cs typeface="Times New Roman"/>
            </a:endParaRPr>
          </a:p>
          <a:p>
            <a:pPr eaLnBrk="0" fontAlgn="base" hangingPunct="0">
              <a:spcAft>
                <a:spcPts val="0"/>
              </a:spcAft>
            </a:pPr>
            <a:r>
              <a:rPr lang="pt-PT" kern="1200" dirty="0">
                <a:effectLst/>
                <a:latin typeface="Comic Sans MS"/>
                <a:ea typeface="游明朝"/>
                <a:cs typeface="Times New Roman"/>
              </a:rPr>
              <a:t>e o Factor6 (</a:t>
            </a:r>
            <a:r>
              <a:rPr lang="pt-PT" b="1" kern="1200" dirty="0">
                <a:effectLst/>
                <a:latin typeface="Comic Sans MS"/>
                <a:ea typeface="游明朝"/>
                <a:cs typeface="Times New Roman"/>
              </a:rPr>
              <a:t>Riqueza Florística</a:t>
            </a:r>
            <a:r>
              <a:rPr lang="pt-PT" kern="1200" dirty="0">
                <a:effectLst/>
                <a:latin typeface="Comic Sans MS"/>
                <a:ea typeface="游明朝"/>
                <a:cs typeface="Times New Roman"/>
              </a:rPr>
              <a:t>) tem o valor </a:t>
            </a:r>
            <a:r>
              <a:rPr lang="pt-PT" kern="1200" dirty="0" smtClean="0">
                <a:effectLst/>
                <a:latin typeface="Comic Sans MS"/>
                <a:ea typeface="游明朝"/>
                <a:cs typeface="Times New Roman"/>
              </a:rPr>
              <a:t>1</a:t>
            </a:r>
          </a:p>
          <a:p>
            <a:pPr eaLnBrk="0" fontAlgn="base" hangingPunct="0">
              <a:spcAft>
                <a:spcPts val="0"/>
              </a:spcAft>
            </a:pPr>
            <a:endParaRPr lang="en-GB" sz="1400" dirty="0">
              <a:effectLst/>
              <a:latin typeface="Times New Roman"/>
              <a:ea typeface="游明朝"/>
              <a:cs typeface="Times New Roman"/>
            </a:endParaRPr>
          </a:p>
          <a:p>
            <a:pPr eaLnBrk="0" fontAlgn="base" hangingPunct="0">
              <a:spcAft>
                <a:spcPts val="0"/>
              </a:spcAft>
            </a:pPr>
            <a:r>
              <a:rPr lang="pt-PT" sz="2400" kern="1200" dirty="0">
                <a:solidFill>
                  <a:srgbClr val="FFD966"/>
                </a:solidFill>
                <a:effectLst/>
                <a:latin typeface="Comic Sans MS"/>
                <a:ea typeface="游明朝"/>
                <a:cs typeface="Times New Roman"/>
              </a:rPr>
              <a:t>porque depende </a:t>
            </a:r>
            <a:r>
              <a:rPr lang="pt-PT" sz="2400" kern="1200" dirty="0" smtClean="0">
                <a:solidFill>
                  <a:srgbClr val="FFD966"/>
                </a:solidFill>
                <a:effectLst/>
                <a:latin typeface="Comic Sans MS"/>
                <a:ea typeface="游明朝"/>
                <a:cs typeface="Times New Roman"/>
              </a:rPr>
              <a:t>de:</a:t>
            </a:r>
            <a:endParaRPr lang="en-GB" dirty="0">
              <a:solidFill>
                <a:srgbClr val="FFD966"/>
              </a:solidFill>
              <a:effectLst/>
              <a:latin typeface="Times New Roman"/>
              <a:ea typeface="游明朝"/>
              <a:cs typeface="Times New Roman"/>
            </a:endParaRPr>
          </a:p>
          <a:p>
            <a:pPr eaLnBrk="0" fontAlgn="base" hangingPunct="0">
              <a:spcAft>
                <a:spcPts val="0"/>
              </a:spcAft>
            </a:pPr>
            <a:r>
              <a:rPr lang="pt-PT" kern="1200" dirty="0">
                <a:effectLst/>
                <a:latin typeface="Comic Sans MS"/>
                <a:ea typeface="游明朝"/>
                <a:cs typeface="Times New Roman"/>
              </a:rPr>
              <a:t>	O Descritor11 (</a:t>
            </a:r>
            <a:r>
              <a:rPr lang="pt-PT" b="1" kern="1200" dirty="0">
                <a:effectLst/>
                <a:latin typeface="Comic Sans MS"/>
                <a:ea typeface="游明朝"/>
                <a:cs typeface="Times New Roman"/>
              </a:rPr>
              <a:t>Equilíbrio da Vegetação</a:t>
            </a:r>
            <a:r>
              <a:rPr lang="pt-PT" kern="1200" dirty="0">
                <a:effectLst/>
                <a:latin typeface="Comic Sans MS"/>
                <a:ea typeface="游明朝"/>
                <a:cs typeface="Times New Roman"/>
              </a:rPr>
              <a:t>) </a:t>
            </a:r>
            <a:r>
              <a:rPr lang="pt-PT" kern="1200" dirty="0" smtClean="0">
                <a:effectLst/>
                <a:latin typeface="Comic Sans MS"/>
                <a:ea typeface="游明朝"/>
                <a:cs typeface="Times New Roman"/>
              </a:rPr>
              <a:t>que tem </a:t>
            </a:r>
            <a:r>
              <a:rPr lang="pt-PT" kern="1200" dirty="0">
                <a:effectLst/>
                <a:latin typeface="Comic Sans MS"/>
                <a:ea typeface="游明朝"/>
                <a:cs typeface="Times New Roman"/>
              </a:rPr>
              <a:t>o valor 1</a:t>
            </a:r>
            <a:endParaRPr lang="en-GB" sz="1400" dirty="0">
              <a:effectLst/>
              <a:latin typeface="Times New Roman"/>
              <a:ea typeface="游明朝"/>
              <a:cs typeface="Times New Roman"/>
            </a:endParaRPr>
          </a:p>
          <a:p>
            <a:pPr eaLnBrk="0" fontAlgn="base" hangingPunct="0">
              <a:spcAft>
                <a:spcPts val="0"/>
              </a:spcAft>
            </a:pPr>
            <a:r>
              <a:rPr lang="pt-PT" kern="1200" dirty="0">
                <a:effectLst/>
                <a:latin typeface="Comic Sans MS"/>
                <a:ea typeface="游明朝"/>
                <a:cs typeface="Times New Roman"/>
              </a:rPr>
              <a:t>		</a:t>
            </a:r>
            <a:r>
              <a:rPr lang="pt-PT" sz="2000" kern="1200" dirty="0">
                <a:solidFill>
                  <a:srgbClr val="FFD966"/>
                </a:solidFill>
                <a:effectLst/>
                <a:latin typeface="Comic Sans MS"/>
                <a:ea typeface="游明朝"/>
                <a:cs typeface="Times New Roman"/>
              </a:rPr>
              <a:t>porque segundo o especialista:</a:t>
            </a:r>
            <a:endParaRPr lang="en-GB" sz="1600" dirty="0">
              <a:solidFill>
                <a:srgbClr val="FFD966"/>
              </a:solidFill>
              <a:effectLst/>
              <a:latin typeface="Times New Roman"/>
              <a:ea typeface="游明朝"/>
              <a:cs typeface="Times New Roman"/>
            </a:endParaRPr>
          </a:p>
          <a:p>
            <a:pPr eaLnBrk="0" fontAlgn="base" hangingPunct="0">
              <a:spcAft>
                <a:spcPts val="0"/>
              </a:spcAft>
            </a:pPr>
            <a:r>
              <a:rPr lang="pt-PT" kern="1200" dirty="0">
                <a:effectLst/>
                <a:latin typeface="Comic Sans MS"/>
                <a:ea typeface="游明朝"/>
                <a:cs typeface="Times New Roman"/>
              </a:rPr>
              <a:t>		O Equilíbrio da Vegetação é MUITO BAIXO devido ao facto</a:t>
            </a:r>
            <a:endParaRPr lang="en-GB" sz="1400" dirty="0">
              <a:effectLst/>
              <a:latin typeface="Times New Roman"/>
              <a:ea typeface="游明朝"/>
              <a:cs typeface="Times New Roman"/>
            </a:endParaRPr>
          </a:p>
          <a:p>
            <a:pPr eaLnBrk="0" fontAlgn="base" hangingPunct="0">
              <a:spcAft>
                <a:spcPts val="0"/>
              </a:spcAft>
            </a:pPr>
            <a:r>
              <a:rPr lang="pt-PT" kern="1200" dirty="0">
                <a:effectLst/>
                <a:latin typeface="Comic Sans MS"/>
                <a:ea typeface="游明朝"/>
                <a:cs typeface="Times New Roman"/>
              </a:rPr>
              <a:t>		das </a:t>
            </a:r>
            <a:r>
              <a:rPr lang="pt-PT" kern="1200" dirty="0" err="1">
                <a:effectLst/>
                <a:latin typeface="Comic Sans MS"/>
                <a:ea typeface="游明朝"/>
                <a:cs typeface="Times New Roman"/>
              </a:rPr>
              <a:t>Fitocenoses</a:t>
            </a:r>
            <a:r>
              <a:rPr lang="pt-PT" kern="1200" dirty="0">
                <a:effectLst/>
                <a:latin typeface="Comic Sans MS"/>
                <a:ea typeface="游明朝"/>
                <a:cs typeface="Times New Roman"/>
              </a:rPr>
              <a:t> Naturais se encontrarem degradadas </a:t>
            </a:r>
            <a:r>
              <a:rPr lang="pt-PT" kern="1200" dirty="0" smtClean="0">
                <a:effectLst/>
                <a:latin typeface="Comic Sans MS"/>
                <a:ea typeface="游明朝"/>
                <a:cs typeface="Times New Roman"/>
              </a:rPr>
              <a:t>com difícil</a:t>
            </a:r>
            <a:r>
              <a:rPr lang="en-GB" sz="1400" dirty="0">
                <a:latin typeface="Times New Roman"/>
                <a:ea typeface="游明朝"/>
                <a:cs typeface="Times New Roman"/>
              </a:rPr>
              <a:t> </a:t>
            </a:r>
            <a:r>
              <a:rPr lang="pt-PT" kern="1200" dirty="0" smtClean="0">
                <a:effectLst/>
                <a:latin typeface="Comic Sans MS"/>
                <a:ea typeface="游明朝"/>
                <a:cs typeface="Times New Roman"/>
              </a:rPr>
              <a:t>regresso </a:t>
            </a:r>
            <a:r>
              <a:rPr lang="pt-PT" kern="1200" dirty="0">
                <a:effectLst/>
                <a:latin typeface="Comic Sans MS"/>
                <a:ea typeface="游明朝"/>
                <a:cs typeface="Times New Roman"/>
              </a:rPr>
              <a:t>ao </a:t>
            </a:r>
            <a:r>
              <a:rPr lang="pt-PT" kern="1200" dirty="0" err="1">
                <a:effectLst/>
                <a:latin typeface="Comic Sans MS"/>
                <a:ea typeface="游明朝"/>
                <a:cs typeface="Times New Roman"/>
              </a:rPr>
              <a:t>climax</a:t>
            </a:r>
            <a:r>
              <a:rPr lang="pt-PT" kern="1200" dirty="0">
                <a:effectLst/>
                <a:latin typeface="Comic Sans MS"/>
                <a:ea typeface="游明朝"/>
                <a:cs typeface="Times New Roman"/>
              </a:rPr>
              <a:t> </a:t>
            </a:r>
            <a:endParaRPr lang="pt-PT" kern="1200" dirty="0" smtClean="0">
              <a:effectLst/>
              <a:latin typeface="Comic Sans MS"/>
              <a:ea typeface="游明朝"/>
              <a:cs typeface="Times New Roman"/>
            </a:endParaRPr>
          </a:p>
          <a:p>
            <a:pPr eaLnBrk="0" fontAlgn="base" hangingPunct="0">
              <a:spcAft>
                <a:spcPts val="0"/>
              </a:spcAft>
            </a:pPr>
            <a:endParaRPr lang="en-GB" sz="1400" dirty="0">
              <a:effectLst/>
              <a:latin typeface="Times New Roman"/>
              <a:ea typeface="游明朝"/>
              <a:cs typeface="Times New Roman"/>
            </a:endParaRPr>
          </a:p>
          <a:p>
            <a:pPr eaLnBrk="0" fontAlgn="base" hangingPunct="0">
              <a:spcAft>
                <a:spcPts val="0"/>
              </a:spcAft>
            </a:pPr>
            <a:r>
              <a:rPr lang="pt-PT" kern="1200" dirty="0">
                <a:effectLst/>
                <a:latin typeface="Comic Sans MS"/>
                <a:ea typeface="游明朝"/>
                <a:cs typeface="Times New Roman"/>
              </a:rPr>
              <a:t>	O Descritor7 (Escoamento) tem o valor 2 </a:t>
            </a:r>
            <a:endParaRPr lang="en-GB" sz="1400" dirty="0">
              <a:effectLst/>
              <a:latin typeface="Times New Roman"/>
              <a:ea typeface="游明朝"/>
              <a:cs typeface="Times New Roman"/>
            </a:endParaRPr>
          </a:p>
          <a:p>
            <a:pPr eaLnBrk="0" fontAlgn="base" hangingPunct="0">
              <a:spcAft>
                <a:spcPts val="0"/>
              </a:spcAft>
            </a:pPr>
            <a:r>
              <a:rPr lang="pt-PT" kern="1200" dirty="0">
                <a:effectLst/>
                <a:latin typeface="Comic Sans MS"/>
                <a:ea typeface="游明朝"/>
                <a:cs typeface="Times New Roman"/>
              </a:rPr>
              <a:t>			</a:t>
            </a:r>
            <a:r>
              <a:rPr lang="pt-PT" sz="2000" kern="1200" dirty="0">
                <a:solidFill>
                  <a:srgbClr val="FFD966"/>
                </a:solidFill>
                <a:effectLst/>
                <a:latin typeface="Comic Sans MS"/>
                <a:ea typeface="游明朝"/>
                <a:cs typeface="Times New Roman"/>
              </a:rPr>
              <a:t>porque segundo o especialista</a:t>
            </a:r>
            <a:r>
              <a:rPr lang="pt-PT" kern="1200" dirty="0" smtClean="0">
                <a:effectLst/>
                <a:latin typeface="Comic Sans MS"/>
                <a:ea typeface="游明朝"/>
                <a:cs typeface="Times New Roman"/>
              </a:rPr>
              <a:t>:</a:t>
            </a:r>
          </a:p>
          <a:p>
            <a:pPr eaLnBrk="0" fontAlgn="base" hangingPunct="0">
              <a:spcAft>
                <a:spcPts val="0"/>
              </a:spcAft>
            </a:pPr>
            <a:endParaRPr lang="pt-PT" dirty="0">
              <a:latin typeface="Comic Sans MS"/>
              <a:ea typeface="游明朝"/>
              <a:cs typeface="Times New Roman"/>
            </a:endParaRPr>
          </a:p>
          <a:p>
            <a:pPr eaLnBrk="0" fontAlgn="base" hangingPunct="0">
              <a:spcAft>
                <a:spcPts val="0"/>
              </a:spcAft>
            </a:pPr>
            <a:r>
              <a:rPr lang="pt-PT" dirty="0" smtClean="0">
                <a:effectLst/>
                <a:latin typeface="Comic Sans MS"/>
                <a:ea typeface="游明朝"/>
                <a:cs typeface="Times New Roman"/>
              </a:rPr>
              <a:t>			...	...	...</a:t>
            </a:r>
            <a:endParaRPr lang="en-GB" sz="1400" dirty="0">
              <a:effectLst/>
              <a:latin typeface="Times New Roman"/>
              <a:ea typeface="游明朝"/>
              <a:cs typeface="Times New Roman"/>
            </a:endParaRPr>
          </a:p>
        </p:txBody>
      </p:sp>
      <p:sp>
        <p:nvSpPr>
          <p:cNvPr id="6" name="Rectangle 5"/>
          <p:cNvSpPr/>
          <p:nvPr/>
        </p:nvSpPr>
        <p:spPr>
          <a:xfrm rot="20991454">
            <a:off x="9502830" y="1132034"/>
            <a:ext cx="2367222" cy="400110"/>
          </a:xfrm>
          <a:prstGeom prst="rect">
            <a:avLst/>
          </a:prstGeom>
          <a:solidFill>
            <a:schemeClr val="accent4"/>
          </a:solidFill>
        </p:spPr>
        <p:txBody>
          <a:bodyPr wrap="square">
            <a:spAutoFit/>
          </a:bodyPr>
          <a:lstStyle/>
          <a:p>
            <a:pPr eaLnBrk="0" fontAlgn="base" hangingPunct="0">
              <a:spcAft>
                <a:spcPts val="0"/>
              </a:spcAft>
            </a:pPr>
            <a:r>
              <a:rPr lang="pt-PT" sz="2000" b="1" dirty="0" smtClean="0">
                <a:solidFill>
                  <a:srgbClr val="0340D7"/>
                </a:solidFill>
                <a:ea typeface="游明朝"/>
                <a:cs typeface="Times New Roman"/>
              </a:rPr>
              <a:t>ORBI</a:t>
            </a:r>
            <a:endParaRPr lang="en-GB" sz="1600" dirty="0">
              <a:ea typeface="游明朝"/>
              <a:cs typeface="Times New Roman"/>
            </a:endParaRPr>
          </a:p>
        </p:txBody>
      </p:sp>
    </p:spTree>
    <p:extLst>
      <p:ext uri="{BB962C8B-B14F-4D97-AF65-F5344CB8AC3E}">
        <p14:creationId xmlns:p14="http://schemas.microsoft.com/office/powerpoint/2010/main" val="375071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20979" y="1748182"/>
            <a:ext cx="11657446" cy="28304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90488" tIns="44450" rIns="90488" bIns="44450">
            <a:noAutofit/>
          </a:bodyPr>
          <a:lstStyle/>
          <a:p>
            <a:pPr eaLnBrk="0" fontAlgn="base" hangingPunct="0">
              <a:spcAft>
                <a:spcPts val="0"/>
              </a:spcAft>
            </a:pPr>
            <a:r>
              <a:rPr lang="pt-PT" sz="2400" b="1" kern="1200" dirty="0" smtClean="0">
                <a:solidFill>
                  <a:srgbClr val="FFFFFF"/>
                </a:solidFill>
                <a:effectLst/>
                <a:ea typeface="游明朝"/>
                <a:cs typeface="Times New Roman"/>
              </a:rPr>
              <a:t>Explicações</a:t>
            </a:r>
            <a:r>
              <a:rPr lang="pt-PT" sz="2400" kern="1200" dirty="0" smtClean="0">
                <a:solidFill>
                  <a:srgbClr val="FFFFFF"/>
                </a:solidFill>
                <a:effectLst/>
                <a:ea typeface="游明朝"/>
                <a:cs typeface="Times New Roman"/>
              </a:rPr>
              <a:t> </a:t>
            </a:r>
            <a:r>
              <a:rPr lang="pt-PT" sz="2400" kern="1200" dirty="0">
                <a:solidFill>
                  <a:srgbClr val="FFFFFF"/>
                </a:solidFill>
                <a:effectLst/>
                <a:ea typeface="游明朝"/>
                <a:cs typeface="Times New Roman"/>
              </a:rPr>
              <a:t>tipo </a:t>
            </a:r>
            <a:r>
              <a:rPr lang="pt-PT" sz="2400" b="1" kern="1200" dirty="0">
                <a:solidFill>
                  <a:srgbClr val="FFFFFF"/>
                </a:solidFill>
                <a:effectLst/>
                <a:ea typeface="游明朝"/>
                <a:cs typeface="Times New Roman"/>
              </a:rPr>
              <a:t>“</a:t>
            </a:r>
            <a:r>
              <a:rPr lang="pt-PT" sz="2400" b="1" kern="1200" dirty="0">
                <a:solidFill>
                  <a:srgbClr val="FFFF00"/>
                </a:solidFill>
                <a:effectLst/>
                <a:ea typeface="游明朝"/>
                <a:cs typeface="Times New Roman"/>
              </a:rPr>
              <a:t>WHY?</a:t>
            </a:r>
            <a:r>
              <a:rPr lang="pt-PT" sz="2400" b="1" kern="1200" dirty="0">
                <a:solidFill>
                  <a:srgbClr val="FFFFFF"/>
                </a:solidFill>
                <a:effectLst/>
                <a:ea typeface="游明朝"/>
                <a:cs typeface="Times New Roman"/>
              </a:rPr>
              <a:t>” (Porquê)</a:t>
            </a:r>
            <a:endParaRPr lang="en-GB" dirty="0">
              <a:solidFill>
                <a:srgbClr val="FFFFFF"/>
              </a:solidFill>
              <a:effectLst/>
              <a:ea typeface="游明朝"/>
              <a:cs typeface="Times New Roman"/>
            </a:endParaRPr>
          </a:p>
          <a:p>
            <a:pPr eaLnBrk="0" fontAlgn="base" hangingPunct="0">
              <a:spcAft>
                <a:spcPts val="0"/>
              </a:spcAft>
            </a:pPr>
            <a:r>
              <a:rPr lang="pt-PT" sz="2400" kern="1200" dirty="0">
                <a:solidFill>
                  <a:srgbClr val="FFFFFF"/>
                </a:solidFill>
                <a:effectLst/>
                <a:ea typeface="游明朝"/>
                <a:cs typeface="Times New Roman"/>
              </a:rPr>
              <a:t>	Exemplo do Sistema </a:t>
            </a:r>
            <a:r>
              <a:rPr lang="pt-PT" sz="2800" b="1" kern="1200" dirty="0" err="1">
                <a:solidFill>
                  <a:srgbClr val="FFFFFF"/>
                </a:solidFill>
                <a:effectLst/>
                <a:ea typeface="游明朝"/>
                <a:cs typeface="Times New Roman"/>
              </a:rPr>
              <a:t>Mycin</a:t>
            </a:r>
            <a:r>
              <a:rPr lang="pt-PT" sz="2400" kern="1200" dirty="0">
                <a:solidFill>
                  <a:srgbClr val="FFFFFF"/>
                </a:solidFill>
                <a:effectLst/>
                <a:ea typeface="游明朝"/>
                <a:cs typeface="Times New Roman"/>
              </a:rPr>
              <a:t>:</a:t>
            </a:r>
            <a:endParaRPr lang="en-GB" dirty="0">
              <a:solidFill>
                <a:srgbClr val="FFFFFF"/>
              </a:solidFill>
              <a:effectLst/>
              <a:ea typeface="游明朝"/>
              <a:cs typeface="Times New Roman"/>
            </a:endParaRPr>
          </a:p>
          <a:p>
            <a:pPr eaLnBrk="0" fontAlgn="base" hangingPunct="0">
              <a:spcAft>
                <a:spcPts val="0"/>
              </a:spcAft>
            </a:pPr>
            <a:r>
              <a:rPr lang="pt-PT" sz="2400" kern="1200" dirty="0">
                <a:solidFill>
                  <a:srgbClr val="FFFFFF"/>
                </a:solidFill>
                <a:effectLst/>
                <a:ea typeface="游明朝"/>
                <a:cs typeface="Times New Roman"/>
              </a:rPr>
              <a:t>... ... ...</a:t>
            </a:r>
            <a:endParaRPr lang="en-GB" dirty="0">
              <a:solidFill>
                <a:srgbClr val="FFFFFF"/>
              </a:solidFill>
              <a:effectLst/>
              <a:ea typeface="游明朝"/>
              <a:cs typeface="Times New Roman"/>
            </a:endParaRPr>
          </a:p>
          <a:p>
            <a:pPr eaLnBrk="0" fontAlgn="base" hangingPunct="0">
              <a:spcAft>
                <a:spcPts val="0"/>
              </a:spcAft>
            </a:pPr>
            <a:r>
              <a:rPr lang="pt-PT" sz="2400" kern="1200" dirty="0">
                <a:solidFill>
                  <a:srgbClr val="FFFFFF"/>
                </a:solidFill>
                <a:effectLst/>
                <a:ea typeface="游明朝"/>
                <a:cs typeface="Times New Roman"/>
              </a:rPr>
              <a:t>	-O Organismo-2 cresce aerobicamente ou não?</a:t>
            </a:r>
            <a:endParaRPr lang="en-GB" sz="2800" b="1" dirty="0">
              <a:solidFill>
                <a:srgbClr val="FFFFFF"/>
              </a:solidFill>
              <a:effectLst/>
              <a:ea typeface="游明朝"/>
              <a:cs typeface="Times New Roman"/>
            </a:endParaRPr>
          </a:p>
          <a:p>
            <a:pPr eaLnBrk="0" fontAlgn="base" hangingPunct="0">
              <a:spcAft>
                <a:spcPts val="0"/>
              </a:spcAft>
            </a:pPr>
            <a:r>
              <a:rPr lang="pt-PT" sz="3600" b="1" kern="1200" dirty="0">
                <a:solidFill>
                  <a:srgbClr val="FFFFFF"/>
                </a:solidFill>
                <a:effectLst/>
                <a:ea typeface="游明朝"/>
                <a:cs typeface="Times New Roman"/>
              </a:rPr>
              <a:t>	&gt; </a:t>
            </a:r>
            <a:r>
              <a:rPr lang="pt-PT" sz="3600" b="1" i="1" kern="1200" dirty="0">
                <a:solidFill>
                  <a:srgbClr val="FFFF00"/>
                </a:solidFill>
                <a:effectLst/>
                <a:ea typeface="游明朝"/>
                <a:cs typeface="Times New Roman"/>
              </a:rPr>
              <a:t>Porquê?</a:t>
            </a:r>
            <a:endParaRPr lang="en-GB" sz="2800" b="1" dirty="0">
              <a:solidFill>
                <a:srgbClr val="FFFF00"/>
              </a:solidFill>
              <a:effectLst/>
              <a:ea typeface="游明朝"/>
              <a:cs typeface="Times New Roman"/>
            </a:endParaRPr>
          </a:p>
          <a:p>
            <a:pPr eaLnBrk="0" fontAlgn="base" hangingPunct="0">
              <a:spcAft>
                <a:spcPts val="0"/>
              </a:spcAft>
            </a:pPr>
            <a:r>
              <a:rPr lang="pt-PT" sz="2400" kern="1200" dirty="0">
                <a:solidFill>
                  <a:srgbClr val="FFFFFF"/>
                </a:solidFill>
                <a:effectLst/>
                <a:ea typeface="游明朝"/>
                <a:cs typeface="Times New Roman"/>
              </a:rPr>
              <a:t>	- </a:t>
            </a:r>
            <a:r>
              <a:rPr lang="pt-PT" sz="2400" b="1" kern="1200" dirty="0">
                <a:solidFill>
                  <a:srgbClr val="FFFF00"/>
                </a:solidFill>
                <a:effectLst/>
                <a:ea typeface="游明朝"/>
                <a:cs typeface="Times New Roman"/>
              </a:rPr>
              <a:t>Já é conhecido </a:t>
            </a:r>
            <a:r>
              <a:rPr lang="pt-PT" sz="2400" kern="1200" dirty="0">
                <a:solidFill>
                  <a:srgbClr val="FFFFFF"/>
                </a:solidFill>
                <a:effectLst/>
                <a:ea typeface="游明朝"/>
                <a:cs typeface="Times New Roman"/>
              </a:rPr>
              <a:t>que a mancha é </a:t>
            </a:r>
            <a:r>
              <a:rPr lang="pt-PT" sz="2400" kern="1200" dirty="0" err="1">
                <a:solidFill>
                  <a:srgbClr val="FFFFFF"/>
                </a:solidFill>
                <a:effectLst/>
                <a:ea typeface="游明朝"/>
                <a:cs typeface="Times New Roman"/>
              </a:rPr>
              <a:t>Gram</a:t>
            </a:r>
            <a:r>
              <a:rPr lang="pt-PT" sz="2400" kern="1200" dirty="0">
                <a:solidFill>
                  <a:srgbClr val="FFFFFF"/>
                </a:solidFill>
                <a:effectLst/>
                <a:ea typeface="游明朝"/>
                <a:cs typeface="Times New Roman"/>
              </a:rPr>
              <a:t>-negativa</a:t>
            </a:r>
            <a:endParaRPr lang="en-GB" dirty="0">
              <a:solidFill>
                <a:srgbClr val="FFFFFF"/>
              </a:solidFill>
              <a:effectLst/>
              <a:ea typeface="游明朝"/>
              <a:cs typeface="Times New Roman"/>
            </a:endParaRPr>
          </a:p>
          <a:p>
            <a:pPr eaLnBrk="0" fontAlgn="base" hangingPunct="0">
              <a:spcAft>
                <a:spcPts val="0"/>
              </a:spcAft>
            </a:pPr>
            <a:r>
              <a:rPr lang="pt-PT" sz="2400" kern="1200" dirty="0">
                <a:solidFill>
                  <a:srgbClr val="FFFFFF"/>
                </a:solidFill>
                <a:effectLst/>
                <a:ea typeface="游明朝"/>
                <a:cs typeface="Times New Roman"/>
              </a:rPr>
              <a:t>	</a:t>
            </a:r>
            <a:r>
              <a:rPr lang="pt-PT" sz="2400" b="1" kern="1200" dirty="0">
                <a:solidFill>
                  <a:srgbClr val="FFFF00"/>
                </a:solidFill>
                <a:effectLst/>
                <a:ea typeface="游明朝"/>
                <a:cs typeface="Times New Roman"/>
              </a:rPr>
              <a:t> SE </a:t>
            </a:r>
            <a:r>
              <a:rPr lang="pt-PT" sz="2400" kern="1200" dirty="0">
                <a:solidFill>
                  <a:srgbClr val="FFFFFF"/>
                </a:solidFill>
                <a:effectLst/>
                <a:ea typeface="游明朝"/>
                <a:cs typeface="Times New Roman"/>
              </a:rPr>
              <a:t>o Organismo-2 cresce aerobicamente</a:t>
            </a:r>
            <a:endParaRPr lang="en-GB" dirty="0">
              <a:solidFill>
                <a:srgbClr val="FFFFFF"/>
              </a:solidFill>
              <a:effectLst/>
              <a:ea typeface="游明朝"/>
              <a:cs typeface="Times New Roman"/>
            </a:endParaRPr>
          </a:p>
          <a:p>
            <a:pPr eaLnBrk="0" fontAlgn="base" hangingPunct="0">
              <a:spcAft>
                <a:spcPts val="0"/>
              </a:spcAft>
            </a:pPr>
            <a:r>
              <a:rPr lang="pt-PT" sz="2400" kern="1200" dirty="0">
                <a:solidFill>
                  <a:srgbClr val="FFFFFF"/>
                </a:solidFill>
                <a:effectLst/>
                <a:ea typeface="游明朝"/>
                <a:cs typeface="Times New Roman"/>
              </a:rPr>
              <a:t>	</a:t>
            </a:r>
            <a:r>
              <a:rPr lang="pt-PT" sz="2400" b="1" kern="1200" dirty="0">
                <a:solidFill>
                  <a:srgbClr val="FFFF00"/>
                </a:solidFill>
                <a:effectLst/>
                <a:ea typeface="游明朝"/>
                <a:cs typeface="Times New Roman"/>
              </a:rPr>
              <a:t>ENTÃO</a:t>
            </a:r>
            <a:r>
              <a:rPr lang="pt-PT" sz="2400" kern="1200" dirty="0">
                <a:solidFill>
                  <a:srgbClr val="FFFF00"/>
                </a:solidFill>
                <a:effectLst/>
                <a:ea typeface="游明朝"/>
                <a:cs typeface="Times New Roman"/>
              </a:rPr>
              <a:t> </a:t>
            </a:r>
            <a:r>
              <a:rPr lang="pt-PT" sz="2400" kern="1200" dirty="0">
                <a:solidFill>
                  <a:srgbClr val="FFFFFF"/>
                </a:solidFill>
                <a:effectLst/>
                <a:ea typeface="游明朝"/>
                <a:cs typeface="Times New Roman"/>
              </a:rPr>
              <a:t>há evidência </a:t>
            </a:r>
            <a:r>
              <a:rPr lang="pt-PT" sz="2400" kern="1200" dirty="0" smtClean="0">
                <a:solidFill>
                  <a:srgbClr val="FFFFFF"/>
                </a:solidFill>
                <a:effectLst/>
                <a:ea typeface="游明朝"/>
                <a:cs typeface="Times New Roman"/>
              </a:rPr>
              <a:t>sugestiva que </a:t>
            </a:r>
            <a:r>
              <a:rPr lang="pt-PT" sz="2400" kern="1200" dirty="0">
                <a:solidFill>
                  <a:srgbClr val="FFFFFF"/>
                </a:solidFill>
                <a:effectLst/>
                <a:ea typeface="游明朝"/>
                <a:cs typeface="Times New Roman"/>
              </a:rPr>
              <a:t>a </a:t>
            </a:r>
            <a:r>
              <a:rPr lang="pt-PT" sz="2400" kern="1200" dirty="0" smtClean="0">
                <a:solidFill>
                  <a:srgbClr val="FFFFFF"/>
                </a:solidFill>
                <a:effectLst/>
                <a:ea typeface="游明朝"/>
                <a:cs typeface="Times New Roman"/>
              </a:rPr>
              <a:t>Identidade </a:t>
            </a:r>
            <a:r>
              <a:rPr lang="pt-PT" sz="2400" kern="1200" dirty="0">
                <a:solidFill>
                  <a:srgbClr val="FFFFFF"/>
                </a:solidFill>
                <a:effectLst/>
                <a:ea typeface="游明朝"/>
                <a:cs typeface="Times New Roman"/>
              </a:rPr>
              <a:t>do Organismo-2 </a:t>
            </a:r>
            <a:r>
              <a:rPr lang="pt-PT" sz="2400" kern="1200" dirty="0" smtClean="0">
                <a:solidFill>
                  <a:srgbClr val="FFFFFF"/>
                </a:solidFill>
                <a:effectLst/>
                <a:ea typeface="游明朝"/>
                <a:cs typeface="Times New Roman"/>
              </a:rPr>
              <a:t>é</a:t>
            </a:r>
            <a:r>
              <a:rPr lang="en-GB" dirty="0">
                <a:solidFill>
                  <a:srgbClr val="FFFFFF"/>
                </a:solidFill>
                <a:ea typeface="游明朝"/>
                <a:cs typeface="Times New Roman"/>
              </a:rPr>
              <a:t> </a:t>
            </a:r>
            <a:r>
              <a:rPr lang="en-GB" sz="2400" kern="1200" dirty="0" smtClean="0">
                <a:solidFill>
                  <a:srgbClr val="FFFFFF"/>
                </a:solidFill>
                <a:effectLst/>
                <a:ea typeface="游明朝"/>
                <a:cs typeface="Times New Roman"/>
              </a:rPr>
              <a:t>STAPHILOCOCCUS</a:t>
            </a:r>
            <a:endParaRPr lang="en-GB" dirty="0">
              <a:solidFill>
                <a:srgbClr val="FFFFFF"/>
              </a:solidFill>
              <a:effectLst/>
              <a:ea typeface="游明朝"/>
              <a:cs typeface="Times New Roman"/>
            </a:endParaRP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00611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10400" y="0"/>
            <a:ext cx="4907858" cy="6858000"/>
          </a:xfrm>
          <a:prstGeom prst="rect">
            <a:avLst/>
          </a:prstGeom>
        </p:spPr>
      </p:pic>
      <p:sp>
        <p:nvSpPr>
          <p:cNvPr id="7" name="TextBox 6"/>
          <p:cNvSpPr txBox="1"/>
          <p:nvPr/>
        </p:nvSpPr>
        <p:spPr>
          <a:xfrm rot="21174310">
            <a:off x="48442" y="3271275"/>
            <a:ext cx="6708983" cy="1200328"/>
          </a:xfrm>
          <a:prstGeom prst="rect">
            <a:avLst/>
          </a:prstGeom>
          <a:noFill/>
        </p:spPr>
        <p:txBody>
          <a:bodyPr wrap="square" rtlCol="0">
            <a:spAutoFit/>
          </a:bodyPr>
          <a:lstStyle/>
          <a:p>
            <a:r>
              <a:rPr lang="pt-PT" sz="2400" dirty="0" smtClean="0"/>
              <a:t>Regresso à FEUP e baixar voluntariamente o salário para 1/3 ...</a:t>
            </a:r>
            <a:endParaRPr lang="en-GB" sz="2400" dirty="0"/>
          </a:p>
          <a:p>
            <a:endParaRPr lang="en-US" sz="2400" dirty="0"/>
          </a:p>
        </p:txBody>
      </p:sp>
      <p:grpSp>
        <p:nvGrpSpPr>
          <p:cNvPr id="11" name="Group 10"/>
          <p:cNvGrpSpPr/>
          <p:nvPr/>
        </p:nvGrpSpPr>
        <p:grpSpPr>
          <a:xfrm>
            <a:off x="606639" y="1223253"/>
            <a:ext cx="11585363" cy="5634746"/>
            <a:chOff x="606639" y="1223253"/>
            <a:chExt cx="11585363" cy="5634746"/>
          </a:xfrm>
        </p:grpSpPr>
        <p:grpSp>
          <p:nvGrpSpPr>
            <p:cNvPr id="2" name="Group 1"/>
            <p:cNvGrpSpPr/>
            <p:nvPr/>
          </p:nvGrpSpPr>
          <p:grpSpPr>
            <a:xfrm>
              <a:off x="606639" y="1223253"/>
              <a:ext cx="11585363" cy="5634746"/>
              <a:chOff x="2415668" y="607451"/>
              <a:chExt cx="7723575" cy="3756497"/>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6037"/>
              <a:stretch/>
            </p:blipFill>
            <p:spPr>
              <a:xfrm>
                <a:off x="3741452" y="607451"/>
                <a:ext cx="6397791" cy="1245809"/>
              </a:xfrm>
              <a:prstGeom prst="rect">
                <a:avLst/>
              </a:prstGeom>
            </p:spPr>
          </p:pic>
          <p:pic>
            <p:nvPicPr>
              <p:cNvPr id="6" name="Picture 5"/>
              <p:cNvPicPr>
                <a:picLocks noChangeAspect="1"/>
              </p:cNvPicPr>
              <p:nvPr/>
            </p:nvPicPr>
            <p:blipFill rotWithShape="1">
              <a:blip r:embed="rId2"/>
              <a:srcRect t="71264" r="3212" b="16255"/>
              <a:stretch/>
            </p:blipFill>
            <p:spPr>
              <a:xfrm>
                <a:off x="2415668" y="2972217"/>
                <a:ext cx="7723574" cy="1391731"/>
              </a:xfrm>
              <a:prstGeom prst="rect">
                <a:avLst/>
              </a:prstGeom>
            </p:spPr>
          </p:pic>
        </p:grpSp>
        <p:cxnSp>
          <p:nvCxnSpPr>
            <p:cNvPr id="8" name="Straight Connector 7"/>
            <p:cNvCxnSpPr/>
            <p:nvPr/>
          </p:nvCxnSpPr>
          <p:spPr>
            <a:xfrm flipV="1">
              <a:off x="4332227" y="1548160"/>
              <a:ext cx="3062136" cy="1"/>
            </a:xfrm>
            <a:prstGeom prst="line">
              <a:avLst/>
            </a:prstGeom>
            <a:ln w="76200" cmpd="sng">
              <a:solidFill>
                <a:srgbClr val="FF2426"/>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6213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85108" y="27298"/>
            <a:ext cx="2857500" cy="1600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ctrTitle"/>
          </p:nvPr>
        </p:nvSpPr>
        <p:spPr>
          <a:xfrm>
            <a:off x="2063552" y="1124745"/>
            <a:ext cx="7772400" cy="1470025"/>
          </a:xfrm>
        </p:spPr>
        <p:txBody>
          <a:bodyPr>
            <a:normAutofit/>
          </a:bodyPr>
          <a:lstStyle/>
          <a:p>
            <a:r>
              <a:rPr lang="pt-PT" dirty="0" smtClean="0"/>
              <a:t/>
            </a:r>
            <a:br>
              <a:rPr lang="pt-PT" dirty="0" smtClean="0"/>
            </a:br>
            <a:endParaRPr lang="en-GB" dirty="0"/>
          </a:p>
        </p:txBody>
      </p:sp>
      <p:grpSp>
        <p:nvGrpSpPr>
          <p:cNvPr id="4" name="Group 3"/>
          <p:cNvGrpSpPr/>
          <p:nvPr/>
        </p:nvGrpSpPr>
        <p:grpSpPr>
          <a:xfrm>
            <a:off x="1919536" y="1353775"/>
            <a:ext cx="8280920" cy="3475548"/>
            <a:chOff x="395536" y="1124744"/>
            <a:chExt cx="8280920" cy="3475548"/>
          </a:xfrm>
        </p:grpSpPr>
        <p:sp>
          <p:nvSpPr>
            <p:cNvPr id="17" name="Rectângulo 2"/>
            <p:cNvSpPr/>
            <p:nvPr/>
          </p:nvSpPr>
          <p:spPr>
            <a:xfrm>
              <a:off x="395536" y="1124744"/>
              <a:ext cx="8280920" cy="648072"/>
            </a:xfrm>
            <a:prstGeom prst="rect">
              <a:avLst/>
            </a:prstGeom>
            <a:noFill/>
            <a:ln w="0">
              <a:noFill/>
              <a:miter lim="800000"/>
              <a:headEnd/>
              <a:tailEnd/>
            </a:ln>
          </p:spPr>
          <p:txBody>
            <a:bodyPr lIns="64291" tIns="32146" rIns="64291" bIns="32146"/>
            <a:lstStyle/>
            <a:p>
              <a:pPr marL="342900" indent="-342900">
                <a:spcBef>
                  <a:spcPts val="1200"/>
                </a:spcBef>
                <a:buFont typeface="Wingdings" panose="05000000000000000000" pitchFamily="2" charset="2"/>
                <a:buChar char="Ø"/>
              </a:pPr>
              <a:r>
                <a:rPr lang="en-US" sz="2800" b="1" i="1" dirty="0" err="1"/>
                <a:t>Inteligência</a:t>
              </a:r>
              <a:r>
                <a:rPr lang="en-US" sz="2800" b="1" i="1" dirty="0"/>
                <a:t> </a:t>
              </a:r>
              <a:r>
                <a:rPr lang="en-US" sz="2800" i="1" dirty="0"/>
                <a:t>tem </a:t>
              </a:r>
              <a:r>
                <a:rPr lang="en-US" sz="2800" i="1" dirty="0" err="1"/>
                <a:t>muitas</a:t>
              </a:r>
              <a:r>
                <a:rPr lang="en-US" sz="2800" i="1" dirty="0"/>
                <a:t> </a:t>
              </a:r>
              <a:r>
                <a:rPr lang="en-US" sz="2800" i="1" dirty="0" err="1"/>
                <a:t>facetas</a:t>
              </a:r>
              <a:r>
                <a:rPr lang="en-US" sz="2400" dirty="0"/>
                <a:t>, </a:t>
              </a:r>
            </a:p>
          </p:txBody>
        </p:sp>
        <p:sp>
          <p:nvSpPr>
            <p:cNvPr id="8" name="TextBox 7"/>
            <p:cNvSpPr txBox="1"/>
            <p:nvPr/>
          </p:nvSpPr>
          <p:spPr>
            <a:xfrm>
              <a:off x="2623225" y="1691226"/>
              <a:ext cx="3794565" cy="523220"/>
            </a:xfrm>
            <a:prstGeom prst="rect">
              <a:avLst/>
            </a:prstGeom>
            <a:solidFill>
              <a:srgbClr val="FFFF00"/>
            </a:solidFill>
          </p:spPr>
          <p:txBody>
            <a:bodyPr wrap="none" rtlCol="0">
              <a:spAutoFit/>
            </a:bodyPr>
            <a:lstStyle/>
            <a:p>
              <a:r>
                <a:rPr lang="en-US" sz="2800" b="1" i="1" dirty="0" err="1">
                  <a:solidFill>
                    <a:schemeClr val="bg1"/>
                  </a:solidFill>
                </a:rPr>
                <a:t>Resolução</a:t>
              </a:r>
              <a:r>
                <a:rPr lang="en-US" sz="2800" b="1" i="1" dirty="0">
                  <a:solidFill>
                    <a:schemeClr val="bg1"/>
                  </a:solidFill>
                </a:rPr>
                <a:t> de </a:t>
              </a:r>
              <a:r>
                <a:rPr lang="en-US" sz="2800" b="1" i="1" dirty="0" err="1">
                  <a:solidFill>
                    <a:schemeClr val="bg1"/>
                  </a:solidFill>
                </a:rPr>
                <a:t>problemas</a:t>
              </a:r>
              <a:endParaRPr lang="en-US" sz="2800" dirty="0">
                <a:solidFill>
                  <a:schemeClr val="bg1"/>
                </a:solidFill>
              </a:endParaRPr>
            </a:p>
          </p:txBody>
        </p:sp>
        <p:sp>
          <p:nvSpPr>
            <p:cNvPr id="9" name="TextBox 8"/>
            <p:cNvSpPr txBox="1"/>
            <p:nvPr/>
          </p:nvSpPr>
          <p:spPr>
            <a:xfrm>
              <a:off x="1115616" y="2204864"/>
              <a:ext cx="7009877" cy="523220"/>
            </a:xfrm>
            <a:prstGeom prst="rect">
              <a:avLst/>
            </a:prstGeom>
            <a:solidFill>
              <a:srgbClr val="FFFF00"/>
            </a:solidFill>
          </p:spPr>
          <p:txBody>
            <a:bodyPr wrap="none" rtlCol="0">
              <a:spAutoFit/>
            </a:bodyPr>
            <a:lstStyle/>
            <a:p>
              <a:r>
                <a:rPr lang="en-US" sz="2800" i="1" dirty="0" err="1">
                  <a:solidFill>
                    <a:schemeClr val="bg1"/>
                  </a:solidFill>
                </a:rPr>
                <a:t>Reconhecer</a:t>
              </a:r>
              <a:r>
                <a:rPr lang="en-US" sz="2800" i="1" dirty="0">
                  <a:solidFill>
                    <a:schemeClr val="bg1"/>
                  </a:solidFill>
                </a:rPr>
                <a:t> </a:t>
              </a:r>
              <a:r>
                <a:rPr lang="en-US" sz="2800" i="1" dirty="0" err="1">
                  <a:solidFill>
                    <a:schemeClr val="bg1"/>
                  </a:solidFill>
                </a:rPr>
                <a:t>padrões</a:t>
              </a:r>
              <a:r>
                <a:rPr lang="en-US" sz="2800" dirty="0">
                  <a:solidFill>
                    <a:schemeClr val="bg1"/>
                  </a:solidFill>
                </a:rPr>
                <a:t>, </a:t>
              </a:r>
              <a:r>
                <a:rPr lang="en-US" sz="2800" i="1" dirty="0" err="1" smtClean="0">
                  <a:solidFill>
                    <a:schemeClr val="bg1"/>
                  </a:solidFill>
                </a:rPr>
                <a:t>classificação</a:t>
              </a:r>
              <a:r>
                <a:rPr lang="en-US" sz="2800" i="1" dirty="0" smtClean="0">
                  <a:solidFill>
                    <a:schemeClr val="bg1"/>
                  </a:solidFill>
                </a:rPr>
                <a:t> de </a:t>
              </a:r>
              <a:r>
                <a:rPr lang="en-US" sz="2800" i="1" dirty="0" err="1" smtClean="0">
                  <a:solidFill>
                    <a:schemeClr val="bg1"/>
                  </a:solidFill>
                </a:rPr>
                <a:t>situações</a:t>
              </a:r>
              <a:endParaRPr lang="en-US" sz="2800" dirty="0">
                <a:solidFill>
                  <a:schemeClr val="bg1"/>
                </a:solidFill>
              </a:endParaRPr>
            </a:p>
          </p:txBody>
        </p:sp>
        <p:sp>
          <p:nvSpPr>
            <p:cNvPr id="10" name="TextBox 9"/>
            <p:cNvSpPr txBox="1"/>
            <p:nvPr/>
          </p:nvSpPr>
          <p:spPr>
            <a:xfrm>
              <a:off x="4427984" y="2708920"/>
              <a:ext cx="4052411" cy="523220"/>
            </a:xfrm>
            <a:prstGeom prst="rect">
              <a:avLst/>
            </a:prstGeom>
            <a:solidFill>
              <a:srgbClr val="FFFF00"/>
            </a:solidFill>
          </p:spPr>
          <p:txBody>
            <a:bodyPr wrap="none" rtlCol="0">
              <a:spAutoFit/>
            </a:bodyPr>
            <a:lstStyle/>
            <a:p>
              <a:r>
                <a:rPr lang="pt-PT" sz="2800" b="1" i="1" dirty="0">
                  <a:solidFill>
                    <a:schemeClr val="bg1"/>
                  </a:solidFill>
                </a:rPr>
                <a:t>aprender</a:t>
              </a:r>
              <a:r>
                <a:rPr lang="pt-PT" sz="2800" b="1" dirty="0">
                  <a:solidFill>
                    <a:schemeClr val="bg1"/>
                  </a:solidFill>
                </a:rPr>
                <a:t>, </a:t>
              </a:r>
              <a:r>
                <a:rPr lang="pt-PT" sz="2800" b="1" i="1" dirty="0">
                  <a:solidFill>
                    <a:schemeClr val="bg1"/>
                  </a:solidFill>
                </a:rPr>
                <a:t>induzir</a:t>
              </a:r>
              <a:r>
                <a:rPr lang="pt-PT" sz="2800" b="1" dirty="0">
                  <a:solidFill>
                    <a:schemeClr val="bg1"/>
                  </a:solidFill>
                </a:rPr>
                <a:t>, </a:t>
              </a:r>
              <a:r>
                <a:rPr lang="pt-PT" sz="2800" b="1" i="1" dirty="0">
                  <a:solidFill>
                    <a:schemeClr val="bg1"/>
                  </a:solidFill>
                </a:rPr>
                <a:t>deduzir</a:t>
              </a:r>
              <a:endParaRPr lang="pt-PT" sz="2800" dirty="0">
                <a:solidFill>
                  <a:schemeClr val="bg1"/>
                </a:solidFill>
              </a:endParaRPr>
            </a:p>
          </p:txBody>
        </p:sp>
        <p:sp>
          <p:nvSpPr>
            <p:cNvPr id="12" name="TextBox 11"/>
            <p:cNvSpPr txBox="1"/>
            <p:nvPr/>
          </p:nvSpPr>
          <p:spPr>
            <a:xfrm>
              <a:off x="3779912" y="3573016"/>
              <a:ext cx="4486100" cy="523220"/>
            </a:xfrm>
            <a:prstGeom prst="rect">
              <a:avLst/>
            </a:prstGeom>
            <a:solidFill>
              <a:srgbClr val="FFFF00"/>
            </a:solidFill>
          </p:spPr>
          <p:txBody>
            <a:bodyPr wrap="none" rtlCol="0">
              <a:spAutoFit/>
            </a:bodyPr>
            <a:lstStyle/>
            <a:p>
              <a:r>
                <a:rPr lang="pt-PT" sz="2800" i="1" dirty="0">
                  <a:solidFill>
                    <a:schemeClr val="bg1"/>
                  </a:solidFill>
                </a:rPr>
                <a:t>Construir</a:t>
              </a:r>
              <a:r>
                <a:rPr lang="pt-PT" sz="2800" b="1" i="1" dirty="0">
                  <a:solidFill>
                    <a:schemeClr val="bg1"/>
                  </a:solidFill>
                </a:rPr>
                <a:t> analogias, otimizar</a:t>
              </a:r>
              <a:endParaRPr lang="pt-PT" sz="2800" dirty="0">
                <a:solidFill>
                  <a:schemeClr val="bg1"/>
                </a:solidFill>
              </a:endParaRPr>
            </a:p>
          </p:txBody>
        </p:sp>
        <p:sp>
          <p:nvSpPr>
            <p:cNvPr id="13" name="TextBox 12"/>
            <p:cNvSpPr txBox="1"/>
            <p:nvPr/>
          </p:nvSpPr>
          <p:spPr>
            <a:xfrm>
              <a:off x="539552" y="4077072"/>
              <a:ext cx="7207121" cy="523220"/>
            </a:xfrm>
            <a:prstGeom prst="rect">
              <a:avLst/>
            </a:prstGeom>
            <a:solidFill>
              <a:srgbClr val="FFFF00"/>
            </a:solidFill>
          </p:spPr>
          <p:txBody>
            <a:bodyPr wrap="none" rtlCol="0">
              <a:spAutoFit/>
            </a:bodyPr>
            <a:lstStyle/>
            <a:p>
              <a:r>
                <a:rPr lang="en-US" sz="2800" i="1" dirty="0" err="1">
                  <a:solidFill>
                    <a:schemeClr val="bg1"/>
                  </a:solidFill>
                </a:rPr>
                <a:t>Compreender</a:t>
              </a:r>
              <a:r>
                <a:rPr lang="en-US" sz="2800" b="1" i="1" dirty="0">
                  <a:solidFill>
                    <a:schemeClr val="bg1"/>
                  </a:solidFill>
                </a:rPr>
                <a:t> </a:t>
              </a:r>
              <a:r>
                <a:rPr lang="en-US" sz="2800" b="1" i="1" dirty="0" err="1">
                  <a:solidFill>
                    <a:schemeClr val="bg1"/>
                  </a:solidFill>
                </a:rPr>
                <a:t>linguagens</a:t>
              </a:r>
              <a:r>
                <a:rPr lang="en-US" sz="2800" b="1" i="1" dirty="0">
                  <a:solidFill>
                    <a:schemeClr val="bg1"/>
                  </a:solidFill>
                </a:rPr>
                <a:t>, </a:t>
              </a:r>
              <a:r>
                <a:rPr lang="en-US" sz="2800" i="1" dirty="0" err="1">
                  <a:solidFill>
                    <a:schemeClr val="bg1"/>
                  </a:solidFill>
                </a:rPr>
                <a:t>extrair</a:t>
              </a:r>
              <a:r>
                <a:rPr lang="en-US" sz="2800" b="1" i="1" dirty="0">
                  <a:solidFill>
                    <a:schemeClr val="bg1"/>
                  </a:solidFill>
                </a:rPr>
                <a:t> </a:t>
              </a:r>
              <a:r>
                <a:rPr lang="en-US" sz="2800" b="1" i="1" dirty="0" err="1">
                  <a:solidFill>
                    <a:schemeClr val="bg1"/>
                  </a:solidFill>
                </a:rPr>
                <a:t>conhecimento</a:t>
              </a:r>
              <a:r>
                <a:rPr lang="en-US" sz="2800" dirty="0">
                  <a:solidFill>
                    <a:schemeClr val="bg1"/>
                  </a:solidFill>
                </a:rPr>
                <a:t> </a:t>
              </a:r>
            </a:p>
          </p:txBody>
        </p:sp>
        <p:sp>
          <p:nvSpPr>
            <p:cNvPr id="6" name="Rectangle 5"/>
            <p:cNvSpPr/>
            <p:nvPr/>
          </p:nvSpPr>
          <p:spPr>
            <a:xfrm>
              <a:off x="755576" y="3140968"/>
              <a:ext cx="3235756" cy="461665"/>
            </a:xfrm>
            <a:prstGeom prst="rect">
              <a:avLst/>
            </a:prstGeom>
            <a:solidFill>
              <a:srgbClr val="FFFF00"/>
            </a:solidFill>
          </p:spPr>
          <p:txBody>
            <a:bodyPr wrap="none">
              <a:spAutoFit/>
            </a:bodyPr>
            <a:lstStyle/>
            <a:p>
              <a:r>
                <a:rPr lang="en-US" sz="2400" b="1" i="1" dirty="0" err="1">
                  <a:solidFill>
                    <a:schemeClr val="bg1"/>
                  </a:solidFill>
                </a:rPr>
                <a:t>Adaptação</a:t>
              </a:r>
              <a:r>
                <a:rPr lang="en-US" sz="2400" i="1" dirty="0">
                  <a:solidFill>
                    <a:schemeClr val="bg1"/>
                  </a:solidFill>
                </a:rPr>
                <a:t> </a:t>
              </a:r>
              <a:r>
                <a:rPr lang="en-US" sz="2400" i="1" dirty="0" err="1">
                  <a:solidFill>
                    <a:schemeClr val="bg1"/>
                  </a:solidFill>
                </a:rPr>
                <a:t>ao</a:t>
              </a:r>
              <a:r>
                <a:rPr lang="en-US" sz="2400" i="1" dirty="0">
                  <a:solidFill>
                    <a:schemeClr val="bg1"/>
                  </a:solidFill>
                </a:rPr>
                <a:t> </a:t>
              </a:r>
              <a:r>
                <a:rPr lang="en-US" sz="2400" i="1" dirty="0" err="1">
                  <a:solidFill>
                    <a:schemeClr val="bg1"/>
                  </a:solidFill>
                </a:rPr>
                <a:t>ambiente</a:t>
              </a:r>
              <a:endParaRPr lang="en-US" sz="2400" dirty="0">
                <a:solidFill>
                  <a:schemeClr val="bg1"/>
                </a:solidFill>
              </a:endParaRPr>
            </a:p>
          </p:txBody>
        </p:sp>
      </p:grpSp>
      <p:grpSp>
        <p:nvGrpSpPr>
          <p:cNvPr id="11" name="Group 10"/>
          <p:cNvGrpSpPr/>
          <p:nvPr/>
        </p:nvGrpSpPr>
        <p:grpSpPr>
          <a:xfrm>
            <a:off x="0" y="2058451"/>
            <a:ext cx="8667946" cy="3750125"/>
            <a:chOff x="0" y="2058451"/>
            <a:chExt cx="8667946" cy="3750125"/>
          </a:xfrm>
        </p:grpSpPr>
        <p:grpSp>
          <p:nvGrpSpPr>
            <p:cNvPr id="5" name="Group 4"/>
            <p:cNvGrpSpPr/>
            <p:nvPr/>
          </p:nvGrpSpPr>
          <p:grpSpPr>
            <a:xfrm>
              <a:off x="0" y="2058451"/>
              <a:ext cx="4722962" cy="3694272"/>
              <a:chOff x="0" y="2058451"/>
              <a:chExt cx="4722962" cy="3694272"/>
            </a:xfrm>
          </p:grpSpPr>
          <p:sp>
            <p:nvSpPr>
              <p:cNvPr id="19" name="TextBox 18"/>
              <p:cNvSpPr txBox="1"/>
              <p:nvPr/>
            </p:nvSpPr>
            <p:spPr>
              <a:xfrm rot="20688604">
                <a:off x="1724605" y="2058451"/>
                <a:ext cx="1988045" cy="523220"/>
              </a:xfrm>
              <a:prstGeom prst="rect">
                <a:avLst/>
              </a:prstGeom>
              <a:solidFill>
                <a:srgbClr val="FFFF00"/>
              </a:solidFill>
            </p:spPr>
            <p:txBody>
              <a:bodyPr wrap="none" rtlCol="0">
                <a:spAutoFit/>
              </a:bodyPr>
              <a:lstStyle/>
              <a:p>
                <a:r>
                  <a:rPr lang="en-US" sz="2800" b="1" i="1" dirty="0" err="1">
                    <a:solidFill>
                      <a:schemeClr val="bg1"/>
                    </a:solidFill>
                  </a:rPr>
                  <a:t>Criatividade</a:t>
                </a:r>
                <a:endParaRPr lang="en-US" sz="2800" dirty="0">
                  <a:solidFill>
                    <a:schemeClr val="bg1"/>
                  </a:solidFill>
                </a:endParaRPr>
              </a:p>
            </p:txBody>
          </p:sp>
          <p:pic>
            <p:nvPicPr>
              <p:cNvPr id="3" name="Picture 2"/>
              <p:cNvPicPr>
                <a:picLocks noChangeAspect="1"/>
              </p:cNvPicPr>
              <p:nvPr/>
            </p:nvPicPr>
            <p:blipFill>
              <a:blip r:embed="rId4"/>
              <a:stretch>
                <a:fillRect/>
              </a:stretch>
            </p:blipFill>
            <p:spPr>
              <a:xfrm>
                <a:off x="0" y="2798462"/>
                <a:ext cx="4722962" cy="2954261"/>
              </a:xfrm>
              <a:prstGeom prst="rect">
                <a:avLst/>
              </a:prstGeom>
            </p:spPr>
          </p:pic>
        </p:grpSp>
        <p:pic>
          <p:nvPicPr>
            <p:cNvPr id="7" name="Picture 6"/>
            <p:cNvPicPr>
              <a:picLocks noChangeAspect="1"/>
            </p:cNvPicPr>
            <p:nvPr/>
          </p:nvPicPr>
          <p:blipFill>
            <a:blip r:embed="rId5"/>
            <a:stretch>
              <a:fillRect/>
            </a:stretch>
          </p:blipFill>
          <p:spPr>
            <a:xfrm>
              <a:off x="4728325" y="2869013"/>
              <a:ext cx="3939621" cy="2939563"/>
            </a:xfrm>
            <a:prstGeom prst="rect">
              <a:avLst/>
            </a:prstGeom>
          </p:spPr>
        </p:pic>
      </p:grpSp>
      <p:sp>
        <p:nvSpPr>
          <p:cNvPr id="15" name="TextBox 14"/>
          <p:cNvSpPr txBox="1"/>
          <p:nvPr/>
        </p:nvSpPr>
        <p:spPr>
          <a:xfrm rot="21153081">
            <a:off x="2517217" y="5107703"/>
            <a:ext cx="8385245" cy="954107"/>
          </a:xfrm>
          <a:prstGeom prst="rect">
            <a:avLst/>
          </a:prstGeom>
          <a:solidFill>
            <a:schemeClr val="accent4"/>
          </a:solidFill>
        </p:spPr>
        <p:txBody>
          <a:bodyPr wrap="square" rtlCol="0">
            <a:spAutoFit/>
          </a:bodyPr>
          <a:lstStyle/>
          <a:p>
            <a:r>
              <a:rPr lang="en-US" sz="2800" i="1" dirty="0" err="1" smtClean="0">
                <a:solidFill>
                  <a:schemeClr val="bg1"/>
                </a:solidFill>
              </a:rPr>
              <a:t>Homem</a:t>
            </a:r>
            <a:r>
              <a:rPr lang="en-US" sz="2800" i="1" dirty="0" smtClean="0">
                <a:solidFill>
                  <a:schemeClr val="bg1"/>
                </a:solidFill>
              </a:rPr>
              <a:t> NATURALMENTE </a:t>
            </a:r>
            <a:r>
              <a:rPr lang="en-US" sz="2800" i="1" dirty="0" err="1" smtClean="0">
                <a:solidFill>
                  <a:schemeClr val="bg1"/>
                </a:solidFill>
              </a:rPr>
              <a:t>criou</a:t>
            </a:r>
            <a:r>
              <a:rPr lang="en-US" sz="2800" i="1" dirty="0" smtClean="0">
                <a:solidFill>
                  <a:schemeClr val="bg1"/>
                </a:solidFill>
              </a:rPr>
              <a:t> a IA !! </a:t>
            </a:r>
          </a:p>
          <a:p>
            <a:r>
              <a:rPr lang="en-US" sz="2800" i="1" dirty="0" err="1" smtClean="0">
                <a:solidFill>
                  <a:schemeClr val="bg1"/>
                </a:solidFill>
              </a:rPr>
              <a:t>Quanto</a:t>
            </a:r>
            <a:r>
              <a:rPr lang="en-US" sz="2800" i="1" dirty="0" smtClean="0">
                <a:solidFill>
                  <a:schemeClr val="bg1"/>
                </a:solidFill>
              </a:rPr>
              <a:t> </a:t>
            </a:r>
            <a:r>
              <a:rPr lang="en-US" sz="2800" i="1" dirty="0" err="1" smtClean="0">
                <a:solidFill>
                  <a:schemeClr val="bg1"/>
                </a:solidFill>
              </a:rPr>
              <a:t>à</a:t>
            </a:r>
            <a:r>
              <a:rPr lang="en-US" sz="2800" i="1" dirty="0" smtClean="0">
                <a:solidFill>
                  <a:schemeClr val="bg1"/>
                </a:solidFill>
              </a:rPr>
              <a:t> IN </a:t>
            </a:r>
            <a:r>
              <a:rPr lang="en-US" sz="2800" i="1" dirty="0" err="1" smtClean="0">
                <a:solidFill>
                  <a:schemeClr val="bg1"/>
                </a:solidFill>
              </a:rPr>
              <a:t>ainda</a:t>
            </a:r>
            <a:r>
              <a:rPr lang="en-US" sz="2800" i="1" dirty="0" smtClean="0">
                <a:solidFill>
                  <a:schemeClr val="bg1"/>
                </a:solidFill>
              </a:rPr>
              <a:t> </a:t>
            </a:r>
            <a:r>
              <a:rPr lang="en-US" sz="2800" i="1" dirty="0" err="1" smtClean="0">
                <a:solidFill>
                  <a:schemeClr val="bg1"/>
                </a:solidFill>
              </a:rPr>
              <a:t>há</a:t>
            </a:r>
            <a:r>
              <a:rPr lang="en-US" sz="2800" i="1" dirty="0" smtClean="0">
                <a:solidFill>
                  <a:schemeClr val="bg1"/>
                </a:solidFill>
              </a:rPr>
              <a:t> </a:t>
            </a:r>
            <a:r>
              <a:rPr lang="en-US" sz="2800" i="1" dirty="0" err="1" smtClean="0">
                <a:solidFill>
                  <a:schemeClr val="bg1"/>
                </a:solidFill>
              </a:rPr>
              <a:t>quem</a:t>
            </a:r>
            <a:r>
              <a:rPr lang="en-US" sz="2800" i="1" dirty="0" smtClean="0">
                <a:solidFill>
                  <a:schemeClr val="bg1"/>
                </a:solidFill>
              </a:rPr>
              <a:t> </a:t>
            </a:r>
            <a:r>
              <a:rPr lang="en-US" sz="2800" i="1" dirty="0" err="1" smtClean="0">
                <a:solidFill>
                  <a:schemeClr val="bg1"/>
                </a:solidFill>
              </a:rPr>
              <a:t>tenha</a:t>
            </a:r>
            <a:r>
              <a:rPr lang="en-US" sz="2800" i="1" dirty="0" smtClean="0">
                <a:solidFill>
                  <a:schemeClr val="bg1"/>
                </a:solidFill>
              </a:rPr>
              <a:t> </a:t>
            </a:r>
            <a:r>
              <a:rPr lang="en-US" sz="2800" i="1" dirty="0" err="1" smtClean="0">
                <a:solidFill>
                  <a:schemeClr val="bg1"/>
                </a:solidFill>
              </a:rPr>
              <a:t>dúvidas</a:t>
            </a:r>
            <a:r>
              <a:rPr lang="en-US" sz="2800" i="1" dirty="0" smtClean="0">
                <a:solidFill>
                  <a:schemeClr val="bg1"/>
                </a:solidFill>
              </a:rPr>
              <a:t> …</a:t>
            </a:r>
            <a:r>
              <a:rPr lang="en-US" sz="2800" dirty="0" smtClean="0">
                <a:solidFill>
                  <a:schemeClr val="bg1"/>
                </a:solidFill>
              </a:rPr>
              <a:t> </a:t>
            </a:r>
            <a:endParaRPr lang="en-US" sz="2800" dirty="0">
              <a:solidFill>
                <a:schemeClr val="bg1"/>
              </a:solidFill>
            </a:endParaRPr>
          </a:p>
        </p:txBody>
      </p:sp>
    </p:spTree>
    <p:extLst>
      <p:ext uri="{BB962C8B-B14F-4D97-AF65-F5344CB8AC3E}">
        <p14:creationId xmlns:p14="http://schemas.microsoft.com/office/powerpoint/2010/main" val="152430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4483" y="1639598"/>
            <a:ext cx="6485381" cy="2798352"/>
            <a:chOff x="278809" y="1999980"/>
            <a:chExt cx="6485381" cy="2798352"/>
          </a:xfrm>
        </p:grpSpPr>
        <p:sp>
          <p:nvSpPr>
            <p:cNvPr id="3" name="Text Box 2"/>
            <p:cNvSpPr txBox="1">
              <a:spLocks noChangeArrowheads="1"/>
            </p:cNvSpPr>
            <p:nvPr/>
          </p:nvSpPr>
          <p:spPr bwMode="auto">
            <a:xfrm>
              <a:off x="278809" y="1999980"/>
              <a:ext cx="616066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buClr>
                  <a:srgbClr val="0066FF"/>
                </a:buClr>
                <a:buFont typeface="Wingdings" charset="0"/>
                <a:buChar char="²"/>
              </a:pPr>
              <a:r>
                <a:rPr lang="en-US" sz="2400" dirty="0"/>
                <a:t> </a:t>
              </a:r>
              <a:r>
                <a:rPr lang="en-US" sz="2400" dirty="0" err="1"/>
                <a:t>Exemplo</a:t>
              </a:r>
              <a:r>
                <a:rPr lang="en-US" sz="2400" dirty="0"/>
                <a:t> de </a:t>
              </a:r>
              <a:r>
                <a:rPr lang="en-US" sz="2400" dirty="0" err="1"/>
                <a:t>Regra</a:t>
              </a:r>
              <a:r>
                <a:rPr lang="en-US" sz="2400" dirty="0"/>
                <a:t> </a:t>
              </a:r>
              <a:r>
                <a:rPr lang="en-US" sz="2400" dirty="0" err="1"/>
                <a:t>na</a:t>
              </a:r>
              <a:r>
                <a:rPr lang="en-US" sz="2400" dirty="0"/>
                <a:t> Base de </a:t>
              </a:r>
              <a:r>
                <a:rPr lang="en-US" sz="2400" dirty="0" err="1"/>
                <a:t>Conhecimento</a:t>
              </a:r>
              <a:r>
                <a:rPr lang="en-US" sz="2400" dirty="0"/>
                <a:t>:</a:t>
              </a:r>
            </a:p>
          </p:txBody>
        </p:sp>
        <p:sp>
          <p:nvSpPr>
            <p:cNvPr id="14" name="Text Box 4"/>
            <p:cNvSpPr txBox="1">
              <a:spLocks noChangeArrowheads="1"/>
            </p:cNvSpPr>
            <p:nvPr/>
          </p:nvSpPr>
          <p:spPr bwMode="auto">
            <a:xfrm>
              <a:off x="296715" y="2509157"/>
              <a:ext cx="6467475" cy="228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lvl="1">
                <a:buClr>
                  <a:srgbClr val="0066FF"/>
                </a:buClr>
                <a:buFont typeface="Wingdings" charset="0"/>
                <a:buNone/>
              </a:pPr>
              <a:r>
                <a:rPr lang="pt-PT" sz="1800" dirty="0"/>
                <a:t>SE 	o grupo predominante regular existe e é tipo A</a:t>
              </a:r>
            </a:p>
            <a:p>
              <a:pPr lvl="1">
                <a:buClr>
                  <a:srgbClr val="0066FF"/>
                </a:buClr>
                <a:buFont typeface="Wingdings" charset="0"/>
                <a:buNone/>
              </a:pPr>
              <a:r>
                <a:rPr lang="pt-PT" sz="1800" dirty="0"/>
                <a:t>E	frequência cardíaca maior que 100</a:t>
              </a:r>
            </a:p>
            <a:p>
              <a:pPr lvl="1">
                <a:buClr>
                  <a:srgbClr val="0066FF"/>
                </a:buClr>
                <a:buFont typeface="Wingdings" charset="0"/>
                <a:buNone/>
              </a:pPr>
              <a:r>
                <a:rPr lang="pt-PT" sz="1800" dirty="0"/>
                <a:t>E	grupo predominante de ondas p homogéneas existe</a:t>
              </a:r>
            </a:p>
            <a:p>
              <a:pPr lvl="1">
                <a:buClr>
                  <a:srgbClr val="0066FF"/>
                </a:buClr>
                <a:buFont typeface="Wingdings" charset="0"/>
                <a:buNone/>
              </a:pPr>
              <a:r>
                <a:rPr lang="pt-PT" sz="1800" dirty="0"/>
                <a:t>E	polaridade da onda p na derivação </a:t>
              </a:r>
              <a:r>
                <a:rPr lang="pt-PT" sz="1800" dirty="0" err="1"/>
                <a:t>avr</a:t>
              </a:r>
              <a:r>
                <a:rPr lang="pt-PT" sz="1800" dirty="0"/>
                <a:t> é negativa</a:t>
              </a:r>
            </a:p>
            <a:p>
              <a:pPr lvl="1">
                <a:buClr>
                  <a:srgbClr val="0066FF"/>
                </a:buClr>
                <a:buFont typeface="Wingdings" charset="0"/>
                <a:buNone/>
              </a:pPr>
              <a:r>
                <a:rPr lang="pt-PT" sz="1800" dirty="0"/>
                <a:t>OU	 polaridade da onda p na derivação d2 é positiva</a:t>
              </a:r>
            </a:p>
            <a:p>
              <a:pPr lvl="1">
                <a:buClr>
                  <a:srgbClr val="0066FF"/>
                </a:buClr>
                <a:buFont typeface="Wingdings" charset="0"/>
                <a:buNone/>
              </a:pPr>
              <a:r>
                <a:rPr lang="pt-PT" sz="1800" dirty="0"/>
                <a:t>E	a razão entre as ondas p e r é 1:1</a:t>
              </a:r>
            </a:p>
            <a:p>
              <a:pPr lvl="1">
                <a:buClr>
                  <a:srgbClr val="0066FF"/>
                </a:buClr>
                <a:buFont typeface="Wingdings" charset="0"/>
                <a:buNone/>
              </a:pPr>
              <a:r>
                <a:rPr lang="pt-PT" sz="1800" dirty="0"/>
                <a:t>E	a linha de base existe</a:t>
              </a:r>
            </a:p>
            <a:p>
              <a:pPr lvl="1">
                <a:buClr>
                  <a:srgbClr val="0066FF"/>
                </a:buClr>
                <a:buFont typeface="Wingdings" charset="0"/>
                <a:buNone/>
              </a:pPr>
              <a:r>
                <a:rPr lang="pt-PT" sz="1800" dirty="0"/>
                <a:t>ENTÃO diagnóstico é taquicardia </a:t>
              </a:r>
              <a:r>
                <a:rPr lang="pt-PT" sz="1800" dirty="0" err="1"/>
                <a:t>sinusal</a:t>
              </a:r>
              <a:r>
                <a:rPr lang="pt-PT" sz="1800" dirty="0"/>
                <a:t> ou auricular</a:t>
              </a:r>
              <a:endParaRPr lang="en-US" sz="1800" dirty="0"/>
            </a:p>
          </p:txBody>
        </p:sp>
      </p:grpSp>
      <p:sp>
        <p:nvSpPr>
          <p:cNvPr id="16" name="Text Box 2"/>
          <p:cNvSpPr txBox="1">
            <a:spLocks noChangeArrowheads="1"/>
          </p:cNvSpPr>
          <p:nvPr/>
        </p:nvSpPr>
        <p:spPr bwMode="auto">
          <a:xfrm>
            <a:off x="208960" y="5225703"/>
            <a:ext cx="7102378"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buClr>
                <a:srgbClr val="0066FF"/>
              </a:buClr>
              <a:buFont typeface="Wingdings" charset="0"/>
              <a:buChar char="²"/>
            </a:pPr>
            <a:r>
              <a:rPr lang="en-US" sz="2400" dirty="0"/>
              <a:t> </a:t>
            </a:r>
            <a:r>
              <a:rPr lang="en-US" sz="2400" dirty="0" err="1" smtClean="0"/>
              <a:t>Tanto</a:t>
            </a:r>
            <a:r>
              <a:rPr lang="en-US" sz="2400" dirty="0" smtClean="0"/>
              <a:t> se </a:t>
            </a:r>
            <a:r>
              <a:rPr lang="en-US" sz="2400" dirty="0" err="1" smtClean="0"/>
              <a:t>pode</a:t>
            </a:r>
            <a:r>
              <a:rPr lang="en-US" sz="2400" dirty="0" smtClean="0"/>
              <a:t> </a:t>
            </a:r>
            <a:r>
              <a:rPr lang="en-US" sz="2400" dirty="0" err="1" smtClean="0"/>
              <a:t>usar</a:t>
            </a:r>
            <a:r>
              <a:rPr lang="en-US" sz="2400" dirty="0" smtClean="0"/>
              <a:t> </a:t>
            </a:r>
            <a:r>
              <a:rPr lang="en-US" sz="2400" dirty="0" err="1" smtClean="0"/>
              <a:t>em</a:t>
            </a:r>
            <a:r>
              <a:rPr lang="en-US" sz="2400" dirty="0" smtClean="0"/>
              <a:t> </a:t>
            </a:r>
            <a:r>
              <a:rPr lang="en-US" sz="2400" dirty="0" err="1" smtClean="0"/>
              <a:t>medicina</a:t>
            </a:r>
            <a:r>
              <a:rPr lang="en-US" sz="2400" dirty="0" smtClean="0"/>
              <a:t>, no </a:t>
            </a:r>
            <a:r>
              <a:rPr lang="en-US" sz="2400" dirty="0" err="1" smtClean="0"/>
              <a:t>controlo</a:t>
            </a:r>
            <a:r>
              <a:rPr lang="en-US" sz="2400" dirty="0" smtClean="0"/>
              <a:t> de </a:t>
            </a:r>
            <a:r>
              <a:rPr lang="en-US" sz="2400" dirty="0" err="1" smtClean="0"/>
              <a:t>Máquinas</a:t>
            </a:r>
            <a:r>
              <a:rPr lang="en-US" sz="2400" dirty="0" smtClean="0"/>
              <a:t> de </a:t>
            </a:r>
            <a:r>
              <a:rPr lang="en-US" sz="2400" dirty="0" err="1" smtClean="0"/>
              <a:t>lavar</a:t>
            </a:r>
            <a:r>
              <a:rPr lang="en-US" sz="2400" dirty="0" smtClean="0"/>
              <a:t> </a:t>
            </a:r>
            <a:r>
              <a:rPr lang="en-US" sz="2400" dirty="0" err="1" smtClean="0"/>
              <a:t>ou</a:t>
            </a:r>
            <a:r>
              <a:rPr lang="en-US" sz="2400" dirty="0" smtClean="0"/>
              <a:t> </a:t>
            </a:r>
            <a:r>
              <a:rPr lang="en-US" sz="2400" dirty="0" err="1" smtClean="0"/>
              <a:t>em</a:t>
            </a:r>
            <a:r>
              <a:rPr lang="en-US" sz="2400" dirty="0" smtClean="0"/>
              <a:t> </a:t>
            </a:r>
            <a:r>
              <a:rPr lang="en-US" sz="2400" dirty="0" err="1" smtClean="0"/>
              <a:t>Investigação</a:t>
            </a:r>
            <a:r>
              <a:rPr lang="en-US" sz="2400" dirty="0" smtClean="0"/>
              <a:t> criminal </a:t>
            </a:r>
            <a:endParaRPr lang="en-US" sz="2400" dirty="0"/>
          </a:p>
        </p:txBody>
      </p:sp>
      <p:grpSp>
        <p:nvGrpSpPr>
          <p:cNvPr id="17" name="Group 13"/>
          <p:cNvGrpSpPr>
            <a:grpSpLocks/>
          </p:cNvGrpSpPr>
          <p:nvPr/>
        </p:nvGrpSpPr>
        <p:grpSpPr bwMode="auto">
          <a:xfrm>
            <a:off x="318640" y="2399826"/>
            <a:ext cx="6445250" cy="2873375"/>
            <a:chOff x="1098" y="1933"/>
            <a:chExt cx="4060" cy="1810"/>
          </a:xfrm>
        </p:grpSpPr>
        <p:sp>
          <p:nvSpPr>
            <p:cNvPr id="18" name="Text Box 8"/>
            <p:cNvSpPr txBox="1">
              <a:spLocks noChangeArrowheads="1"/>
            </p:cNvSpPr>
            <p:nvPr/>
          </p:nvSpPr>
          <p:spPr bwMode="auto">
            <a:xfrm>
              <a:off x="1098" y="3355"/>
              <a:ext cx="1327" cy="231"/>
            </a:xfrm>
            <a:prstGeom prst="rect">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pt-PT" sz="1800" dirty="0"/>
                <a:t>Conjuntos Difusos</a:t>
              </a:r>
              <a:endParaRPr lang="en-US" sz="1800" dirty="0"/>
            </a:p>
          </p:txBody>
        </p:sp>
        <p:sp>
          <p:nvSpPr>
            <p:cNvPr id="19" name="Text Box 9"/>
            <p:cNvSpPr txBox="1">
              <a:spLocks noChangeArrowheads="1"/>
            </p:cNvSpPr>
            <p:nvPr/>
          </p:nvSpPr>
          <p:spPr bwMode="auto">
            <a:xfrm>
              <a:off x="3729" y="3339"/>
              <a:ext cx="998" cy="404"/>
            </a:xfrm>
            <a:prstGeom prst="rect">
              <a:avLst/>
            </a:prstGeom>
            <a:solidFill>
              <a:schemeClr val="accent2">
                <a:lumMod val="60000"/>
                <a:lumOff val="4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pt-PT" sz="1800" dirty="0">
                  <a:solidFill>
                    <a:schemeClr val="bg1"/>
                  </a:solidFill>
                </a:rPr>
                <a:t>Raciocínio impreciso</a:t>
              </a:r>
              <a:endParaRPr lang="en-US" sz="1800" dirty="0">
                <a:solidFill>
                  <a:schemeClr val="bg1"/>
                </a:solidFill>
              </a:endParaRPr>
            </a:p>
          </p:txBody>
        </p:sp>
        <p:grpSp>
          <p:nvGrpSpPr>
            <p:cNvPr id="20" name="Group 12"/>
            <p:cNvGrpSpPr>
              <a:grpSpLocks/>
            </p:cNvGrpSpPr>
            <p:nvPr/>
          </p:nvGrpSpPr>
          <p:grpSpPr bwMode="auto">
            <a:xfrm>
              <a:off x="1610" y="1933"/>
              <a:ext cx="3548" cy="1542"/>
              <a:chOff x="1610" y="1933"/>
              <a:chExt cx="3548" cy="1542"/>
            </a:xfrm>
          </p:grpSpPr>
          <p:grpSp>
            <p:nvGrpSpPr>
              <p:cNvPr id="21" name="Group 7"/>
              <p:cNvGrpSpPr>
                <a:grpSpLocks/>
              </p:cNvGrpSpPr>
              <p:nvPr/>
            </p:nvGrpSpPr>
            <p:grpSpPr bwMode="auto">
              <a:xfrm>
                <a:off x="2880" y="1933"/>
                <a:ext cx="2278" cy="1274"/>
                <a:chOff x="2880" y="1933"/>
                <a:chExt cx="2278" cy="1274"/>
              </a:xfrm>
            </p:grpSpPr>
            <p:sp>
              <p:nvSpPr>
                <p:cNvPr id="24" name="Text Box 5"/>
                <p:cNvSpPr txBox="1">
                  <a:spLocks noChangeArrowheads="1"/>
                </p:cNvSpPr>
                <p:nvPr/>
              </p:nvSpPr>
              <p:spPr bwMode="auto">
                <a:xfrm>
                  <a:off x="2880" y="1933"/>
                  <a:ext cx="998" cy="231"/>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pt-PT" sz="1800" b="1" dirty="0" smtClean="0"/>
                    <a:t>bastante alta</a:t>
                  </a:r>
                  <a:endParaRPr lang="en-US" sz="1800" b="1" dirty="0"/>
                </a:p>
              </p:txBody>
            </p:sp>
            <p:sp>
              <p:nvSpPr>
                <p:cNvPr id="25" name="Text Box 6"/>
                <p:cNvSpPr txBox="1">
                  <a:spLocks noChangeArrowheads="1"/>
                </p:cNvSpPr>
                <p:nvPr/>
              </p:nvSpPr>
              <p:spPr bwMode="auto">
                <a:xfrm>
                  <a:off x="4455" y="2976"/>
                  <a:ext cx="703" cy="231"/>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pt-PT" sz="1800" b="1" dirty="0"/>
                    <a:t>FC=0.8</a:t>
                  </a:r>
                  <a:endParaRPr lang="en-US" sz="1800" b="1" dirty="0"/>
                </a:p>
              </p:txBody>
            </p:sp>
          </p:grpSp>
          <p:sp>
            <p:nvSpPr>
              <p:cNvPr id="22" name="Line 10"/>
              <p:cNvSpPr>
                <a:spLocks noChangeShapeType="1"/>
              </p:cNvSpPr>
              <p:nvPr/>
            </p:nvSpPr>
            <p:spPr bwMode="auto">
              <a:xfrm flipV="1">
                <a:off x="1610" y="2115"/>
                <a:ext cx="1451" cy="136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3" name="Line 11"/>
              <p:cNvSpPr>
                <a:spLocks noChangeShapeType="1"/>
              </p:cNvSpPr>
              <p:nvPr/>
            </p:nvSpPr>
            <p:spPr bwMode="auto">
              <a:xfrm flipV="1">
                <a:off x="4047" y="3158"/>
                <a:ext cx="453" cy="2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sp>
        <p:nvSpPr>
          <p:cNvPr id="27" name="TextBox 26"/>
          <p:cNvSpPr txBox="1"/>
          <p:nvPr/>
        </p:nvSpPr>
        <p:spPr>
          <a:xfrm>
            <a:off x="575364" y="1142677"/>
            <a:ext cx="8584219" cy="461665"/>
          </a:xfrm>
          <a:prstGeom prst="rect">
            <a:avLst/>
          </a:prstGeom>
          <a:noFill/>
        </p:spPr>
        <p:txBody>
          <a:bodyPr wrap="square" rtlCol="0">
            <a:spAutoFit/>
          </a:bodyPr>
          <a:lstStyle/>
          <a:p>
            <a:r>
              <a:rPr lang="pt-PT" sz="2400" b="1" dirty="0" smtClean="0">
                <a:solidFill>
                  <a:srgbClr val="FF0000"/>
                </a:solidFill>
              </a:rPr>
              <a:t>SBC</a:t>
            </a:r>
            <a:r>
              <a:rPr lang="pt-PT" sz="2400" dirty="0" smtClean="0"/>
              <a:t>  e </a:t>
            </a:r>
            <a:r>
              <a:rPr lang="pt-PT" sz="2400" b="1" dirty="0" smtClean="0">
                <a:solidFill>
                  <a:srgbClr val="FFFF00"/>
                </a:solidFill>
              </a:rPr>
              <a:t>Raciocínio Impreciso </a:t>
            </a:r>
            <a:r>
              <a:rPr lang="pt-PT" sz="2400" dirty="0" smtClean="0"/>
              <a:t>Ex. </a:t>
            </a:r>
            <a:r>
              <a:rPr lang="pt-PT" sz="2400" b="1" dirty="0" smtClean="0"/>
              <a:t>ARCA  </a:t>
            </a:r>
            <a:r>
              <a:rPr lang="pt-PT" sz="2400" b="1" dirty="0" smtClean="0">
                <a:solidFill>
                  <a:srgbClr val="FF0000"/>
                </a:solidFill>
              </a:rPr>
              <a:t>ANOS 80</a:t>
            </a:r>
            <a:endParaRPr lang="en-US" sz="2400" b="1" dirty="0">
              <a:solidFill>
                <a:srgbClr val="FF0000"/>
              </a:solidFill>
            </a:endParaRPr>
          </a:p>
        </p:txBody>
      </p:sp>
      <p:pic>
        <p:nvPicPr>
          <p:cNvPr id="26" name="Picture 25"/>
          <p:cNvPicPr>
            <a:picLocks noChangeAspect="1"/>
          </p:cNvPicPr>
          <p:nvPr/>
        </p:nvPicPr>
        <p:blipFill>
          <a:blip r:embed="rId3"/>
          <a:stretch>
            <a:fillRect/>
          </a:stretch>
        </p:blipFill>
        <p:spPr>
          <a:xfrm>
            <a:off x="7181674" y="282495"/>
            <a:ext cx="4941674" cy="6121400"/>
          </a:xfrm>
          <a:prstGeom prst="rect">
            <a:avLst/>
          </a:prstGeom>
        </p:spPr>
      </p:pic>
    </p:spTree>
    <p:extLst>
      <p:ext uri="{BB962C8B-B14F-4D97-AF65-F5344CB8AC3E}">
        <p14:creationId xmlns:p14="http://schemas.microsoft.com/office/powerpoint/2010/main" val="206998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1"/>
          <p:cNvGrpSpPr>
            <a:grpSpLocks/>
          </p:cNvGrpSpPr>
          <p:nvPr/>
        </p:nvGrpSpPr>
        <p:grpSpPr bwMode="auto">
          <a:xfrm>
            <a:off x="1745240" y="4359722"/>
            <a:ext cx="9453851" cy="1866900"/>
            <a:chOff x="663" y="2387"/>
            <a:chExt cx="4041" cy="1176"/>
          </a:xfrm>
        </p:grpSpPr>
        <p:sp>
          <p:nvSpPr>
            <p:cNvPr id="7" name="Line 4"/>
            <p:cNvSpPr>
              <a:spLocks noChangeShapeType="1"/>
            </p:cNvSpPr>
            <p:nvPr/>
          </p:nvSpPr>
          <p:spPr bwMode="auto">
            <a:xfrm>
              <a:off x="864" y="2448"/>
              <a:ext cx="0" cy="91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8" name="Line 5"/>
            <p:cNvSpPr>
              <a:spLocks noChangeShapeType="1"/>
            </p:cNvSpPr>
            <p:nvPr/>
          </p:nvSpPr>
          <p:spPr bwMode="auto">
            <a:xfrm>
              <a:off x="864" y="3360"/>
              <a:ext cx="3840"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9" name="Line 6"/>
            <p:cNvSpPr>
              <a:spLocks noChangeShapeType="1"/>
            </p:cNvSpPr>
            <p:nvPr/>
          </p:nvSpPr>
          <p:spPr bwMode="auto">
            <a:xfrm>
              <a:off x="864" y="2592"/>
              <a:ext cx="3504"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10" name="Line 9"/>
            <p:cNvSpPr>
              <a:spLocks noChangeShapeType="1"/>
            </p:cNvSpPr>
            <p:nvPr/>
          </p:nvSpPr>
          <p:spPr bwMode="auto">
            <a:xfrm>
              <a:off x="864" y="2592"/>
              <a:ext cx="432"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11" name="Line 10"/>
            <p:cNvSpPr>
              <a:spLocks noChangeShapeType="1"/>
            </p:cNvSpPr>
            <p:nvPr/>
          </p:nvSpPr>
          <p:spPr bwMode="auto">
            <a:xfrm>
              <a:off x="1296" y="2592"/>
              <a:ext cx="432" cy="76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12" name="Line 11"/>
            <p:cNvSpPr>
              <a:spLocks noChangeShapeType="1"/>
            </p:cNvSpPr>
            <p:nvPr/>
          </p:nvSpPr>
          <p:spPr bwMode="auto">
            <a:xfrm flipH="1">
              <a:off x="1536" y="2592"/>
              <a:ext cx="480" cy="76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13" name="Line 12"/>
            <p:cNvSpPr>
              <a:spLocks noChangeShapeType="1"/>
            </p:cNvSpPr>
            <p:nvPr/>
          </p:nvSpPr>
          <p:spPr bwMode="auto">
            <a:xfrm>
              <a:off x="2016" y="2592"/>
              <a:ext cx="528" cy="76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14" name="Line 13"/>
            <p:cNvSpPr>
              <a:spLocks noChangeShapeType="1"/>
            </p:cNvSpPr>
            <p:nvPr/>
          </p:nvSpPr>
          <p:spPr bwMode="auto">
            <a:xfrm flipH="1">
              <a:off x="2256" y="2592"/>
              <a:ext cx="480" cy="76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15" name="Line 14"/>
            <p:cNvSpPr>
              <a:spLocks noChangeShapeType="1"/>
            </p:cNvSpPr>
            <p:nvPr/>
          </p:nvSpPr>
          <p:spPr bwMode="auto">
            <a:xfrm>
              <a:off x="2736" y="2592"/>
              <a:ext cx="528" cy="76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16" name="Line 15"/>
            <p:cNvSpPr>
              <a:spLocks noChangeShapeType="1"/>
            </p:cNvSpPr>
            <p:nvPr/>
          </p:nvSpPr>
          <p:spPr bwMode="auto">
            <a:xfrm flipH="1">
              <a:off x="2976" y="2592"/>
              <a:ext cx="480" cy="76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17" name="Line 16"/>
            <p:cNvSpPr>
              <a:spLocks noChangeShapeType="1"/>
            </p:cNvSpPr>
            <p:nvPr/>
          </p:nvSpPr>
          <p:spPr bwMode="auto">
            <a:xfrm>
              <a:off x="3456" y="2592"/>
              <a:ext cx="528" cy="76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18" name="Rectangle 18"/>
            <p:cNvSpPr>
              <a:spLocks noChangeArrowheads="1"/>
            </p:cNvSpPr>
            <p:nvPr/>
          </p:nvSpPr>
          <p:spPr bwMode="auto">
            <a:xfrm>
              <a:off x="807" y="2415"/>
              <a:ext cx="61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762000" eaLnBrk="0" hangingPunct="0"/>
              <a:r>
                <a:rPr lang="en-GB">
                  <a:solidFill>
                    <a:srgbClr val="FFFF00"/>
                  </a:solidFill>
                  <a:latin typeface="Comic Sans MS" charset="0"/>
                </a:rPr>
                <a:t>muito perto</a:t>
              </a:r>
            </a:p>
          </p:txBody>
        </p:sp>
        <p:sp>
          <p:nvSpPr>
            <p:cNvPr id="19" name="Rectangle 19"/>
            <p:cNvSpPr>
              <a:spLocks noChangeArrowheads="1"/>
            </p:cNvSpPr>
            <p:nvPr/>
          </p:nvSpPr>
          <p:spPr bwMode="auto">
            <a:xfrm>
              <a:off x="1746" y="2387"/>
              <a:ext cx="33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762000" eaLnBrk="0" hangingPunct="0"/>
              <a:r>
                <a:rPr lang="en-GB">
                  <a:solidFill>
                    <a:srgbClr val="FFFF00"/>
                  </a:solidFill>
                  <a:latin typeface="Comic Sans MS" charset="0"/>
                </a:rPr>
                <a:t>perto</a:t>
              </a:r>
            </a:p>
          </p:txBody>
        </p:sp>
        <p:sp>
          <p:nvSpPr>
            <p:cNvPr id="20" name="Rectangle 20"/>
            <p:cNvSpPr>
              <a:spLocks noChangeArrowheads="1"/>
            </p:cNvSpPr>
            <p:nvPr/>
          </p:nvSpPr>
          <p:spPr bwMode="auto">
            <a:xfrm>
              <a:off x="2381" y="2387"/>
              <a:ext cx="42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762000" eaLnBrk="0" hangingPunct="0"/>
              <a:r>
                <a:rPr lang="en-GB">
                  <a:solidFill>
                    <a:srgbClr val="FFFF00"/>
                  </a:solidFill>
                </a:rPr>
                <a:t>afastado</a:t>
              </a:r>
            </a:p>
          </p:txBody>
        </p:sp>
        <p:sp>
          <p:nvSpPr>
            <p:cNvPr id="21" name="Rectangle 21"/>
            <p:cNvSpPr>
              <a:spLocks noChangeArrowheads="1"/>
            </p:cNvSpPr>
            <p:nvPr/>
          </p:nvSpPr>
          <p:spPr bwMode="auto">
            <a:xfrm>
              <a:off x="3288" y="2387"/>
              <a:ext cx="31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762000" eaLnBrk="0" hangingPunct="0"/>
              <a:r>
                <a:rPr lang="en-GB">
                  <a:solidFill>
                    <a:srgbClr val="FFFF00"/>
                  </a:solidFill>
                  <a:latin typeface="Comic Sans MS" charset="0"/>
                </a:rPr>
                <a:t>longe</a:t>
              </a:r>
            </a:p>
          </p:txBody>
        </p:sp>
        <p:grpSp>
          <p:nvGrpSpPr>
            <p:cNvPr id="22" name="Group 30"/>
            <p:cNvGrpSpPr>
              <a:grpSpLocks/>
            </p:cNvGrpSpPr>
            <p:nvPr/>
          </p:nvGrpSpPr>
          <p:grpSpPr bwMode="auto">
            <a:xfrm>
              <a:off x="663" y="2574"/>
              <a:ext cx="2649" cy="989"/>
              <a:chOff x="663" y="2574"/>
              <a:chExt cx="2649" cy="989"/>
            </a:xfrm>
          </p:grpSpPr>
          <p:sp>
            <p:nvSpPr>
              <p:cNvPr id="23" name="Line 7"/>
              <p:cNvSpPr>
                <a:spLocks noChangeShapeType="1"/>
              </p:cNvSpPr>
              <p:nvPr/>
            </p:nvSpPr>
            <p:spPr bwMode="auto">
              <a:xfrm>
                <a:off x="864" y="3024"/>
                <a:ext cx="2448" cy="0"/>
              </a:xfrm>
              <a:prstGeom prst="line">
                <a:avLst/>
              </a:prstGeom>
              <a:noFill/>
              <a:ln w="12700">
                <a:solidFill>
                  <a:srgbClr val="FFFF00"/>
                </a:solidFill>
                <a:prstDash val="sysDot"/>
                <a:round/>
                <a:headEnd/>
                <a:tailEn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24" name="Line 8"/>
              <p:cNvSpPr>
                <a:spLocks noChangeShapeType="1"/>
              </p:cNvSpPr>
              <p:nvPr/>
            </p:nvSpPr>
            <p:spPr bwMode="auto">
              <a:xfrm>
                <a:off x="864" y="3216"/>
                <a:ext cx="2448" cy="0"/>
              </a:xfrm>
              <a:prstGeom prst="line">
                <a:avLst/>
              </a:prstGeom>
              <a:noFill/>
              <a:ln w="12700">
                <a:solidFill>
                  <a:srgbClr val="FFFF00"/>
                </a:solidFill>
                <a:prstDash val="sysDot"/>
                <a:round/>
                <a:headEnd/>
                <a:tailEn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25" name="Line 17"/>
              <p:cNvSpPr>
                <a:spLocks noChangeShapeType="1"/>
              </p:cNvSpPr>
              <p:nvPr/>
            </p:nvSpPr>
            <p:spPr bwMode="auto">
              <a:xfrm>
                <a:off x="3168" y="3024"/>
                <a:ext cx="0" cy="336"/>
              </a:xfrm>
              <a:prstGeom prst="line">
                <a:avLst/>
              </a:prstGeom>
              <a:noFill/>
              <a:ln w="12700">
                <a:solidFill>
                  <a:srgbClr val="FFFF00"/>
                </a:solidFill>
                <a:prstDash val="sysDot"/>
                <a:round/>
                <a:headEnd/>
                <a:tailEn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26" name="Rectangle 22"/>
              <p:cNvSpPr>
                <a:spLocks noChangeArrowheads="1"/>
              </p:cNvSpPr>
              <p:nvPr/>
            </p:nvSpPr>
            <p:spPr bwMode="auto">
              <a:xfrm>
                <a:off x="663" y="2574"/>
                <a:ext cx="161" cy="173"/>
              </a:xfrm>
              <a:prstGeom prst="rect">
                <a:avLst/>
              </a:prstGeom>
              <a:noFill/>
              <a:ln w="127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spAutoFit/>
              </a:bodyPr>
              <a:lstStyle/>
              <a:p>
                <a:pPr defTabSz="762000" eaLnBrk="0" hangingPunct="0"/>
                <a:r>
                  <a:rPr lang="en-GB" sz="1200">
                    <a:solidFill>
                      <a:srgbClr val="FFFF00"/>
                    </a:solidFill>
                  </a:rPr>
                  <a:t>0.9</a:t>
                </a:r>
              </a:p>
            </p:txBody>
          </p:sp>
          <p:sp>
            <p:nvSpPr>
              <p:cNvPr id="27" name="Rectangle 23"/>
              <p:cNvSpPr>
                <a:spLocks noChangeArrowheads="1"/>
              </p:cNvSpPr>
              <p:nvPr/>
            </p:nvSpPr>
            <p:spPr bwMode="auto">
              <a:xfrm>
                <a:off x="663" y="2958"/>
                <a:ext cx="161" cy="173"/>
              </a:xfrm>
              <a:prstGeom prst="rect">
                <a:avLst/>
              </a:prstGeom>
              <a:noFill/>
              <a:ln w="127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spAutoFit/>
              </a:bodyPr>
              <a:lstStyle/>
              <a:p>
                <a:pPr defTabSz="762000" eaLnBrk="0" hangingPunct="0"/>
                <a:r>
                  <a:rPr lang="en-GB" sz="1200">
                    <a:solidFill>
                      <a:srgbClr val="FFFF00"/>
                    </a:solidFill>
                  </a:rPr>
                  <a:t>0.6</a:t>
                </a:r>
              </a:p>
            </p:txBody>
          </p:sp>
          <p:sp>
            <p:nvSpPr>
              <p:cNvPr id="28" name="Rectangle 24"/>
              <p:cNvSpPr>
                <a:spLocks noChangeArrowheads="1"/>
              </p:cNvSpPr>
              <p:nvPr/>
            </p:nvSpPr>
            <p:spPr bwMode="auto">
              <a:xfrm>
                <a:off x="663" y="3150"/>
                <a:ext cx="161" cy="173"/>
              </a:xfrm>
              <a:prstGeom prst="rect">
                <a:avLst/>
              </a:prstGeom>
              <a:noFill/>
              <a:ln w="127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spAutoFit/>
              </a:bodyPr>
              <a:lstStyle/>
              <a:p>
                <a:pPr defTabSz="762000" eaLnBrk="0" hangingPunct="0"/>
                <a:r>
                  <a:rPr lang="en-GB" sz="1200">
                    <a:solidFill>
                      <a:srgbClr val="FFFF00"/>
                    </a:solidFill>
                  </a:rPr>
                  <a:t>0.2</a:t>
                </a:r>
              </a:p>
            </p:txBody>
          </p:sp>
          <p:sp>
            <p:nvSpPr>
              <p:cNvPr id="29" name="Line 25"/>
              <p:cNvSpPr>
                <a:spLocks noChangeShapeType="1"/>
              </p:cNvSpPr>
              <p:nvPr/>
            </p:nvSpPr>
            <p:spPr bwMode="auto">
              <a:xfrm>
                <a:off x="864" y="2688"/>
                <a:ext cx="480" cy="0"/>
              </a:xfrm>
              <a:prstGeom prst="line">
                <a:avLst/>
              </a:prstGeom>
              <a:noFill/>
              <a:ln w="12700">
                <a:solidFill>
                  <a:srgbClr val="FFFF00"/>
                </a:solidFill>
                <a:prstDash val="sysDot"/>
                <a:round/>
                <a:headEnd/>
                <a:tailEn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30" name="Line 26"/>
              <p:cNvSpPr>
                <a:spLocks noChangeShapeType="1"/>
              </p:cNvSpPr>
              <p:nvPr/>
            </p:nvSpPr>
            <p:spPr bwMode="auto">
              <a:xfrm>
                <a:off x="1344" y="2688"/>
                <a:ext cx="0" cy="672"/>
              </a:xfrm>
              <a:prstGeom prst="line">
                <a:avLst/>
              </a:prstGeom>
              <a:noFill/>
              <a:ln w="12700">
                <a:solidFill>
                  <a:srgbClr val="FFFF00"/>
                </a:solidFill>
                <a:prstDash val="sysDot"/>
                <a:round/>
                <a:headEnd/>
                <a:tailEn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31" name="Rectangle 27"/>
              <p:cNvSpPr>
                <a:spLocks noChangeArrowheads="1"/>
              </p:cNvSpPr>
              <p:nvPr/>
            </p:nvSpPr>
            <p:spPr bwMode="auto">
              <a:xfrm>
                <a:off x="1239" y="3390"/>
                <a:ext cx="207" cy="173"/>
              </a:xfrm>
              <a:prstGeom prst="rect">
                <a:avLst/>
              </a:prstGeom>
              <a:noFill/>
              <a:ln w="127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spAutoFit/>
              </a:bodyPr>
              <a:lstStyle/>
              <a:p>
                <a:pPr defTabSz="762000" eaLnBrk="0" hangingPunct="0"/>
                <a:r>
                  <a:rPr lang="en-GB" sz="1200">
                    <a:solidFill>
                      <a:srgbClr val="FFFF00"/>
                    </a:solidFill>
                  </a:rPr>
                  <a:t>5 cm</a:t>
                </a:r>
              </a:p>
            </p:txBody>
          </p:sp>
          <p:sp>
            <p:nvSpPr>
              <p:cNvPr id="32" name="Rectangle 28"/>
              <p:cNvSpPr>
                <a:spLocks noChangeArrowheads="1"/>
              </p:cNvSpPr>
              <p:nvPr/>
            </p:nvSpPr>
            <p:spPr bwMode="auto">
              <a:xfrm>
                <a:off x="3063" y="3390"/>
                <a:ext cx="240" cy="173"/>
              </a:xfrm>
              <a:prstGeom prst="rect">
                <a:avLst/>
              </a:prstGeom>
              <a:noFill/>
              <a:ln w="127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spAutoFit/>
              </a:bodyPr>
              <a:lstStyle/>
              <a:p>
                <a:pPr defTabSz="762000" eaLnBrk="0" hangingPunct="0"/>
                <a:r>
                  <a:rPr lang="en-GB" sz="1200">
                    <a:solidFill>
                      <a:srgbClr val="FFFF00"/>
                    </a:solidFill>
                  </a:rPr>
                  <a:t>30 cm</a:t>
                </a:r>
              </a:p>
            </p:txBody>
          </p:sp>
        </p:grpSp>
      </p:grpSp>
      <p:sp>
        <p:nvSpPr>
          <p:cNvPr id="4" name="Rectangle 3"/>
          <p:cNvSpPr/>
          <p:nvPr/>
        </p:nvSpPr>
        <p:spPr>
          <a:xfrm>
            <a:off x="867263" y="1045704"/>
            <a:ext cx="9137224" cy="3416320"/>
          </a:xfrm>
          <a:prstGeom prst="rect">
            <a:avLst/>
          </a:prstGeom>
        </p:spPr>
        <p:txBody>
          <a:bodyPr wrap="square">
            <a:spAutoFit/>
          </a:bodyPr>
          <a:lstStyle/>
          <a:p>
            <a:pPr defTabSz="762000" eaLnBrk="0" hangingPunct="0"/>
            <a:r>
              <a:rPr lang="en-GB" sz="2400" dirty="0" err="1">
                <a:latin typeface="Comic Sans MS" charset="0"/>
              </a:rPr>
              <a:t>Sejam</a:t>
            </a:r>
            <a:r>
              <a:rPr lang="en-GB" sz="2400" dirty="0">
                <a:latin typeface="Comic Sans MS" charset="0"/>
              </a:rPr>
              <a:t> as </a:t>
            </a:r>
            <a:r>
              <a:rPr lang="en-GB" sz="2400" dirty="0" err="1">
                <a:latin typeface="Comic Sans MS" charset="0"/>
              </a:rPr>
              <a:t>Regras</a:t>
            </a:r>
            <a:r>
              <a:rPr lang="en-GB" sz="2400" dirty="0">
                <a:latin typeface="Comic Sans MS" charset="0"/>
              </a:rPr>
              <a:t> </a:t>
            </a:r>
            <a:r>
              <a:rPr lang="en-GB" sz="2400" dirty="0">
                <a:solidFill>
                  <a:srgbClr val="FFFF00"/>
                </a:solidFill>
                <a:latin typeface="Comic Sans MS" charset="0"/>
              </a:rPr>
              <a:t>R1 e R2 </a:t>
            </a:r>
            <a:r>
              <a:rPr lang="en-GB" sz="2400" dirty="0">
                <a:latin typeface="Comic Sans MS" charset="0"/>
              </a:rPr>
              <a:t>de </a:t>
            </a:r>
            <a:r>
              <a:rPr lang="en-GB" sz="2400" dirty="0" err="1">
                <a:latin typeface="Comic Sans MS" charset="0"/>
              </a:rPr>
              <a:t>uma</a:t>
            </a:r>
            <a:r>
              <a:rPr lang="en-GB" sz="2400" dirty="0">
                <a:latin typeface="Comic Sans MS" charset="0"/>
              </a:rPr>
              <a:t> BC </a:t>
            </a:r>
            <a:r>
              <a:rPr lang="en-GB" sz="2400" dirty="0" err="1">
                <a:latin typeface="Comic Sans MS" charset="0"/>
              </a:rPr>
              <a:t>para</a:t>
            </a:r>
            <a:r>
              <a:rPr lang="en-GB" sz="2400" dirty="0">
                <a:latin typeface="Comic Sans MS" charset="0"/>
              </a:rPr>
              <a:t> </a:t>
            </a:r>
            <a:r>
              <a:rPr lang="en-GB" sz="2400" dirty="0" err="1">
                <a:latin typeface="Comic Sans MS" charset="0"/>
              </a:rPr>
              <a:t>controlar</a:t>
            </a:r>
            <a:r>
              <a:rPr lang="en-GB" sz="2400" dirty="0">
                <a:latin typeface="Comic Sans MS" charset="0"/>
              </a:rPr>
              <a:t> um </a:t>
            </a:r>
            <a:r>
              <a:rPr lang="en-GB" sz="2400" dirty="0" err="1">
                <a:latin typeface="Comic Sans MS" charset="0"/>
              </a:rPr>
              <a:t>Robô</a:t>
            </a:r>
            <a:r>
              <a:rPr lang="en-GB" sz="2400" dirty="0">
                <a:latin typeface="Comic Sans MS" charset="0"/>
              </a:rPr>
              <a:t> </a:t>
            </a:r>
            <a:r>
              <a:rPr lang="en-GB" sz="2400" dirty="0" err="1">
                <a:latin typeface="Comic Sans MS" charset="0"/>
              </a:rPr>
              <a:t>Móvel</a:t>
            </a:r>
            <a:r>
              <a:rPr lang="en-GB" sz="2400" dirty="0">
                <a:latin typeface="Comic Sans MS" charset="0"/>
              </a:rPr>
              <a:t> com </a:t>
            </a:r>
            <a:r>
              <a:rPr lang="en-GB" sz="2400" dirty="0" err="1" smtClean="0">
                <a:latin typeface="Comic Sans MS" charset="0"/>
              </a:rPr>
              <a:t>sensores</a:t>
            </a:r>
            <a:r>
              <a:rPr lang="en-GB" sz="2400" dirty="0" smtClean="0">
                <a:latin typeface="Comic Sans MS" charset="0"/>
              </a:rPr>
              <a:t> </a:t>
            </a:r>
            <a:r>
              <a:rPr lang="en-GB" sz="2400" dirty="0">
                <a:latin typeface="Comic Sans MS" charset="0"/>
              </a:rPr>
              <a:t>S1 e S2 </a:t>
            </a:r>
            <a:r>
              <a:rPr lang="en-GB" sz="2400" dirty="0" err="1">
                <a:latin typeface="Comic Sans MS" charset="0"/>
              </a:rPr>
              <a:t>reagindo</a:t>
            </a:r>
            <a:r>
              <a:rPr lang="en-GB" sz="2400" dirty="0">
                <a:latin typeface="Comic Sans MS" charset="0"/>
              </a:rPr>
              <a:t> a </a:t>
            </a:r>
            <a:r>
              <a:rPr lang="en-GB" sz="2400" dirty="0" err="1">
                <a:latin typeface="Comic Sans MS" charset="0"/>
              </a:rPr>
              <a:t>obstáculos</a:t>
            </a:r>
            <a:r>
              <a:rPr lang="en-GB" sz="2400" dirty="0" smtClean="0">
                <a:latin typeface="Comic Sans MS" charset="0"/>
              </a:rPr>
              <a:t>.</a:t>
            </a:r>
          </a:p>
          <a:p>
            <a:pPr defTabSz="762000" eaLnBrk="0" hangingPunct="0"/>
            <a:endParaRPr lang="en-GB" sz="2400" dirty="0">
              <a:latin typeface="Comic Sans MS" charset="0"/>
            </a:endParaRPr>
          </a:p>
          <a:p>
            <a:pPr defTabSz="762000" eaLnBrk="0" hangingPunct="0"/>
            <a:r>
              <a:rPr lang="en-GB" sz="2400" b="1" dirty="0">
                <a:solidFill>
                  <a:srgbClr val="0000FF"/>
                </a:solidFill>
                <a:latin typeface="Comic Sans MS" charset="0"/>
              </a:rPr>
              <a:t>	</a:t>
            </a:r>
            <a:r>
              <a:rPr lang="en-GB" sz="2400" b="1" dirty="0">
                <a:solidFill>
                  <a:srgbClr val="FFFF00"/>
                </a:solidFill>
                <a:latin typeface="Comic Sans MS" charset="0"/>
              </a:rPr>
              <a:t>R1</a:t>
            </a:r>
            <a:r>
              <a:rPr lang="en-GB" sz="2400" dirty="0">
                <a:latin typeface="Comic Sans MS" charset="0"/>
              </a:rPr>
              <a:t>: SE 	S1=</a:t>
            </a:r>
            <a:r>
              <a:rPr lang="en-GB" sz="2400" dirty="0" err="1">
                <a:latin typeface="Comic Sans MS" charset="0"/>
              </a:rPr>
              <a:t>muito</a:t>
            </a:r>
            <a:r>
              <a:rPr lang="en-GB" sz="2400" dirty="0">
                <a:latin typeface="Comic Sans MS" charset="0"/>
              </a:rPr>
              <a:t> </a:t>
            </a:r>
            <a:r>
              <a:rPr lang="en-GB" sz="2400" dirty="0" err="1">
                <a:latin typeface="Comic Sans MS" charset="0"/>
              </a:rPr>
              <a:t>perto</a:t>
            </a:r>
            <a:r>
              <a:rPr lang="en-GB" sz="2400" dirty="0">
                <a:latin typeface="Comic Sans MS" charset="0"/>
              </a:rPr>
              <a:t> E </a:t>
            </a:r>
            <a:r>
              <a:rPr lang="en-GB" sz="2400" b="1" dirty="0">
                <a:solidFill>
                  <a:srgbClr val="FFFF00"/>
                </a:solidFill>
                <a:latin typeface="Comic Sans MS" charset="0"/>
              </a:rPr>
              <a:t>S2=</a:t>
            </a:r>
            <a:r>
              <a:rPr lang="en-GB" sz="2400" b="1" dirty="0" err="1">
                <a:solidFill>
                  <a:srgbClr val="FFFF00"/>
                </a:solidFill>
                <a:latin typeface="Comic Sans MS" charset="0"/>
              </a:rPr>
              <a:t>longe</a:t>
            </a:r>
            <a:r>
              <a:rPr lang="en-GB" sz="2400" b="1" dirty="0">
                <a:solidFill>
                  <a:srgbClr val="FFFF00"/>
                </a:solidFill>
                <a:latin typeface="Comic Sans MS" charset="0"/>
              </a:rPr>
              <a:t> </a:t>
            </a:r>
            <a:r>
              <a:rPr lang="en-GB" sz="2400" dirty="0">
                <a:latin typeface="Comic Sans MS" charset="0"/>
              </a:rPr>
              <a:t>	ENTÃO</a:t>
            </a:r>
            <a:r>
              <a:rPr lang="en-GB" sz="2400" dirty="0">
                <a:solidFill>
                  <a:srgbClr val="0000FF"/>
                </a:solidFill>
                <a:latin typeface="Comic Sans MS" charset="0"/>
              </a:rPr>
              <a:t>	</a:t>
            </a:r>
            <a:r>
              <a:rPr lang="en-GB" sz="2400" dirty="0" err="1">
                <a:solidFill>
                  <a:srgbClr val="FFFF00"/>
                </a:solidFill>
                <a:latin typeface="Comic Sans MS" charset="0"/>
              </a:rPr>
              <a:t>rodar</a:t>
            </a:r>
            <a:r>
              <a:rPr lang="en-GB" sz="2400" dirty="0">
                <a:solidFill>
                  <a:srgbClr val="FFFF00"/>
                </a:solidFill>
                <a:latin typeface="Comic Sans MS" charset="0"/>
              </a:rPr>
              <a:t> </a:t>
            </a:r>
            <a:r>
              <a:rPr lang="en-GB" sz="2400" dirty="0" err="1">
                <a:solidFill>
                  <a:srgbClr val="FFFF00"/>
                </a:solidFill>
                <a:latin typeface="Comic Sans MS" charset="0"/>
              </a:rPr>
              <a:t>muito</a:t>
            </a:r>
            <a:r>
              <a:rPr lang="en-GB" sz="2400" dirty="0">
                <a:solidFill>
                  <a:srgbClr val="FFFF00"/>
                </a:solidFill>
                <a:latin typeface="Comic Sans MS" charset="0"/>
              </a:rPr>
              <a:t> </a:t>
            </a:r>
            <a:r>
              <a:rPr lang="en-GB" sz="2400" dirty="0" err="1">
                <a:solidFill>
                  <a:srgbClr val="FFFF00"/>
                </a:solidFill>
                <a:latin typeface="Comic Sans MS" charset="0"/>
              </a:rPr>
              <a:t>esquerda</a:t>
            </a:r>
            <a:endParaRPr lang="en-GB" sz="2400" dirty="0">
              <a:solidFill>
                <a:srgbClr val="FFFF00"/>
              </a:solidFill>
              <a:latin typeface="Comic Sans MS" charset="0"/>
            </a:endParaRPr>
          </a:p>
          <a:p>
            <a:pPr defTabSz="762000" eaLnBrk="0" hangingPunct="0"/>
            <a:r>
              <a:rPr lang="en-GB" sz="2400" b="1" dirty="0">
                <a:solidFill>
                  <a:srgbClr val="0000FF"/>
                </a:solidFill>
                <a:latin typeface="Comic Sans MS" charset="0"/>
              </a:rPr>
              <a:t>	</a:t>
            </a:r>
            <a:endParaRPr lang="en-GB" sz="2400" b="1" dirty="0" smtClean="0">
              <a:solidFill>
                <a:srgbClr val="0000FF"/>
              </a:solidFill>
              <a:latin typeface="Comic Sans MS" charset="0"/>
            </a:endParaRPr>
          </a:p>
          <a:p>
            <a:pPr defTabSz="762000" eaLnBrk="0" hangingPunct="0"/>
            <a:r>
              <a:rPr lang="en-GB" sz="2400" b="1" dirty="0">
                <a:solidFill>
                  <a:srgbClr val="0000FF"/>
                </a:solidFill>
                <a:latin typeface="Comic Sans MS" charset="0"/>
              </a:rPr>
              <a:t>	</a:t>
            </a:r>
            <a:r>
              <a:rPr lang="en-GB" sz="2400" b="1" dirty="0" smtClean="0">
                <a:solidFill>
                  <a:srgbClr val="FFFF00"/>
                </a:solidFill>
                <a:latin typeface="Comic Sans MS" charset="0"/>
              </a:rPr>
              <a:t>R2</a:t>
            </a:r>
            <a:r>
              <a:rPr lang="en-GB" sz="2400" dirty="0">
                <a:latin typeface="Comic Sans MS" charset="0"/>
              </a:rPr>
              <a:t>: SE 	S1=</a:t>
            </a:r>
            <a:r>
              <a:rPr lang="en-GB" sz="2400" dirty="0" err="1">
                <a:latin typeface="Comic Sans MS" charset="0"/>
              </a:rPr>
              <a:t>muito</a:t>
            </a:r>
            <a:r>
              <a:rPr lang="en-GB" sz="2400" dirty="0">
                <a:latin typeface="Comic Sans MS" charset="0"/>
              </a:rPr>
              <a:t> </a:t>
            </a:r>
            <a:r>
              <a:rPr lang="en-GB" sz="2400" dirty="0" err="1">
                <a:latin typeface="Comic Sans MS" charset="0"/>
              </a:rPr>
              <a:t>perto</a:t>
            </a:r>
            <a:r>
              <a:rPr lang="en-GB" sz="2400" dirty="0">
                <a:latin typeface="Comic Sans MS" charset="0"/>
              </a:rPr>
              <a:t> E </a:t>
            </a:r>
            <a:r>
              <a:rPr lang="en-GB" sz="2400" dirty="0">
                <a:solidFill>
                  <a:srgbClr val="FFFF00"/>
                </a:solidFill>
                <a:latin typeface="Comic Sans MS" charset="0"/>
              </a:rPr>
              <a:t>S2=</a:t>
            </a:r>
            <a:r>
              <a:rPr lang="en-GB" sz="2400" dirty="0" err="1">
                <a:solidFill>
                  <a:srgbClr val="FFFF00"/>
                </a:solidFill>
                <a:latin typeface="Comic Sans MS" charset="0"/>
              </a:rPr>
              <a:t>afastado</a:t>
            </a:r>
            <a:r>
              <a:rPr lang="en-GB" sz="2400" dirty="0">
                <a:latin typeface="Comic Sans MS" charset="0"/>
              </a:rPr>
              <a:t>	ENTÃO</a:t>
            </a:r>
            <a:r>
              <a:rPr lang="en-GB" sz="2400" dirty="0">
                <a:solidFill>
                  <a:srgbClr val="FFFF00"/>
                </a:solidFill>
                <a:latin typeface="Comic Sans MS" charset="0"/>
              </a:rPr>
              <a:t>	</a:t>
            </a:r>
            <a:r>
              <a:rPr lang="en-GB" sz="2400" dirty="0" err="1">
                <a:solidFill>
                  <a:srgbClr val="FFFF00"/>
                </a:solidFill>
                <a:latin typeface="Comic Sans MS" charset="0"/>
              </a:rPr>
              <a:t>rodar</a:t>
            </a:r>
            <a:r>
              <a:rPr lang="en-GB" sz="2400" dirty="0">
                <a:solidFill>
                  <a:srgbClr val="FFFF00"/>
                </a:solidFill>
                <a:latin typeface="Comic Sans MS" charset="0"/>
              </a:rPr>
              <a:t> </a:t>
            </a:r>
            <a:r>
              <a:rPr lang="en-GB" sz="2400" dirty="0" err="1">
                <a:solidFill>
                  <a:srgbClr val="FFFF00"/>
                </a:solidFill>
                <a:latin typeface="Comic Sans MS" charset="0"/>
              </a:rPr>
              <a:t>esquerda</a:t>
            </a:r>
            <a:endParaRPr lang="en-GB" sz="2400" dirty="0">
              <a:solidFill>
                <a:srgbClr val="FFFF00"/>
              </a:solidFill>
              <a:latin typeface="Comic Sans MS" charset="0"/>
            </a:endParaRPr>
          </a:p>
          <a:p>
            <a:pPr defTabSz="762000" eaLnBrk="0" hangingPunct="0"/>
            <a:r>
              <a:rPr lang="en-GB" sz="2400" dirty="0">
                <a:latin typeface="Comic Sans MS" charset="0"/>
              </a:rPr>
              <a:t>	</a:t>
            </a:r>
            <a:r>
              <a:rPr lang="en-GB" sz="2400" b="1" dirty="0" smtClean="0">
                <a:solidFill>
                  <a:srgbClr val="FFFF00"/>
                </a:solidFill>
                <a:latin typeface="Comic Sans MS" charset="0"/>
              </a:rPr>
              <a:t>DADOS</a:t>
            </a:r>
            <a:r>
              <a:rPr lang="en-GB" sz="2400" dirty="0">
                <a:solidFill>
                  <a:srgbClr val="FFFF00"/>
                </a:solidFill>
                <a:latin typeface="Comic Sans MS" charset="0"/>
              </a:rPr>
              <a:t>:</a:t>
            </a:r>
            <a:r>
              <a:rPr lang="en-GB" sz="2400" dirty="0">
                <a:latin typeface="Comic Sans MS" charset="0"/>
              </a:rPr>
              <a:t> S1=5cm	S2=30cm</a:t>
            </a:r>
          </a:p>
        </p:txBody>
      </p:sp>
      <p:pic>
        <p:nvPicPr>
          <p:cNvPr id="34" name="Picture 33"/>
          <p:cNvPicPr>
            <a:picLocks noChangeAspect="1"/>
          </p:cNvPicPr>
          <p:nvPr/>
        </p:nvPicPr>
        <p:blipFill rotWithShape="1">
          <a:blip r:embed="rId2"/>
          <a:srcRect l="17773" t="18593" r="21860" b="2593"/>
          <a:stretch/>
        </p:blipFill>
        <p:spPr>
          <a:xfrm>
            <a:off x="9849618" y="743499"/>
            <a:ext cx="2106208" cy="4089242"/>
          </a:xfrm>
          <a:prstGeom prst="rect">
            <a:avLst/>
          </a:prstGeom>
        </p:spPr>
      </p:pic>
    </p:spTree>
    <p:extLst>
      <p:ext uri="{BB962C8B-B14F-4D97-AF65-F5344CB8AC3E}">
        <p14:creationId xmlns:p14="http://schemas.microsoft.com/office/powerpoint/2010/main" val="15573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59666" y="2355891"/>
            <a:ext cx="5888182"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600">
                <a:solidFill>
                  <a:schemeClr val="tx1"/>
                </a:solidFill>
                <a:latin typeface="Times New Roman" charset="0"/>
                <a:ea typeface="MS PGothic" charset="0"/>
                <a:cs typeface="MS PGothic" charset="0"/>
              </a:defRPr>
            </a:lvl1pPr>
            <a:lvl2pPr marL="742950" indent="-285750">
              <a:defRPr sz="1600">
                <a:solidFill>
                  <a:schemeClr val="tx1"/>
                </a:solidFill>
                <a:latin typeface="Times New Roman" charset="0"/>
                <a:ea typeface="MS PGothic" charset="0"/>
                <a:cs typeface="MS PGothic" charset="0"/>
              </a:defRPr>
            </a:lvl2pPr>
            <a:lvl3pPr marL="1143000" indent="-228600">
              <a:defRPr sz="1600">
                <a:solidFill>
                  <a:schemeClr val="tx1"/>
                </a:solidFill>
                <a:latin typeface="Times New Roman" charset="0"/>
                <a:ea typeface="MS PGothic" charset="0"/>
                <a:cs typeface="MS PGothic" charset="0"/>
              </a:defRPr>
            </a:lvl3pPr>
            <a:lvl4pPr marL="1600200" indent="-228600">
              <a:defRPr sz="1600">
                <a:solidFill>
                  <a:schemeClr val="tx1"/>
                </a:solidFill>
                <a:latin typeface="Times New Roman" charset="0"/>
                <a:ea typeface="MS PGothic" charset="0"/>
                <a:cs typeface="MS PGothic" charset="0"/>
              </a:defRPr>
            </a:lvl4pPr>
            <a:lvl5pPr marL="2057400" indent="-228600">
              <a:defRPr sz="1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9pPr>
          </a:lstStyle>
          <a:p>
            <a:endParaRPr lang="en-US" sz="2400" b="1" dirty="0">
              <a:latin typeface="Comic Sans MS" charset="0"/>
            </a:endParaRPr>
          </a:p>
          <a:p>
            <a:endParaRPr lang="en-US" sz="2400" dirty="0">
              <a:latin typeface="Comic Sans MS" charset="0"/>
            </a:endParaRPr>
          </a:p>
          <a:p>
            <a:pPr>
              <a:buFontTx/>
              <a:buChar char="•"/>
            </a:pPr>
            <a:r>
              <a:rPr lang="en-US" sz="2400" dirty="0">
                <a:latin typeface="Comic Sans MS" charset="0"/>
              </a:rPr>
              <a:t> O </a:t>
            </a:r>
            <a:r>
              <a:rPr lang="en-US" sz="2400" dirty="0" err="1">
                <a:latin typeface="Comic Sans MS" charset="0"/>
              </a:rPr>
              <a:t>Cérebro</a:t>
            </a:r>
            <a:r>
              <a:rPr lang="en-US" sz="2400" dirty="0">
                <a:latin typeface="Comic Sans MS" charset="0"/>
              </a:rPr>
              <a:t> </a:t>
            </a:r>
            <a:r>
              <a:rPr lang="en-US" sz="2400" dirty="0" smtClean="0">
                <a:latin typeface="Comic Sans MS" charset="0"/>
              </a:rPr>
              <a:t>humano~</a:t>
            </a:r>
            <a:r>
              <a:rPr lang="en-US" sz="2400" dirty="0" smtClean="0">
                <a:solidFill>
                  <a:srgbClr val="FFFF00"/>
                </a:solidFill>
                <a:latin typeface="Comic Sans MS" charset="0"/>
              </a:rPr>
              <a:t>10</a:t>
            </a:r>
            <a:r>
              <a:rPr lang="en-US" sz="2400" baseline="30000" dirty="0" smtClean="0">
                <a:solidFill>
                  <a:srgbClr val="FFFF00"/>
                </a:solidFill>
                <a:latin typeface="Comic Sans MS" charset="0"/>
              </a:rPr>
              <a:t>11</a:t>
            </a:r>
            <a:r>
              <a:rPr lang="en-US" sz="2400" dirty="0" smtClean="0">
                <a:solidFill>
                  <a:srgbClr val="FFFF00"/>
                </a:solidFill>
                <a:latin typeface="Comic Sans MS" charset="0"/>
              </a:rPr>
              <a:t> </a:t>
            </a:r>
            <a:r>
              <a:rPr lang="en-US" sz="2400" dirty="0" err="1">
                <a:solidFill>
                  <a:srgbClr val="FFFF00"/>
                </a:solidFill>
                <a:latin typeface="Comic Sans MS" charset="0"/>
              </a:rPr>
              <a:t>Neurónios</a:t>
            </a:r>
            <a:r>
              <a:rPr lang="en-US" sz="2400" dirty="0">
                <a:latin typeface="Comic Sans MS" charset="0"/>
              </a:rPr>
              <a:t>.</a:t>
            </a:r>
          </a:p>
          <a:p>
            <a:pPr>
              <a:buFontTx/>
              <a:buChar char="•"/>
            </a:pPr>
            <a:endParaRPr lang="en-US" sz="2400" dirty="0">
              <a:latin typeface="Comic Sans MS" charset="0"/>
            </a:endParaRPr>
          </a:p>
          <a:p>
            <a:pPr>
              <a:buFontTx/>
              <a:buChar char="•"/>
            </a:pPr>
            <a:r>
              <a:rPr lang="en-US" sz="2400" dirty="0" smtClean="0">
                <a:solidFill>
                  <a:srgbClr val="FFFF00"/>
                </a:solidFill>
                <a:latin typeface="Comic Sans MS" charset="0"/>
              </a:rPr>
              <a:t>10</a:t>
            </a:r>
            <a:r>
              <a:rPr lang="en-US" sz="2400" baseline="30000" dirty="0" smtClean="0">
                <a:solidFill>
                  <a:srgbClr val="FFFF00"/>
                </a:solidFill>
                <a:latin typeface="Comic Sans MS" charset="0"/>
              </a:rPr>
              <a:t>4</a:t>
            </a:r>
            <a:r>
              <a:rPr lang="en-US" sz="2400" dirty="0" smtClean="0">
                <a:solidFill>
                  <a:srgbClr val="FFFF00"/>
                </a:solidFill>
                <a:latin typeface="Comic Sans MS" charset="0"/>
              </a:rPr>
              <a:t> </a:t>
            </a:r>
            <a:r>
              <a:rPr lang="en-US" sz="2400" dirty="0" err="1">
                <a:solidFill>
                  <a:srgbClr val="FFFF00"/>
                </a:solidFill>
                <a:latin typeface="Comic Sans MS" charset="0"/>
              </a:rPr>
              <a:t>sinápses</a:t>
            </a:r>
            <a:r>
              <a:rPr lang="en-US" sz="2400" dirty="0">
                <a:solidFill>
                  <a:srgbClr val="FFFF00"/>
                </a:solidFill>
                <a:latin typeface="Comic Sans MS" charset="0"/>
              </a:rPr>
              <a:t> </a:t>
            </a:r>
            <a:r>
              <a:rPr lang="en-US" sz="2400" dirty="0" smtClean="0">
                <a:solidFill>
                  <a:srgbClr val="FFFF00"/>
                </a:solidFill>
                <a:latin typeface="Comic Sans MS" charset="0"/>
              </a:rPr>
              <a:t> </a:t>
            </a:r>
            <a:r>
              <a:rPr lang="en-US" sz="2400" dirty="0" smtClean="0">
                <a:latin typeface="Comic Sans MS" charset="0"/>
              </a:rPr>
              <a:t>(</a:t>
            </a:r>
            <a:r>
              <a:rPr lang="en-US" sz="2400" dirty="0">
                <a:latin typeface="Comic Sans MS" charset="0"/>
              </a:rPr>
              <a:t>valor </a:t>
            </a:r>
            <a:r>
              <a:rPr lang="en-US" sz="2400" dirty="0" err="1">
                <a:latin typeface="Comic Sans MS" charset="0"/>
              </a:rPr>
              <a:t>médio</a:t>
            </a:r>
            <a:r>
              <a:rPr lang="en-US" sz="2400" dirty="0" smtClean="0">
                <a:latin typeface="Comic Sans MS" charset="0"/>
              </a:rPr>
              <a:t>) / </a:t>
            </a:r>
            <a:r>
              <a:rPr lang="en-US" sz="2400" dirty="0" err="1" smtClean="0">
                <a:latin typeface="Comic Sans MS" charset="0"/>
              </a:rPr>
              <a:t>neurónio</a:t>
            </a:r>
            <a:endParaRPr lang="en-US" sz="2400" dirty="0">
              <a:latin typeface="Comic Sans MS" charset="0"/>
            </a:endParaRPr>
          </a:p>
          <a:p>
            <a:endParaRPr lang="en-US" sz="2400" dirty="0">
              <a:latin typeface="Comic Sans MS" charset="0"/>
            </a:endParaRPr>
          </a:p>
          <a:p>
            <a:pPr>
              <a:buFontTx/>
              <a:buChar char="•"/>
            </a:pPr>
            <a:r>
              <a:rPr lang="en-US" sz="2400" dirty="0">
                <a:latin typeface="Comic Sans MS" charset="0"/>
              </a:rPr>
              <a:t> O </a:t>
            </a:r>
            <a:r>
              <a:rPr lang="en-US" sz="2400" dirty="0" err="1">
                <a:latin typeface="Comic Sans MS" charset="0"/>
              </a:rPr>
              <a:t>Cérebro</a:t>
            </a:r>
            <a:r>
              <a:rPr lang="en-US" sz="2400" dirty="0">
                <a:latin typeface="Comic Sans MS" charset="0"/>
              </a:rPr>
              <a:t> é </a:t>
            </a:r>
            <a:r>
              <a:rPr lang="en-US" sz="2400" dirty="0" err="1">
                <a:latin typeface="Comic Sans MS" charset="0"/>
              </a:rPr>
              <a:t>capaz</a:t>
            </a:r>
            <a:r>
              <a:rPr lang="en-US" sz="2400" dirty="0">
                <a:latin typeface="Comic Sans MS" charset="0"/>
              </a:rPr>
              <a:t> de </a:t>
            </a:r>
            <a:r>
              <a:rPr lang="en-US" sz="2400" dirty="0" err="1">
                <a:latin typeface="Comic Sans MS" charset="0"/>
              </a:rPr>
              <a:t>aprender</a:t>
            </a:r>
            <a:r>
              <a:rPr lang="en-US" sz="2400" dirty="0">
                <a:latin typeface="Comic Sans MS" charset="0"/>
              </a:rPr>
              <a:t> e opera de </a:t>
            </a:r>
            <a:r>
              <a:rPr lang="en-US" sz="2400" dirty="0" err="1">
                <a:latin typeface="Comic Sans MS" charset="0"/>
              </a:rPr>
              <a:t>modo</a:t>
            </a:r>
            <a:r>
              <a:rPr lang="en-US" sz="2400" dirty="0">
                <a:latin typeface="Comic Sans MS" charset="0"/>
              </a:rPr>
              <a:t> </a:t>
            </a:r>
            <a:r>
              <a:rPr lang="en-US" sz="2400" dirty="0" err="1">
                <a:solidFill>
                  <a:srgbClr val="FFFF00"/>
                </a:solidFill>
                <a:latin typeface="Comic Sans MS" charset="0"/>
              </a:rPr>
              <a:t>massivamente</a:t>
            </a:r>
            <a:r>
              <a:rPr lang="en-US" sz="2400" dirty="0">
                <a:solidFill>
                  <a:srgbClr val="FFFF00"/>
                </a:solidFill>
                <a:latin typeface="Comic Sans MS" charset="0"/>
              </a:rPr>
              <a:t> </a:t>
            </a:r>
            <a:r>
              <a:rPr lang="en-US" sz="2400" dirty="0" err="1">
                <a:solidFill>
                  <a:srgbClr val="FFFF00"/>
                </a:solidFill>
                <a:latin typeface="Comic Sans MS" charset="0"/>
              </a:rPr>
              <a:t>paralelo</a:t>
            </a:r>
            <a:r>
              <a:rPr lang="en-US" sz="2400" dirty="0">
                <a:latin typeface="Comic Sans MS" charset="0"/>
              </a:rPr>
              <a:t>, </a:t>
            </a:r>
          </a:p>
        </p:txBody>
      </p:sp>
      <p:grpSp>
        <p:nvGrpSpPr>
          <p:cNvPr id="2" name="Group 1"/>
          <p:cNvGrpSpPr/>
          <p:nvPr/>
        </p:nvGrpSpPr>
        <p:grpSpPr>
          <a:xfrm>
            <a:off x="5464369" y="1559966"/>
            <a:ext cx="6132271" cy="3119766"/>
            <a:chOff x="5464369" y="1559966"/>
            <a:chExt cx="6132271" cy="3119766"/>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64369" y="1559966"/>
              <a:ext cx="2303463" cy="138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86640" y="2222282"/>
              <a:ext cx="3810000" cy="245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7" name="Text Box 4"/>
          <p:cNvSpPr txBox="1">
            <a:spLocks noChangeArrowheads="1"/>
          </p:cNvSpPr>
          <p:nvPr/>
        </p:nvSpPr>
        <p:spPr bwMode="auto">
          <a:xfrm>
            <a:off x="6019116" y="0"/>
            <a:ext cx="5888182"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600">
                <a:solidFill>
                  <a:schemeClr val="tx1"/>
                </a:solidFill>
                <a:latin typeface="Times New Roman" charset="0"/>
                <a:ea typeface="MS PGothic" charset="0"/>
                <a:cs typeface="MS PGothic" charset="0"/>
              </a:defRPr>
            </a:lvl1pPr>
            <a:lvl2pPr marL="742950" indent="-285750">
              <a:defRPr sz="1600">
                <a:solidFill>
                  <a:schemeClr val="tx1"/>
                </a:solidFill>
                <a:latin typeface="Times New Roman" charset="0"/>
                <a:ea typeface="MS PGothic" charset="0"/>
                <a:cs typeface="MS PGothic" charset="0"/>
              </a:defRPr>
            </a:lvl2pPr>
            <a:lvl3pPr marL="1143000" indent="-228600">
              <a:defRPr sz="1600">
                <a:solidFill>
                  <a:schemeClr val="tx1"/>
                </a:solidFill>
                <a:latin typeface="Times New Roman" charset="0"/>
                <a:ea typeface="MS PGothic" charset="0"/>
                <a:cs typeface="MS PGothic" charset="0"/>
              </a:defRPr>
            </a:lvl3pPr>
            <a:lvl4pPr marL="1600200" indent="-228600">
              <a:defRPr sz="1600">
                <a:solidFill>
                  <a:schemeClr val="tx1"/>
                </a:solidFill>
                <a:latin typeface="Times New Roman" charset="0"/>
                <a:ea typeface="MS PGothic" charset="0"/>
                <a:cs typeface="MS PGothic" charset="0"/>
              </a:defRPr>
            </a:lvl4pPr>
            <a:lvl5pPr marL="2057400" indent="-228600">
              <a:defRPr sz="1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9pPr>
          </a:lstStyle>
          <a:p>
            <a:endParaRPr lang="en-US" sz="2800" dirty="0">
              <a:latin typeface="Comic Sans MS" charset="0"/>
            </a:endParaRPr>
          </a:p>
          <a:p>
            <a:r>
              <a:rPr lang="en-US" sz="2800" dirty="0" err="1" smtClean="0">
                <a:solidFill>
                  <a:srgbClr val="FFFF00"/>
                </a:solidFill>
                <a:latin typeface="Comic Sans MS" charset="0"/>
              </a:rPr>
              <a:t>Redes</a:t>
            </a:r>
            <a:r>
              <a:rPr lang="en-US" sz="2800" dirty="0" smtClean="0">
                <a:solidFill>
                  <a:srgbClr val="FFFF00"/>
                </a:solidFill>
                <a:latin typeface="Comic Sans MS" charset="0"/>
              </a:rPr>
              <a:t> </a:t>
            </a:r>
            <a:r>
              <a:rPr lang="en-US" sz="2800" dirty="0" err="1" smtClean="0">
                <a:solidFill>
                  <a:srgbClr val="FFFF00"/>
                </a:solidFill>
                <a:latin typeface="Comic Sans MS" charset="0"/>
              </a:rPr>
              <a:t>Neuronais</a:t>
            </a:r>
            <a:r>
              <a:rPr lang="en-US" sz="2800" dirty="0" smtClean="0">
                <a:solidFill>
                  <a:srgbClr val="FFFF00"/>
                </a:solidFill>
                <a:latin typeface="Comic Sans MS" charset="0"/>
              </a:rPr>
              <a:t> </a:t>
            </a:r>
            <a:r>
              <a:rPr lang="en-US" sz="2800" dirty="0" err="1" smtClean="0">
                <a:solidFill>
                  <a:srgbClr val="FFFF00"/>
                </a:solidFill>
                <a:latin typeface="Comic Sans MS" charset="0"/>
              </a:rPr>
              <a:t>Artificiais</a:t>
            </a:r>
            <a:endParaRPr lang="en-US" sz="2800" dirty="0">
              <a:latin typeface="Comic Sans MS" charset="0"/>
            </a:endParaRPr>
          </a:p>
          <a:p>
            <a:pPr>
              <a:buFontTx/>
              <a:buChar char="•"/>
            </a:pPr>
            <a:endParaRPr lang="en-US" sz="2800" dirty="0">
              <a:latin typeface="Comic Sans MS" charset="0"/>
            </a:endParaRPr>
          </a:p>
        </p:txBody>
      </p:sp>
    </p:spTree>
    <p:extLst>
      <p:ext uri="{BB962C8B-B14F-4D97-AF65-F5344CB8AC3E}">
        <p14:creationId xmlns:p14="http://schemas.microsoft.com/office/powerpoint/2010/main" val="417208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rot="21057915">
            <a:off x="6051893" y="286522"/>
            <a:ext cx="368565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600">
                <a:solidFill>
                  <a:schemeClr val="tx1"/>
                </a:solidFill>
                <a:latin typeface="Times New Roman" charset="0"/>
                <a:ea typeface="MS PGothic" charset="0"/>
                <a:cs typeface="MS PGothic" charset="0"/>
              </a:defRPr>
            </a:lvl1pPr>
            <a:lvl2pPr marL="742950" indent="-285750">
              <a:defRPr sz="1600">
                <a:solidFill>
                  <a:schemeClr val="tx1"/>
                </a:solidFill>
                <a:latin typeface="Times New Roman" charset="0"/>
                <a:ea typeface="MS PGothic" charset="0"/>
                <a:cs typeface="MS PGothic" charset="0"/>
              </a:defRPr>
            </a:lvl2pPr>
            <a:lvl3pPr marL="1143000" indent="-228600">
              <a:defRPr sz="1600">
                <a:solidFill>
                  <a:schemeClr val="tx1"/>
                </a:solidFill>
                <a:latin typeface="Times New Roman" charset="0"/>
                <a:ea typeface="MS PGothic" charset="0"/>
                <a:cs typeface="MS PGothic" charset="0"/>
              </a:defRPr>
            </a:lvl3pPr>
            <a:lvl4pPr marL="1600200" indent="-228600">
              <a:defRPr sz="1600">
                <a:solidFill>
                  <a:schemeClr val="tx1"/>
                </a:solidFill>
                <a:latin typeface="Times New Roman" charset="0"/>
                <a:ea typeface="MS PGothic" charset="0"/>
                <a:cs typeface="MS PGothic" charset="0"/>
              </a:defRPr>
            </a:lvl4pPr>
            <a:lvl5pPr marL="2057400" indent="-228600">
              <a:defRPr sz="16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Times New Roman" charset="0"/>
                <a:ea typeface="MS PGothic" charset="0"/>
                <a:cs typeface="MS PGothic" charset="0"/>
              </a:defRPr>
            </a:lvl9pPr>
          </a:lstStyle>
          <a:p>
            <a:r>
              <a:rPr lang="en-US" sz="2400" b="1" dirty="0">
                <a:solidFill>
                  <a:srgbClr val="FFFF00"/>
                </a:solidFill>
                <a:latin typeface="Comic Sans MS" charset="0"/>
              </a:rPr>
              <a:t>A  </a:t>
            </a:r>
            <a:r>
              <a:rPr lang="en-US" sz="2400" b="1" dirty="0" err="1">
                <a:solidFill>
                  <a:srgbClr val="FFFF00"/>
                </a:solidFill>
                <a:latin typeface="Comic Sans MS" charset="0"/>
              </a:rPr>
              <a:t>Analogia</a:t>
            </a:r>
            <a:r>
              <a:rPr lang="en-US" sz="2400" b="1" dirty="0">
                <a:solidFill>
                  <a:srgbClr val="FFFF00"/>
                </a:solidFill>
                <a:latin typeface="Comic Sans MS" charset="0"/>
              </a:rPr>
              <a:t> </a:t>
            </a:r>
            <a:r>
              <a:rPr lang="en-US" sz="2400" b="1" dirty="0" err="1">
                <a:solidFill>
                  <a:srgbClr val="FFFF00"/>
                </a:solidFill>
                <a:latin typeface="Comic Sans MS" charset="0"/>
              </a:rPr>
              <a:t>Biológica</a:t>
            </a:r>
            <a:r>
              <a:rPr lang="en-US" sz="2400" dirty="0">
                <a:solidFill>
                  <a:srgbClr val="FFFF00"/>
                </a:solidFill>
                <a:latin typeface="Comic Sans MS" charset="0"/>
              </a:rPr>
              <a:t>:</a:t>
            </a:r>
          </a:p>
        </p:txBody>
      </p:sp>
      <p:pic>
        <p:nvPicPr>
          <p:cNvPr id="8" name="Picture 7"/>
          <p:cNvPicPr>
            <a:picLocks noChangeAspect="1"/>
          </p:cNvPicPr>
          <p:nvPr/>
        </p:nvPicPr>
        <p:blipFill>
          <a:blip r:embed="rId2"/>
          <a:stretch>
            <a:fillRect/>
          </a:stretch>
        </p:blipFill>
        <p:spPr>
          <a:xfrm>
            <a:off x="0" y="1727882"/>
            <a:ext cx="3690016" cy="1895873"/>
          </a:xfrm>
          <a:prstGeom prst="rect">
            <a:avLst/>
          </a:prstGeom>
          <a:solidFill>
            <a:srgbClr val="FBE5D6"/>
          </a:solidFill>
        </p:spPr>
      </p:pic>
      <p:grpSp>
        <p:nvGrpSpPr>
          <p:cNvPr id="4" name="Group 3"/>
          <p:cNvGrpSpPr/>
          <p:nvPr/>
        </p:nvGrpSpPr>
        <p:grpSpPr>
          <a:xfrm>
            <a:off x="-1587" y="1206880"/>
            <a:ext cx="8167204" cy="4393943"/>
            <a:chOff x="-1587" y="1206880"/>
            <a:chExt cx="8167204" cy="4393943"/>
          </a:xfrm>
        </p:grpSpPr>
        <p:pic>
          <p:nvPicPr>
            <p:cNvPr id="9" name="Picture 8"/>
            <p:cNvPicPr>
              <a:picLocks noChangeAspect="1"/>
            </p:cNvPicPr>
            <p:nvPr/>
          </p:nvPicPr>
          <p:blipFill>
            <a:blip r:embed="rId3"/>
            <a:stretch>
              <a:fillRect/>
            </a:stretch>
          </p:blipFill>
          <p:spPr>
            <a:xfrm>
              <a:off x="3085617" y="1206880"/>
              <a:ext cx="5080000" cy="2413000"/>
            </a:xfrm>
            <a:prstGeom prst="rect">
              <a:avLst/>
            </a:prstGeom>
          </p:spPr>
        </p:pic>
        <p:grpSp>
          <p:nvGrpSpPr>
            <p:cNvPr id="3" name="Group 2"/>
            <p:cNvGrpSpPr/>
            <p:nvPr/>
          </p:nvGrpSpPr>
          <p:grpSpPr>
            <a:xfrm>
              <a:off x="-1587" y="4214941"/>
              <a:ext cx="6702424" cy="1385882"/>
              <a:chOff x="-1587" y="2176920"/>
              <a:chExt cx="6702424" cy="1385882"/>
            </a:xfrm>
          </p:grpSpPr>
          <p:grpSp>
            <p:nvGrpSpPr>
              <p:cNvPr id="6" name="Group 26"/>
              <p:cNvGrpSpPr>
                <a:grpSpLocks/>
              </p:cNvGrpSpPr>
              <p:nvPr/>
            </p:nvGrpSpPr>
            <p:grpSpPr bwMode="auto">
              <a:xfrm>
                <a:off x="-1587" y="2465841"/>
                <a:ext cx="2306638" cy="1096961"/>
                <a:chOff x="792" y="2251"/>
                <a:chExt cx="1453" cy="691"/>
              </a:xfrm>
            </p:grpSpPr>
            <p:grpSp>
              <p:nvGrpSpPr>
                <p:cNvPr id="11" name="Group 27"/>
                <p:cNvGrpSpPr>
                  <a:grpSpLocks/>
                </p:cNvGrpSpPr>
                <p:nvPr/>
              </p:nvGrpSpPr>
              <p:grpSpPr bwMode="auto">
                <a:xfrm>
                  <a:off x="792" y="2523"/>
                  <a:ext cx="942" cy="419"/>
                  <a:chOff x="2472" y="2978"/>
                  <a:chExt cx="808" cy="424"/>
                </a:xfrm>
              </p:grpSpPr>
              <p:sp>
                <p:nvSpPr>
                  <p:cNvPr id="13" name="Rectangle 28"/>
                  <p:cNvSpPr>
                    <a:spLocks noChangeArrowheads="1"/>
                  </p:cNvSpPr>
                  <p:nvPr/>
                </p:nvSpPr>
                <p:spPr bwMode="auto">
                  <a:xfrm>
                    <a:off x="2472" y="3097"/>
                    <a:ext cx="72" cy="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0">
                        <a:solidFill>
                          <a:srgbClr val="FFFF00"/>
                        </a:solidFill>
                        <a:latin typeface="Geneva" charset="0"/>
                      </a:rPr>
                      <a:t>e</a:t>
                    </a:r>
                    <a:endParaRPr lang="en-US" sz="1800" b="0">
                      <a:solidFill>
                        <a:srgbClr val="FFFF00"/>
                      </a:solidFill>
                    </a:endParaRPr>
                  </a:p>
                </p:txBody>
              </p:sp>
              <p:sp>
                <p:nvSpPr>
                  <p:cNvPr id="14" name="Rectangle 29"/>
                  <p:cNvSpPr>
                    <a:spLocks noChangeArrowheads="1"/>
                  </p:cNvSpPr>
                  <p:nvPr/>
                </p:nvSpPr>
                <p:spPr bwMode="auto">
                  <a:xfrm>
                    <a:off x="2565" y="3224"/>
                    <a:ext cx="29" cy="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0">
                        <a:solidFill>
                          <a:srgbClr val="FFFF00"/>
                        </a:solidFill>
                        <a:latin typeface="Geneva" charset="0"/>
                      </a:rPr>
                      <a:t>i</a:t>
                    </a:r>
                    <a:endParaRPr lang="en-US" sz="1800" b="0">
                      <a:solidFill>
                        <a:srgbClr val="FFFF00"/>
                      </a:solidFill>
                    </a:endParaRPr>
                  </a:p>
                </p:txBody>
              </p:sp>
              <p:sp>
                <p:nvSpPr>
                  <p:cNvPr id="15" name="Rectangle 30"/>
                  <p:cNvSpPr>
                    <a:spLocks noChangeArrowheads="1"/>
                  </p:cNvSpPr>
                  <p:nvPr/>
                </p:nvSpPr>
                <p:spPr bwMode="auto">
                  <a:xfrm>
                    <a:off x="2605" y="3098"/>
                    <a:ext cx="125" cy="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0">
                        <a:solidFill>
                          <a:srgbClr val="FFFF00"/>
                        </a:solidFill>
                        <a:latin typeface="Geneva" charset="0"/>
                      </a:rPr>
                      <a:t> = </a:t>
                    </a:r>
                    <a:endParaRPr lang="en-US" sz="1800" b="0">
                      <a:solidFill>
                        <a:srgbClr val="FFFF00"/>
                      </a:solidFill>
                    </a:endParaRPr>
                  </a:p>
                </p:txBody>
              </p:sp>
              <p:sp>
                <p:nvSpPr>
                  <p:cNvPr id="16" name="Rectangle 31"/>
                  <p:cNvSpPr>
                    <a:spLocks noChangeArrowheads="1"/>
                  </p:cNvSpPr>
                  <p:nvPr/>
                </p:nvSpPr>
                <p:spPr bwMode="auto">
                  <a:xfrm>
                    <a:off x="2757" y="3081"/>
                    <a:ext cx="89" cy="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0">
                        <a:solidFill>
                          <a:srgbClr val="FFFF00"/>
                        </a:solidFill>
                        <a:latin typeface="Symbol" charset="0"/>
                      </a:rPr>
                      <a:t>å</a:t>
                    </a:r>
                    <a:endParaRPr lang="en-US" sz="1800" b="0">
                      <a:solidFill>
                        <a:srgbClr val="FFFF00"/>
                      </a:solidFill>
                    </a:endParaRPr>
                  </a:p>
                </p:txBody>
              </p:sp>
              <p:sp>
                <p:nvSpPr>
                  <p:cNvPr id="17" name="Rectangle 32"/>
                  <p:cNvSpPr>
                    <a:spLocks noChangeArrowheads="1"/>
                  </p:cNvSpPr>
                  <p:nvPr/>
                </p:nvSpPr>
                <p:spPr bwMode="auto">
                  <a:xfrm>
                    <a:off x="2725" y="3225"/>
                    <a:ext cx="208" cy="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0">
                        <a:solidFill>
                          <a:srgbClr val="FFFF00"/>
                        </a:solidFill>
                        <a:latin typeface="Geneva" charset="0"/>
                      </a:rPr>
                      <a:t>j=1</a:t>
                    </a:r>
                    <a:endParaRPr lang="en-US" sz="1800" b="0">
                      <a:solidFill>
                        <a:srgbClr val="FFFF00"/>
                      </a:solidFill>
                    </a:endParaRPr>
                  </a:p>
                </p:txBody>
              </p:sp>
              <p:sp>
                <p:nvSpPr>
                  <p:cNvPr id="18" name="Rectangle 33"/>
                  <p:cNvSpPr>
                    <a:spLocks noChangeArrowheads="1"/>
                  </p:cNvSpPr>
                  <p:nvPr/>
                </p:nvSpPr>
                <p:spPr bwMode="auto">
                  <a:xfrm>
                    <a:off x="2781" y="2978"/>
                    <a:ext cx="73" cy="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0">
                        <a:solidFill>
                          <a:srgbClr val="FFFF00"/>
                        </a:solidFill>
                        <a:latin typeface="Geneva" charset="0"/>
                      </a:rPr>
                      <a:t>n</a:t>
                    </a:r>
                    <a:endParaRPr lang="en-US" sz="1800" b="0">
                      <a:solidFill>
                        <a:srgbClr val="FFFF00"/>
                      </a:solidFill>
                    </a:endParaRPr>
                  </a:p>
                </p:txBody>
              </p:sp>
              <p:sp>
                <p:nvSpPr>
                  <p:cNvPr id="19" name="Rectangle 34"/>
                  <p:cNvSpPr>
                    <a:spLocks noChangeArrowheads="1"/>
                  </p:cNvSpPr>
                  <p:nvPr/>
                </p:nvSpPr>
                <p:spPr bwMode="auto">
                  <a:xfrm>
                    <a:off x="2860" y="3097"/>
                    <a:ext cx="97" cy="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0">
                        <a:solidFill>
                          <a:srgbClr val="FFFF00"/>
                        </a:solidFill>
                        <a:latin typeface="Geneva" charset="0"/>
                      </a:rPr>
                      <a:t>w</a:t>
                    </a:r>
                    <a:endParaRPr lang="en-US" sz="1800" b="0">
                      <a:solidFill>
                        <a:srgbClr val="FFFF00"/>
                      </a:solidFill>
                    </a:endParaRPr>
                  </a:p>
                </p:txBody>
              </p:sp>
              <p:sp>
                <p:nvSpPr>
                  <p:cNvPr id="20" name="Rectangle 35"/>
                  <p:cNvSpPr>
                    <a:spLocks noChangeArrowheads="1"/>
                  </p:cNvSpPr>
                  <p:nvPr/>
                </p:nvSpPr>
                <p:spPr bwMode="auto">
                  <a:xfrm>
                    <a:off x="2948" y="3113"/>
                    <a:ext cx="71" cy="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0" dirty="0" err="1">
                        <a:solidFill>
                          <a:srgbClr val="FFFF00"/>
                        </a:solidFill>
                        <a:latin typeface="Geneva" charset="0"/>
                      </a:rPr>
                      <a:t>ji</a:t>
                    </a:r>
                    <a:endParaRPr lang="en-US" sz="1800" b="0" dirty="0">
                      <a:solidFill>
                        <a:srgbClr val="FFFF00"/>
                      </a:solidFill>
                    </a:endParaRPr>
                  </a:p>
                </p:txBody>
              </p:sp>
              <p:sp>
                <p:nvSpPr>
                  <p:cNvPr id="21" name="Rectangle 36"/>
                  <p:cNvSpPr>
                    <a:spLocks noChangeArrowheads="1"/>
                  </p:cNvSpPr>
                  <p:nvPr/>
                </p:nvSpPr>
                <p:spPr bwMode="auto">
                  <a:xfrm>
                    <a:off x="3036" y="3097"/>
                    <a:ext cx="127" cy="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0">
                        <a:solidFill>
                          <a:srgbClr val="FFFF00"/>
                        </a:solidFill>
                        <a:latin typeface="Geneva" charset="0"/>
                      </a:rPr>
                      <a:t>*s</a:t>
                    </a:r>
                    <a:endParaRPr lang="en-US" sz="1800" b="0">
                      <a:solidFill>
                        <a:srgbClr val="FFFF00"/>
                      </a:solidFill>
                    </a:endParaRPr>
                  </a:p>
                </p:txBody>
              </p:sp>
              <p:sp>
                <p:nvSpPr>
                  <p:cNvPr id="22" name="Rectangle 37"/>
                  <p:cNvSpPr>
                    <a:spLocks noChangeArrowheads="1"/>
                  </p:cNvSpPr>
                  <p:nvPr/>
                </p:nvSpPr>
                <p:spPr bwMode="auto">
                  <a:xfrm>
                    <a:off x="3156" y="3179"/>
                    <a:ext cx="124" cy="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800" b="0" dirty="0">
                        <a:solidFill>
                          <a:srgbClr val="FFFF00"/>
                        </a:solidFill>
                        <a:latin typeface="Geneva" charset="0"/>
                      </a:rPr>
                      <a:t>j </a:t>
                    </a:r>
                    <a:endParaRPr lang="en-US" sz="1800" b="0" dirty="0">
                      <a:solidFill>
                        <a:srgbClr val="FFFF00"/>
                      </a:solidFill>
                    </a:endParaRPr>
                  </a:p>
                </p:txBody>
              </p:sp>
            </p:grpSp>
            <p:sp>
              <p:nvSpPr>
                <p:cNvPr id="12" name="Line 38"/>
                <p:cNvSpPr>
                  <a:spLocks noChangeShapeType="1"/>
                </p:cNvSpPr>
                <p:nvPr/>
              </p:nvSpPr>
              <p:spPr bwMode="auto">
                <a:xfrm flipV="1">
                  <a:off x="1292" y="2251"/>
                  <a:ext cx="953" cy="31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grpSp>
          <p:grpSp>
            <p:nvGrpSpPr>
              <p:cNvPr id="23" name="Group 39"/>
              <p:cNvGrpSpPr>
                <a:grpSpLocks/>
              </p:cNvGrpSpPr>
              <p:nvPr/>
            </p:nvGrpSpPr>
            <p:grpSpPr bwMode="auto">
              <a:xfrm>
                <a:off x="3097212" y="2681746"/>
                <a:ext cx="3603625" cy="838200"/>
                <a:chOff x="2699" y="2251"/>
                <a:chExt cx="2270" cy="528"/>
              </a:xfrm>
            </p:grpSpPr>
            <p:sp>
              <p:nvSpPr>
                <p:cNvPr id="24" name="Rectangle 40"/>
                <p:cNvSpPr>
                  <a:spLocks noChangeArrowheads="1"/>
                </p:cNvSpPr>
                <p:nvPr/>
              </p:nvSpPr>
              <p:spPr bwMode="auto">
                <a:xfrm>
                  <a:off x="2699" y="2478"/>
                  <a:ext cx="11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400" b="0">
                      <a:solidFill>
                        <a:srgbClr val="FFFF00"/>
                      </a:solidFill>
                      <a:latin typeface="Comic Sans MS" charset="0"/>
                    </a:rPr>
                    <a:t>s</a:t>
                  </a:r>
                  <a:r>
                    <a:rPr lang="en-US" b="0" baseline="-25000">
                      <a:solidFill>
                        <a:srgbClr val="FFFF00"/>
                      </a:solidFill>
                      <a:latin typeface="Geneva" charset="0"/>
                    </a:rPr>
                    <a:t>i</a:t>
                  </a:r>
                </a:p>
              </p:txBody>
            </p:sp>
            <p:sp>
              <p:nvSpPr>
                <p:cNvPr id="25" name="Rectangle 41"/>
                <p:cNvSpPr>
                  <a:spLocks noChangeArrowheads="1"/>
                </p:cNvSpPr>
                <p:nvPr/>
              </p:nvSpPr>
              <p:spPr bwMode="auto">
                <a:xfrm>
                  <a:off x="2788" y="2549"/>
                  <a:ext cx="145"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b="0">
                      <a:solidFill>
                        <a:srgbClr val="FFFF00"/>
                      </a:solidFill>
                      <a:latin typeface="Geneva" charset="0"/>
                    </a:rPr>
                    <a:t> = </a:t>
                  </a:r>
                  <a:endParaRPr lang="en-US" b="0">
                    <a:solidFill>
                      <a:srgbClr val="FFFF00"/>
                    </a:solidFill>
                  </a:endParaRPr>
                </a:p>
              </p:txBody>
            </p:sp>
            <p:sp>
              <p:nvSpPr>
                <p:cNvPr id="26" name="Rectangle 42"/>
                <p:cNvSpPr>
                  <a:spLocks noChangeArrowheads="1"/>
                </p:cNvSpPr>
                <p:nvPr/>
              </p:nvSpPr>
              <p:spPr bwMode="auto">
                <a:xfrm>
                  <a:off x="3131" y="2478"/>
                  <a:ext cx="9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b="0">
                      <a:solidFill>
                        <a:srgbClr val="FFFF00"/>
                      </a:solidFill>
                      <a:latin typeface="Geneva" charset="0"/>
                    </a:rPr>
                    <a:t>1</a:t>
                  </a:r>
                  <a:endParaRPr lang="en-US" b="0">
                    <a:solidFill>
                      <a:srgbClr val="FFFF00"/>
                    </a:solidFill>
                  </a:endParaRPr>
                </a:p>
              </p:txBody>
            </p:sp>
            <p:sp>
              <p:nvSpPr>
                <p:cNvPr id="27" name="Rectangle 43"/>
                <p:cNvSpPr>
                  <a:spLocks noChangeArrowheads="1"/>
                </p:cNvSpPr>
                <p:nvPr/>
              </p:nvSpPr>
              <p:spPr bwMode="auto">
                <a:xfrm>
                  <a:off x="2907" y="2605"/>
                  <a:ext cx="782"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b="0">
                      <a:solidFill>
                        <a:srgbClr val="FFFF00"/>
                      </a:solidFill>
                      <a:latin typeface="Geneva" charset="0"/>
                    </a:rPr>
                    <a:t>1+exp(-e</a:t>
                  </a:r>
                  <a:r>
                    <a:rPr lang="en-US" b="0" baseline="-25000">
                      <a:solidFill>
                        <a:srgbClr val="FFFF00"/>
                      </a:solidFill>
                      <a:latin typeface="Geneva" charset="0"/>
                    </a:rPr>
                    <a:t>i</a:t>
                  </a:r>
                  <a:r>
                    <a:rPr lang="en-US" b="0">
                      <a:solidFill>
                        <a:srgbClr val="FFFF00"/>
                      </a:solidFill>
                      <a:latin typeface="Geneva" charset="0"/>
                    </a:rPr>
                    <a:t> )</a:t>
                  </a:r>
                  <a:endParaRPr lang="en-US" b="0">
                    <a:solidFill>
                      <a:srgbClr val="FFFF00"/>
                    </a:solidFill>
                  </a:endParaRPr>
                </a:p>
              </p:txBody>
            </p:sp>
            <p:sp>
              <p:nvSpPr>
                <p:cNvPr id="28" name="Line 44"/>
                <p:cNvSpPr>
                  <a:spLocks noChangeShapeType="1"/>
                </p:cNvSpPr>
                <p:nvPr/>
              </p:nvSpPr>
              <p:spPr bwMode="auto">
                <a:xfrm>
                  <a:off x="2931" y="2634"/>
                  <a:ext cx="519" cy="1"/>
                </a:xfrm>
                <a:prstGeom prst="line">
                  <a:avLst/>
                </a:prstGeom>
                <a:noFill/>
                <a:ln w="1270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29" name="Rectangle 45"/>
                <p:cNvSpPr>
                  <a:spLocks noChangeArrowheads="1"/>
                </p:cNvSpPr>
                <p:nvPr/>
              </p:nvSpPr>
              <p:spPr bwMode="auto">
                <a:xfrm>
                  <a:off x="3445" y="2502"/>
                  <a:ext cx="609"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b="0" dirty="0">
                      <a:solidFill>
                        <a:srgbClr val="FFFF00"/>
                      </a:solidFill>
                      <a:latin typeface="Geneva" charset="0"/>
                    </a:rPr>
                    <a:t>   </a:t>
                  </a:r>
                  <a:r>
                    <a:rPr lang="en-US" b="0" dirty="0" err="1" smtClean="0">
                      <a:solidFill>
                        <a:srgbClr val="FFFF00"/>
                      </a:solidFill>
                      <a:latin typeface="Geneva" charset="0"/>
                    </a:rPr>
                    <a:t>ou</a:t>
                  </a:r>
                  <a:r>
                    <a:rPr lang="en-US" b="0" dirty="0" smtClean="0">
                      <a:solidFill>
                        <a:srgbClr val="FFFF00"/>
                      </a:solidFill>
                      <a:latin typeface="Geneva" charset="0"/>
                    </a:rPr>
                    <a:t>    </a:t>
                  </a:r>
                  <a:r>
                    <a:rPr lang="en-US" b="0" dirty="0" err="1">
                      <a:solidFill>
                        <a:srgbClr val="FFFF00"/>
                      </a:solidFill>
                      <a:latin typeface="Geneva" charset="0"/>
                    </a:rPr>
                    <a:t>s</a:t>
                  </a:r>
                  <a:r>
                    <a:rPr lang="en-US" b="0" baseline="-25000" dirty="0" err="1">
                      <a:solidFill>
                        <a:srgbClr val="FFFF00"/>
                      </a:solidFill>
                      <a:latin typeface="Geneva" charset="0"/>
                    </a:rPr>
                    <a:t>i</a:t>
                  </a:r>
                  <a:endParaRPr lang="en-US" b="0" baseline="-25000" dirty="0">
                    <a:solidFill>
                      <a:srgbClr val="FFFF00"/>
                    </a:solidFill>
                    <a:latin typeface="Geneva" charset="0"/>
                  </a:endParaRPr>
                </a:p>
              </p:txBody>
            </p:sp>
            <p:sp>
              <p:nvSpPr>
                <p:cNvPr id="30" name="Rectangle 46"/>
                <p:cNvSpPr>
                  <a:spLocks noChangeArrowheads="1"/>
                </p:cNvSpPr>
                <p:nvPr/>
              </p:nvSpPr>
              <p:spPr bwMode="auto">
                <a:xfrm>
                  <a:off x="3921" y="2549"/>
                  <a:ext cx="145"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b="0">
                      <a:solidFill>
                        <a:srgbClr val="FFFF00"/>
                      </a:solidFill>
                      <a:latin typeface="Geneva" charset="0"/>
                    </a:rPr>
                    <a:t> = </a:t>
                  </a:r>
                  <a:endParaRPr lang="en-US" b="0">
                    <a:solidFill>
                      <a:srgbClr val="FFFF00"/>
                    </a:solidFill>
                  </a:endParaRPr>
                </a:p>
              </p:txBody>
            </p:sp>
            <p:sp>
              <p:nvSpPr>
                <p:cNvPr id="31" name="Rectangle 47"/>
                <p:cNvSpPr>
                  <a:spLocks noChangeArrowheads="1"/>
                </p:cNvSpPr>
                <p:nvPr/>
              </p:nvSpPr>
              <p:spPr bwMode="auto">
                <a:xfrm>
                  <a:off x="4081" y="2478"/>
                  <a:ext cx="9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b="0">
                      <a:solidFill>
                        <a:srgbClr val="FFFF00"/>
                      </a:solidFill>
                      <a:latin typeface="Geneva" charset="0"/>
                    </a:rPr>
                    <a:t>1</a:t>
                  </a:r>
                  <a:endParaRPr lang="en-US" b="0">
                    <a:solidFill>
                      <a:srgbClr val="FFFF00"/>
                    </a:solidFill>
                  </a:endParaRPr>
                </a:p>
              </p:txBody>
            </p:sp>
            <p:sp>
              <p:nvSpPr>
                <p:cNvPr id="32" name="Rectangle 48"/>
                <p:cNvSpPr>
                  <a:spLocks noChangeArrowheads="1"/>
                </p:cNvSpPr>
                <p:nvPr/>
              </p:nvSpPr>
              <p:spPr bwMode="auto">
                <a:xfrm>
                  <a:off x="4079" y="2605"/>
                  <a:ext cx="97"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b="0">
                      <a:solidFill>
                        <a:srgbClr val="FFFF00"/>
                      </a:solidFill>
                      <a:latin typeface="Geneva" charset="0"/>
                    </a:rPr>
                    <a:t>2</a:t>
                  </a:r>
                  <a:endParaRPr lang="en-US" b="0">
                    <a:solidFill>
                      <a:srgbClr val="FFFF00"/>
                    </a:solidFill>
                  </a:endParaRPr>
                </a:p>
              </p:txBody>
            </p:sp>
            <p:sp>
              <p:nvSpPr>
                <p:cNvPr id="33" name="Line 49"/>
                <p:cNvSpPr>
                  <a:spLocks noChangeShapeType="1"/>
                </p:cNvSpPr>
                <p:nvPr/>
              </p:nvSpPr>
              <p:spPr bwMode="auto">
                <a:xfrm>
                  <a:off x="4041" y="2634"/>
                  <a:ext cx="143" cy="1"/>
                </a:xfrm>
                <a:prstGeom prst="line">
                  <a:avLst/>
                </a:prstGeom>
                <a:noFill/>
                <a:ln w="1270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sp>
              <p:nvSpPr>
                <p:cNvPr id="34" name="Rectangle 50"/>
                <p:cNvSpPr>
                  <a:spLocks noChangeArrowheads="1"/>
                </p:cNvSpPr>
                <p:nvPr/>
              </p:nvSpPr>
              <p:spPr bwMode="auto">
                <a:xfrm>
                  <a:off x="4241" y="2523"/>
                  <a:ext cx="72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b="0">
                      <a:solidFill>
                        <a:srgbClr val="FFFF00"/>
                      </a:solidFill>
                      <a:latin typeface="Geneva" charset="0"/>
                    </a:rPr>
                    <a:t> *arctg(e</a:t>
                  </a:r>
                  <a:r>
                    <a:rPr lang="en-US" b="0" baseline="-25000">
                      <a:solidFill>
                        <a:srgbClr val="FFFF00"/>
                      </a:solidFill>
                      <a:latin typeface="Geneva" charset="0"/>
                    </a:rPr>
                    <a:t>i</a:t>
                  </a:r>
                  <a:r>
                    <a:rPr lang="en-US" b="0">
                      <a:solidFill>
                        <a:srgbClr val="FFFF00"/>
                      </a:solidFill>
                      <a:latin typeface="Geneva" charset="0"/>
                    </a:rPr>
                    <a:t>)</a:t>
                  </a:r>
                  <a:endParaRPr lang="en-US" b="0">
                    <a:solidFill>
                      <a:srgbClr val="FFFF00"/>
                    </a:solidFill>
                  </a:endParaRPr>
                </a:p>
              </p:txBody>
            </p:sp>
            <p:sp>
              <p:nvSpPr>
                <p:cNvPr id="36" name="Line 52"/>
                <p:cNvSpPr>
                  <a:spLocks noChangeShapeType="1"/>
                </p:cNvSpPr>
                <p:nvPr/>
              </p:nvSpPr>
              <p:spPr bwMode="auto">
                <a:xfrm flipV="1">
                  <a:off x="2925" y="2251"/>
                  <a:ext cx="545" cy="22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00"/>
                    </a:solidFill>
                  </a:endParaRPr>
                </a:p>
              </p:txBody>
            </p:sp>
          </p:grpSp>
          <p:sp>
            <p:nvSpPr>
              <p:cNvPr id="37" name="Text Box 60"/>
              <p:cNvSpPr txBox="1">
                <a:spLocks noChangeArrowheads="1"/>
              </p:cNvSpPr>
              <p:nvPr/>
            </p:nvSpPr>
            <p:spPr bwMode="auto">
              <a:xfrm>
                <a:off x="4176712" y="2300745"/>
                <a:ext cx="1966516" cy="369332"/>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Times New Roman" charset="0"/>
                    <a:ea typeface="ＭＳ Ｐゴシック" charset="0"/>
                  </a:defRPr>
                </a:lvl1pPr>
                <a:lvl2pPr marL="742950" indent="-285750">
                  <a:defRPr sz="1600" b="1">
                    <a:solidFill>
                      <a:schemeClr val="tx1"/>
                    </a:solidFill>
                    <a:latin typeface="Times New Roman" charset="0"/>
                    <a:ea typeface="ＭＳ Ｐゴシック" charset="0"/>
                  </a:defRPr>
                </a:lvl2pPr>
                <a:lvl3pPr marL="1143000" indent="-228600">
                  <a:defRPr sz="1600" b="1">
                    <a:solidFill>
                      <a:schemeClr val="tx1"/>
                    </a:solidFill>
                    <a:latin typeface="Times New Roman" charset="0"/>
                    <a:ea typeface="ＭＳ Ｐゴシック" charset="0"/>
                  </a:defRPr>
                </a:lvl3pPr>
                <a:lvl4pPr marL="1600200" indent="-228600">
                  <a:defRPr sz="1600" b="1">
                    <a:solidFill>
                      <a:schemeClr val="tx1"/>
                    </a:solidFill>
                    <a:latin typeface="Times New Roman" charset="0"/>
                    <a:ea typeface="ＭＳ Ｐゴシック" charset="0"/>
                  </a:defRPr>
                </a:lvl4pPr>
                <a:lvl5pPr marL="2057400" indent="-228600">
                  <a:defRPr sz="16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b="1">
                    <a:solidFill>
                      <a:schemeClr val="tx1"/>
                    </a:solidFill>
                    <a:latin typeface="Times New Roman" charset="0"/>
                    <a:ea typeface="ＭＳ Ｐゴシック" charset="0"/>
                  </a:defRPr>
                </a:lvl9pPr>
              </a:lstStyle>
              <a:p>
                <a:r>
                  <a:rPr lang="pt-PT" sz="1800" b="0" dirty="0" smtClean="0">
                    <a:solidFill>
                      <a:srgbClr val="FFFF00"/>
                    </a:solidFill>
                    <a:latin typeface="Comic Sans MS" charset="0"/>
                  </a:rPr>
                  <a:t>Função </a:t>
                </a:r>
                <a:r>
                  <a:rPr lang="pt-PT" sz="1800" b="0" dirty="0" err="1">
                    <a:solidFill>
                      <a:srgbClr val="FFFF00"/>
                    </a:solidFill>
                    <a:latin typeface="Comic Sans MS" charset="0"/>
                  </a:rPr>
                  <a:t>Transfer</a:t>
                </a:r>
                <a:endParaRPr lang="en-US" sz="1800" b="0" dirty="0">
                  <a:solidFill>
                    <a:srgbClr val="FFFF00"/>
                  </a:solidFill>
                  <a:latin typeface="Comic Sans MS" charset="0"/>
                </a:endParaRPr>
              </a:p>
            </p:txBody>
          </p:sp>
          <p:sp>
            <p:nvSpPr>
              <p:cNvPr id="38" name="Text Box 61"/>
              <p:cNvSpPr txBox="1">
                <a:spLocks noChangeArrowheads="1"/>
              </p:cNvSpPr>
              <p:nvPr/>
            </p:nvSpPr>
            <p:spPr bwMode="auto">
              <a:xfrm>
                <a:off x="2305050" y="2176920"/>
                <a:ext cx="1800225" cy="646331"/>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Times New Roman" charset="0"/>
                    <a:ea typeface="ＭＳ Ｐゴシック" charset="0"/>
                  </a:defRPr>
                </a:lvl1pPr>
                <a:lvl2pPr marL="742950" indent="-285750">
                  <a:defRPr sz="1600" b="1">
                    <a:solidFill>
                      <a:schemeClr val="tx1"/>
                    </a:solidFill>
                    <a:latin typeface="Times New Roman" charset="0"/>
                    <a:ea typeface="ＭＳ Ｐゴシック" charset="0"/>
                  </a:defRPr>
                </a:lvl2pPr>
                <a:lvl3pPr marL="1143000" indent="-228600">
                  <a:defRPr sz="1600" b="1">
                    <a:solidFill>
                      <a:schemeClr val="tx1"/>
                    </a:solidFill>
                    <a:latin typeface="Times New Roman" charset="0"/>
                    <a:ea typeface="ＭＳ Ｐゴシック" charset="0"/>
                  </a:defRPr>
                </a:lvl3pPr>
                <a:lvl4pPr marL="1600200" indent="-228600">
                  <a:defRPr sz="1600" b="1">
                    <a:solidFill>
                      <a:schemeClr val="tx1"/>
                    </a:solidFill>
                    <a:latin typeface="Times New Roman" charset="0"/>
                    <a:ea typeface="ＭＳ Ｐゴシック" charset="0"/>
                  </a:defRPr>
                </a:lvl4pPr>
                <a:lvl5pPr marL="2057400" indent="-228600">
                  <a:defRPr sz="16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b="1">
                    <a:solidFill>
                      <a:schemeClr val="tx1"/>
                    </a:solidFill>
                    <a:latin typeface="Times New Roman" charset="0"/>
                    <a:ea typeface="ＭＳ Ｐゴシック" charset="0"/>
                  </a:defRPr>
                </a:lvl9pPr>
              </a:lstStyle>
              <a:p>
                <a:r>
                  <a:rPr lang="pt-PT" sz="1800" b="0" dirty="0" smtClean="0">
                    <a:solidFill>
                      <a:srgbClr val="FFFF00"/>
                    </a:solidFill>
                    <a:latin typeface="Comic Sans MS" charset="0"/>
                  </a:rPr>
                  <a:t>Função de</a:t>
                </a:r>
              </a:p>
              <a:p>
                <a:r>
                  <a:rPr lang="pt-PT" sz="1800" b="0" dirty="0" smtClean="0">
                    <a:solidFill>
                      <a:srgbClr val="FFFF00"/>
                    </a:solidFill>
                    <a:latin typeface="Comic Sans MS" charset="0"/>
                  </a:rPr>
                  <a:t>Combinação </a:t>
                </a:r>
                <a:endParaRPr lang="en-US" sz="1800" b="0" dirty="0">
                  <a:solidFill>
                    <a:srgbClr val="FFFF00"/>
                  </a:solidFill>
                  <a:latin typeface="Comic Sans MS" charset="0"/>
                </a:endParaRPr>
              </a:p>
            </p:txBody>
          </p:sp>
        </p:grpSp>
      </p:grpSp>
      <p:pic>
        <p:nvPicPr>
          <p:cNvPr id="40" name="Picture 39"/>
          <p:cNvPicPr>
            <a:picLocks noChangeAspect="1"/>
          </p:cNvPicPr>
          <p:nvPr/>
        </p:nvPicPr>
        <p:blipFill>
          <a:blip r:embed="rId4"/>
          <a:stretch>
            <a:fillRect/>
          </a:stretch>
        </p:blipFill>
        <p:spPr>
          <a:xfrm>
            <a:off x="5372100" y="967268"/>
            <a:ext cx="6819900" cy="5676900"/>
          </a:xfrm>
          <a:prstGeom prst="rect">
            <a:avLst/>
          </a:prstGeom>
          <a:solidFill>
            <a:schemeClr val="accent2">
              <a:lumMod val="20000"/>
              <a:lumOff val="80000"/>
            </a:schemeClr>
          </a:solidFill>
          <a:ln>
            <a:solidFill>
              <a:srgbClr val="FFFF00"/>
            </a:solidFill>
          </a:ln>
        </p:spPr>
      </p:pic>
    </p:spTree>
    <p:extLst>
      <p:ext uri="{BB962C8B-B14F-4D97-AF65-F5344CB8AC3E}">
        <p14:creationId xmlns:p14="http://schemas.microsoft.com/office/powerpoint/2010/main" val="127830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3326" y="1648228"/>
            <a:ext cx="4228023" cy="2471804"/>
            <a:chOff x="253922" y="931695"/>
            <a:chExt cx="4228023" cy="2471804"/>
          </a:xfrm>
        </p:grpSpPr>
        <p:sp>
          <p:nvSpPr>
            <p:cNvPr id="4" name="Rectangle 3"/>
            <p:cNvSpPr/>
            <p:nvPr/>
          </p:nvSpPr>
          <p:spPr>
            <a:xfrm>
              <a:off x="253922" y="931695"/>
              <a:ext cx="4228023" cy="1477328"/>
            </a:xfrm>
            <a:prstGeom prst="rect">
              <a:avLst/>
            </a:prstGeom>
          </p:spPr>
          <p:txBody>
            <a:bodyPr wrap="square">
              <a:spAutoFit/>
            </a:bodyPr>
            <a:lstStyle/>
            <a:p>
              <a:pPr marL="342900" indent="-342900" algn="just">
                <a:spcBef>
                  <a:spcPct val="20000"/>
                </a:spcBef>
              </a:pPr>
              <a:r>
                <a:rPr lang="en-GB" dirty="0">
                  <a:latin typeface="Century Schoolbook" charset="0"/>
                </a:rPr>
                <a:t>"</a:t>
              </a:r>
              <a:r>
                <a:rPr lang="en-GB" dirty="0" err="1">
                  <a:latin typeface="Century Schoolbook" charset="0"/>
                </a:rPr>
                <a:t>Redes</a:t>
              </a:r>
              <a:r>
                <a:rPr lang="en-GB" dirty="0">
                  <a:latin typeface="Century Schoolbook" charset="0"/>
                </a:rPr>
                <a:t> </a:t>
              </a:r>
              <a:r>
                <a:rPr lang="en-GB" dirty="0" err="1">
                  <a:latin typeface="Century Schoolbook" charset="0"/>
                </a:rPr>
                <a:t>Neuronais</a:t>
              </a:r>
              <a:r>
                <a:rPr lang="en-GB" dirty="0">
                  <a:latin typeface="Century Schoolbook" charset="0"/>
                </a:rPr>
                <a:t> </a:t>
              </a:r>
              <a:r>
                <a:rPr lang="en-GB" dirty="0" err="1">
                  <a:latin typeface="Century Schoolbook" charset="0"/>
                </a:rPr>
                <a:t>Artificiais</a:t>
              </a:r>
              <a:r>
                <a:rPr lang="en-GB" dirty="0">
                  <a:latin typeface="Century Schoolbook" charset="0"/>
                </a:rPr>
                <a:t>: </a:t>
              </a:r>
              <a:r>
                <a:rPr lang="en-GB" dirty="0" err="1">
                  <a:latin typeface="Century Schoolbook" charset="0"/>
                </a:rPr>
                <a:t>uma</a:t>
              </a:r>
              <a:r>
                <a:rPr lang="en-GB" dirty="0">
                  <a:latin typeface="Century Schoolbook" charset="0"/>
                </a:rPr>
                <a:t> </a:t>
              </a:r>
              <a:r>
                <a:rPr lang="en-GB" dirty="0" err="1">
                  <a:latin typeface="Century Schoolbook" charset="0"/>
                </a:rPr>
                <a:t>primeira</a:t>
              </a:r>
              <a:r>
                <a:rPr lang="en-GB" dirty="0">
                  <a:latin typeface="Century Schoolbook" charset="0"/>
                </a:rPr>
                <a:t> </a:t>
              </a:r>
              <a:r>
                <a:rPr lang="en-GB" dirty="0" err="1">
                  <a:latin typeface="Century Schoolbook" charset="0"/>
                </a:rPr>
                <a:t>aproximação</a:t>
              </a:r>
              <a:r>
                <a:rPr lang="en-GB" b="1" dirty="0">
                  <a:latin typeface="Century Schoolbook" charset="0"/>
                </a:rPr>
                <a:t>" </a:t>
              </a:r>
              <a:r>
                <a:rPr lang="en-GB" b="1" dirty="0" err="1">
                  <a:latin typeface="Century Schoolbook" charset="0"/>
                </a:rPr>
                <a:t>E.Oliveira</a:t>
              </a:r>
              <a:r>
                <a:rPr lang="en-GB" dirty="0">
                  <a:latin typeface="Century Schoolbook" charset="0"/>
                </a:rPr>
                <a:t>; </a:t>
              </a:r>
              <a:r>
                <a:rPr lang="en-GB" b="1" dirty="0">
                  <a:latin typeface="Century Schoolbook" charset="0"/>
                </a:rPr>
                <a:t>Ana </a:t>
              </a:r>
              <a:r>
                <a:rPr lang="en-GB" b="1" dirty="0" err="1">
                  <a:latin typeface="Century Schoolbook" charset="0"/>
                </a:rPr>
                <a:t>P.Rocha</a:t>
              </a:r>
              <a:r>
                <a:rPr lang="en-GB" dirty="0">
                  <a:latin typeface="Century Schoolbook" charset="0"/>
                </a:rPr>
                <a:t>, </a:t>
              </a:r>
              <a:r>
                <a:rPr lang="en-GB" dirty="0" err="1">
                  <a:latin typeface="Century Schoolbook" charset="0"/>
                </a:rPr>
                <a:t>Revista</a:t>
              </a:r>
              <a:r>
                <a:rPr lang="en-GB" dirty="0">
                  <a:latin typeface="Century Schoolbook" charset="0"/>
                </a:rPr>
                <a:t> </a:t>
              </a:r>
              <a:r>
                <a:rPr lang="en-GB" dirty="0" err="1">
                  <a:latin typeface="Century Schoolbook" charset="0"/>
                </a:rPr>
                <a:t>Engenharia</a:t>
              </a:r>
              <a:r>
                <a:rPr lang="en-GB" dirty="0">
                  <a:latin typeface="Century Schoolbook" charset="0"/>
                </a:rPr>
                <a:t>, Nº2, </a:t>
              </a:r>
              <a:r>
                <a:rPr lang="en-GB" dirty="0" smtClean="0">
                  <a:latin typeface="Century Schoolbook" charset="0"/>
                </a:rPr>
                <a:t>pgs. </a:t>
              </a:r>
              <a:r>
                <a:rPr lang="en-GB" dirty="0">
                  <a:latin typeface="Century Schoolbook" charset="0"/>
                </a:rPr>
                <a:t>57-90,  </a:t>
              </a:r>
              <a:r>
                <a:rPr lang="en-GB" b="1" dirty="0">
                  <a:solidFill>
                    <a:srgbClr val="FFFF00"/>
                  </a:solidFill>
                  <a:latin typeface="Century Schoolbook" charset="0"/>
                </a:rPr>
                <a:t>1990</a:t>
              </a:r>
              <a:r>
                <a:rPr lang="en-GB" dirty="0">
                  <a:latin typeface="Century Schoolbook" charset="0"/>
                </a:rPr>
                <a:t>. </a:t>
              </a:r>
            </a:p>
          </p:txBody>
        </p:sp>
        <p:pic>
          <p:nvPicPr>
            <p:cNvPr id="7" name="Picture 6"/>
            <p:cNvPicPr>
              <a:picLocks noChangeAspect="1"/>
            </p:cNvPicPr>
            <p:nvPr/>
          </p:nvPicPr>
          <p:blipFill>
            <a:blip r:embed="rId3"/>
            <a:stretch>
              <a:fillRect/>
            </a:stretch>
          </p:blipFill>
          <p:spPr>
            <a:xfrm>
              <a:off x="2163933" y="2128011"/>
              <a:ext cx="1020390" cy="1275488"/>
            </a:xfrm>
            <a:prstGeom prst="rect">
              <a:avLst/>
            </a:prstGeom>
          </p:spPr>
        </p:pic>
      </p:grpSp>
      <p:grpSp>
        <p:nvGrpSpPr>
          <p:cNvPr id="9" name="Group 8"/>
          <p:cNvGrpSpPr/>
          <p:nvPr/>
        </p:nvGrpSpPr>
        <p:grpSpPr>
          <a:xfrm>
            <a:off x="4481945" y="997565"/>
            <a:ext cx="7710055" cy="5113481"/>
            <a:chOff x="4481945" y="997565"/>
            <a:chExt cx="7710055" cy="5113481"/>
          </a:xfrm>
        </p:grpSpPr>
        <p:graphicFrame>
          <p:nvGraphicFramePr>
            <p:cNvPr id="11" name="Object 2">
              <a:hlinkClick r:id="" action="ppaction://ole?verb=0"/>
            </p:cNvPr>
            <p:cNvGraphicFramePr>
              <a:graphicFrameLocks/>
            </p:cNvGraphicFramePr>
            <p:nvPr>
              <p:extLst>
                <p:ext uri="{D42A27DB-BD31-4B8C-83A1-F6EECF244321}">
                  <p14:modId xmlns:p14="http://schemas.microsoft.com/office/powerpoint/2010/main" val="1731419147"/>
                </p:ext>
              </p:extLst>
            </p:nvPr>
          </p:nvGraphicFramePr>
          <p:xfrm>
            <a:off x="4481945" y="997565"/>
            <a:ext cx="7710055" cy="5113481"/>
          </p:xfrm>
          <a:graphic>
            <a:graphicData uri="http://schemas.openxmlformats.org/presentationml/2006/ole">
              <mc:AlternateContent xmlns:mc="http://schemas.openxmlformats.org/markup-compatibility/2006">
                <mc:Choice xmlns:v="urn:schemas-microsoft-com:vml" Requires="v">
                  <p:oleObj spid="_x0000_s4176" name="Word Document" r:id="rId4" imgW="6680200" imgH="3314700" progId="WordDocument">
                    <p:embed/>
                  </p:oleObj>
                </mc:Choice>
                <mc:Fallback>
                  <p:oleObj name="Word Document" r:id="rId4" imgW="6680200" imgH="3314700" progId="WordDocument">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1945" y="997565"/>
                          <a:ext cx="7710055" cy="5113481"/>
                        </a:xfrm>
                        <a:prstGeom prst="rect">
                          <a:avLst/>
                        </a:prstGeom>
                        <a:solidFill>
                          <a:srgbClr val="FBE5D6"/>
                        </a:solidFill>
                        <a:ln>
                          <a:noFill/>
                        </a:ln>
                        <a:effectLst/>
                      </p:spPr>
                    </p:pic>
                  </p:oleObj>
                </mc:Fallback>
              </mc:AlternateContent>
            </a:graphicData>
          </a:graphic>
        </p:graphicFrame>
        <p:sp>
          <p:nvSpPr>
            <p:cNvPr id="8" name="TextBox 7"/>
            <p:cNvSpPr txBox="1"/>
            <p:nvPr/>
          </p:nvSpPr>
          <p:spPr>
            <a:xfrm rot="20908472">
              <a:off x="8055343" y="1478713"/>
              <a:ext cx="3970859" cy="461665"/>
            </a:xfrm>
            <a:prstGeom prst="rect">
              <a:avLst/>
            </a:prstGeom>
            <a:noFill/>
          </p:spPr>
          <p:txBody>
            <a:bodyPr wrap="none" rtlCol="0">
              <a:spAutoFit/>
            </a:bodyPr>
            <a:lstStyle/>
            <a:p>
              <a:r>
                <a:rPr lang="en-US" sz="2400" b="1" dirty="0" err="1" smtClean="0">
                  <a:solidFill>
                    <a:schemeClr val="bg1"/>
                  </a:solidFill>
                </a:rPr>
                <a:t>Previsão</a:t>
              </a:r>
              <a:r>
                <a:rPr lang="en-US" sz="2400" b="1" dirty="0" smtClean="0">
                  <a:solidFill>
                    <a:schemeClr val="bg1"/>
                  </a:solidFill>
                </a:rPr>
                <a:t> de </a:t>
              </a:r>
              <a:r>
                <a:rPr lang="en-US" sz="2400" b="1" dirty="0" err="1" smtClean="0">
                  <a:solidFill>
                    <a:schemeClr val="bg1"/>
                  </a:solidFill>
                </a:rPr>
                <a:t>consumo</a:t>
              </a:r>
              <a:r>
                <a:rPr lang="en-US" sz="2400" b="1" dirty="0" smtClean="0">
                  <a:solidFill>
                    <a:schemeClr val="bg1"/>
                  </a:solidFill>
                </a:rPr>
                <a:t> de </a:t>
              </a:r>
              <a:r>
                <a:rPr lang="en-US" sz="2400" b="1" dirty="0" err="1" smtClean="0">
                  <a:solidFill>
                    <a:schemeClr val="bg1"/>
                  </a:solidFill>
                </a:rPr>
                <a:t>água</a:t>
              </a:r>
              <a:endParaRPr lang="en-US" sz="2400" b="1" dirty="0">
                <a:solidFill>
                  <a:schemeClr val="bg1"/>
                </a:solidFill>
              </a:endParaRPr>
            </a:p>
          </p:txBody>
        </p:sp>
      </p:grpSp>
    </p:spTree>
    <p:extLst>
      <p:ext uri="{BB962C8B-B14F-4D97-AF65-F5344CB8AC3E}">
        <p14:creationId xmlns:p14="http://schemas.microsoft.com/office/powerpoint/2010/main" val="346474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rot="20976650">
            <a:off x="1940833" y="2482808"/>
            <a:ext cx="7336689" cy="1862048"/>
          </a:xfrm>
          <a:prstGeom prst="rect">
            <a:avLst/>
          </a:prstGeom>
          <a:noFill/>
        </p:spPr>
        <p:txBody>
          <a:bodyPr wrap="none" rtlCol="0">
            <a:spAutoFit/>
          </a:bodyPr>
          <a:lstStyle/>
          <a:p>
            <a:r>
              <a:rPr lang="en-US" sz="115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ITINERÁRIO</a:t>
            </a:r>
            <a:endParaRPr lang="en-US" sz="115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nvGrpSpPr>
          <p:cNvPr id="20" name="Group 19"/>
          <p:cNvGrpSpPr/>
          <p:nvPr/>
        </p:nvGrpSpPr>
        <p:grpSpPr>
          <a:xfrm>
            <a:off x="1204695" y="3557007"/>
            <a:ext cx="9794708" cy="2466086"/>
            <a:chOff x="1326484" y="3527471"/>
            <a:chExt cx="9794708" cy="2466086"/>
          </a:xfrm>
        </p:grpSpPr>
        <p:grpSp>
          <p:nvGrpSpPr>
            <p:cNvPr id="9" name="Group 8"/>
            <p:cNvGrpSpPr/>
            <p:nvPr/>
          </p:nvGrpSpPr>
          <p:grpSpPr>
            <a:xfrm>
              <a:off x="1326484" y="3527471"/>
              <a:ext cx="4837922" cy="2384426"/>
              <a:chOff x="1000159" y="3690334"/>
              <a:chExt cx="4837922" cy="2384426"/>
            </a:xfrm>
          </p:grpSpPr>
          <p:pic>
            <p:nvPicPr>
              <p:cNvPr id="10" name="Picture 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2828" y="4437112"/>
                <a:ext cx="3991768" cy="16376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Rectangle 10"/>
              <p:cNvSpPr>
                <a:spLocks noChangeArrowheads="1"/>
              </p:cNvSpPr>
              <p:nvPr/>
            </p:nvSpPr>
            <p:spPr bwMode="auto">
              <a:xfrm>
                <a:off x="1000159" y="3690334"/>
                <a:ext cx="483792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pt-PT" sz="2400" b="1" kern="1200" dirty="0">
                    <a:solidFill>
                      <a:schemeClr val="tx1">
                        <a:lumMod val="75000"/>
                      </a:schemeClr>
                    </a:solidFill>
                    <a:cs typeface="Arial" charset="0"/>
                  </a:rPr>
                  <a:t>Inteligência Artificial Geral.</a:t>
                </a:r>
              </a:p>
              <a:p>
                <a:r>
                  <a:rPr lang="pt-PT" sz="2400" kern="1200" dirty="0">
                    <a:solidFill>
                      <a:schemeClr val="tx1">
                        <a:lumMod val="75000"/>
                      </a:schemeClr>
                    </a:solidFill>
                    <a:cs typeface="Arial" charset="0"/>
                  </a:rPr>
                  <a:t>Até onde poderá ir</a:t>
                </a:r>
                <a:r>
                  <a:rPr lang="pt-PT" sz="2400" kern="1200" dirty="0" smtClean="0">
                    <a:solidFill>
                      <a:schemeClr val="tx1">
                        <a:lumMod val="75000"/>
                      </a:schemeClr>
                    </a:solidFill>
                    <a:cs typeface="Arial" charset="0"/>
                  </a:rPr>
                  <a:t>? </a:t>
                </a:r>
                <a:endParaRPr lang="en-GB" sz="2400" kern="1200" dirty="0">
                  <a:solidFill>
                    <a:schemeClr val="tx1">
                      <a:lumMod val="75000"/>
                    </a:schemeClr>
                  </a:solidFill>
                  <a:cs typeface="Arial" charset="0"/>
                </a:endParaRPr>
              </a:p>
            </p:txBody>
          </p:sp>
        </p:grpSp>
        <p:grpSp>
          <p:nvGrpSpPr>
            <p:cNvPr id="12" name="Group 11"/>
            <p:cNvGrpSpPr/>
            <p:nvPr/>
          </p:nvGrpSpPr>
          <p:grpSpPr>
            <a:xfrm>
              <a:off x="7604854" y="3610158"/>
              <a:ext cx="3516338" cy="2383399"/>
              <a:chOff x="5383549" y="3558347"/>
              <a:chExt cx="3516338" cy="2383399"/>
            </a:xfrm>
          </p:grpSpPr>
          <p:pic>
            <p:nvPicPr>
              <p:cNvPr id="13"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83549" y="4346774"/>
                <a:ext cx="3516338" cy="15949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Rectangle 13"/>
              <p:cNvSpPr>
                <a:spLocks noChangeArrowheads="1"/>
              </p:cNvSpPr>
              <p:nvPr/>
            </p:nvSpPr>
            <p:spPr bwMode="auto">
              <a:xfrm>
                <a:off x="5458323" y="3558347"/>
                <a:ext cx="3429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pt-PT" sz="2400" kern="1200" dirty="0" smtClean="0">
                    <a:cs typeface="Arial" charset="0"/>
                  </a:rPr>
                  <a:t>Esforços </a:t>
                </a:r>
                <a:r>
                  <a:rPr lang="pt-PT" sz="2400" kern="1200" dirty="0">
                    <a:cs typeface="Arial" charset="0"/>
                  </a:rPr>
                  <a:t>para uma </a:t>
                </a:r>
                <a:r>
                  <a:rPr lang="pt-PT" sz="2400" b="1" kern="1200" dirty="0">
                    <a:cs typeface="Arial" charset="0"/>
                  </a:rPr>
                  <a:t>IA Benéfica</a:t>
                </a:r>
                <a:endParaRPr lang="en-GB" sz="2400" kern="1200" dirty="0">
                  <a:cs typeface="Arial" charset="0"/>
                </a:endParaRPr>
              </a:p>
            </p:txBody>
          </p:sp>
        </p:grpSp>
      </p:grpSp>
      <p:grpSp>
        <p:nvGrpSpPr>
          <p:cNvPr id="21" name="Group 20"/>
          <p:cNvGrpSpPr/>
          <p:nvPr/>
        </p:nvGrpSpPr>
        <p:grpSpPr>
          <a:xfrm>
            <a:off x="330572" y="1130680"/>
            <a:ext cx="6872408" cy="2590917"/>
            <a:chOff x="330572" y="1130680"/>
            <a:chExt cx="6872408" cy="2423493"/>
          </a:xfrm>
        </p:grpSpPr>
        <p:grpSp>
          <p:nvGrpSpPr>
            <p:cNvPr id="3" name="Group 2"/>
            <p:cNvGrpSpPr/>
            <p:nvPr/>
          </p:nvGrpSpPr>
          <p:grpSpPr>
            <a:xfrm>
              <a:off x="3273711" y="1178299"/>
              <a:ext cx="3929269" cy="2335502"/>
              <a:chOff x="108316" y="1229532"/>
              <a:chExt cx="4752799" cy="1917449"/>
            </a:xfrm>
          </p:grpSpPr>
          <p:pic>
            <p:nvPicPr>
              <p:cNvPr id="4"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8811" y="1780426"/>
                <a:ext cx="2733109" cy="13665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a:spLocks noChangeArrowheads="1"/>
              </p:cNvSpPr>
              <p:nvPr/>
            </p:nvSpPr>
            <p:spPr bwMode="auto">
              <a:xfrm>
                <a:off x="108316" y="1229532"/>
                <a:ext cx="47527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pt-PT" sz="2000" kern="1200" dirty="0" smtClean="0">
                    <a:cs typeface="Arial" charset="0"/>
                  </a:rPr>
                  <a:t>         </a:t>
                </a:r>
                <a:r>
                  <a:rPr lang="pt-PT" sz="2400" kern="1200" dirty="0" smtClean="0">
                    <a:cs typeface="Arial" charset="0"/>
                  </a:rPr>
                  <a:t> Influência da </a:t>
                </a:r>
                <a:r>
                  <a:rPr lang="pt-PT" sz="2000" kern="1200" dirty="0" smtClean="0">
                    <a:cs typeface="Arial" charset="0"/>
                  </a:rPr>
                  <a:t>IA AGORA</a:t>
                </a:r>
                <a:r>
                  <a:rPr lang="pt-PT" sz="2000" kern="1200" dirty="0">
                    <a:cs typeface="Arial" charset="0"/>
                  </a:rPr>
                  <a:t>? </a:t>
                </a:r>
                <a:endParaRPr lang="en-GB" sz="2000" kern="1200" dirty="0">
                  <a:cs typeface="Arial" charset="0"/>
                </a:endParaRPr>
              </a:p>
            </p:txBody>
          </p:sp>
        </p:grpSp>
        <p:grpSp>
          <p:nvGrpSpPr>
            <p:cNvPr id="18" name="Group 17"/>
            <p:cNvGrpSpPr/>
            <p:nvPr/>
          </p:nvGrpSpPr>
          <p:grpSpPr>
            <a:xfrm>
              <a:off x="330572" y="1130680"/>
              <a:ext cx="3236121" cy="2423493"/>
              <a:chOff x="397470" y="527155"/>
              <a:chExt cx="3195613" cy="2905252"/>
            </a:xfrm>
          </p:grpSpPr>
          <p:grpSp>
            <p:nvGrpSpPr>
              <p:cNvPr id="16" name="Group 15"/>
              <p:cNvGrpSpPr/>
              <p:nvPr/>
            </p:nvGrpSpPr>
            <p:grpSpPr>
              <a:xfrm>
                <a:off x="653007" y="1047775"/>
                <a:ext cx="2636369" cy="2384632"/>
                <a:chOff x="653007" y="1047775"/>
                <a:chExt cx="2636369" cy="2384632"/>
              </a:xfrm>
            </p:grpSpPr>
            <p:pic>
              <p:nvPicPr>
                <p:cNvPr id="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007" y="1047775"/>
                  <a:ext cx="2636369" cy="2384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rot="21111833">
                  <a:off x="1085682" y="1216276"/>
                  <a:ext cx="1451548" cy="368959"/>
                </a:xfrm>
                <a:prstGeom prst="rect">
                  <a:avLst/>
                </a:prstGeom>
              </p:spPr>
              <p:txBody>
                <a:bodyPr wrap="square">
                  <a:spAutoFit/>
                </a:bodyPr>
                <a:lstStyle/>
                <a:p>
                  <a:r>
                    <a:rPr lang="pt-PT" sz="1400" b="1" dirty="0" smtClean="0">
                      <a:solidFill>
                        <a:srgbClr val="FF0000"/>
                      </a:solidFill>
                      <a:cs typeface="Arial" charset="0"/>
                    </a:rPr>
                    <a:t>Naturalmente IA</a:t>
                  </a:r>
                  <a:endParaRPr lang="en-US" sz="1400" dirty="0">
                    <a:solidFill>
                      <a:srgbClr val="FF0000"/>
                    </a:solidFill>
                  </a:endParaRPr>
                </a:p>
              </p:txBody>
            </p:sp>
          </p:grpSp>
          <p:sp>
            <p:nvSpPr>
              <p:cNvPr id="17" name="TextBox 16"/>
              <p:cNvSpPr txBox="1"/>
              <p:nvPr/>
            </p:nvSpPr>
            <p:spPr>
              <a:xfrm>
                <a:off x="397470" y="527155"/>
                <a:ext cx="3195613" cy="1098709"/>
              </a:xfrm>
              <a:prstGeom prst="rect">
                <a:avLst/>
              </a:prstGeom>
              <a:noFill/>
            </p:spPr>
            <p:txBody>
              <a:bodyPr wrap="square" rtlCol="0">
                <a:spAutoFit/>
              </a:bodyPr>
              <a:lstStyle/>
              <a:p>
                <a:r>
                  <a:rPr lang="en-US" sz="2400" dirty="0"/>
                  <a:t>O</a:t>
                </a:r>
                <a:r>
                  <a:rPr lang="en-US" sz="2400" dirty="0" smtClean="0"/>
                  <a:t> </a:t>
                </a:r>
                <a:r>
                  <a:rPr lang="en-US" sz="2400" dirty="0" err="1" smtClean="0"/>
                  <a:t>meu</a:t>
                </a:r>
                <a:r>
                  <a:rPr lang="en-US" sz="2400" dirty="0" smtClean="0"/>
                  <a:t> </a:t>
                </a:r>
                <a:r>
                  <a:rPr lang="en-US" sz="2400" dirty="0" err="1" smtClean="0"/>
                  <a:t>percurso</a:t>
                </a:r>
                <a:r>
                  <a:rPr lang="en-US" sz="2400" dirty="0" smtClean="0"/>
                  <a:t> </a:t>
                </a:r>
                <a:r>
                  <a:rPr lang="en-US" sz="2400" dirty="0" err="1" smtClean="0"/>
                  <a:t>pela</a:t>
                </a:r>
                <a:r>
                  <a:rPr lang="en-US" sz="2400" dirty="0" smtClean="0"/>
                  <a:t> IA</a:t>
                </a:r>
                <a:endParaRPr lang="en-US" sz="2400" dirty="0"/>
              </a:p>
            </p:txBody>
          </p:sp>
        </p:grpSp>
      </p:grpSp>
      <p:grpSp>
        <p:nvGrpSpPr>
          <p:cNvPr id="6" name="Group 5"/>
          <p:cNvGrpSpPr/>
          <p:nvPr/>
        </p:nvGrpSpPr>
        <p:grpSpPr>
          <a:xfrm>
            <a:off x="7292783" y="799647"/>
            <a:ext cx="4394661" cy="2217901"/>
            <a:chOff x="4716002" y="1376894"/>
            <a:chExt cx="4394661" cy="2217901"/>
          </a:xfrm>
        </p:grpSpPr>
        <p:pic>
          <p:nvPicPr>
            <p:cNvPr id="7"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94936" y="1376894"/>
              <a:ext cx="2664544" cy="1543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a:spLocks noChangeArrowheads="1"/>
            </p:cNvSpPr>
            <p:nvPr/>
          </p:nvSpPr>
          <p:spPr bwMode="auto">
            <a:xfrm>
              <a:off x="4716002" y="2886909"/>
              <a:ext cx="4394661"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GB" sz="2000" b="1" i="1" kern="1200" dirty="0" err="1">
                  <a:cs typeface="Arial" charset="0"/>
                </a:rPr>
                <a:t>Exagerando</a:t>
              </a:r>
              <a:r>
                <a:rPr lang="en-GB" sz="2000" b="1" i="1" kern="1200" dirty="0">
                  <a:cs typeface="Arial" charset="0"/>
                </a:rPr>
                <a:t> </a:t>
              </a:r>
              <a:r>
                <a:rPr lang="en-GB" sz="2000" i="1" kern="1200" dirty="0">
                  <a:cs typeface="Arial" charset="0"/>
                </a:rPr>
                <a:t>as </a:t>
              </a:r>
              <a:r>
                <a:rPr lang="en-GB" sz="2000" i="1" kern="1200" dirty="0" err="1">
                  <a:cs typeface="Arial" charset="0"/>
                </a:rPr>
                <a:t>promessas</a:t>
              </a:r>
              <a:r>
                <a:rPr lang="en-GB" sz="2000" i="1" kern="1200" dirty="0">
                  <a:cs typeface="Arial" charset="0"/>
                </a:rPr>
                <a:t> da </a:t>
              </a:r>
              <a:r>
                <a:rPr lang="en-GB" sz="2000" b="1" i="1" kern="1200" dirty="0">
                  <a:cs typeface="Arial" charset="0"/>
                </a:rPr>
                <a:t>IA</a:t>
              </a:r>
            </a:p>
            <a:p>
              <a:r>
                <a:rPr lang="en-GB" sz="2000" i="1" dirty="0" err="1" smtClean="0">
                  <a:cs typeface="Arial" charset="0"/>
                </a:rPr>
                <a:t>p</a:t>
              </a:r>
              <a:r>
                <a:rPr lang="en-GB" sz="2000" i="1" kern="1200" dirty="0" err="1" smtClean="0">
                  <a:cs typeface="Arial" charset="0"/>
                </a:rPr>
                <a:t>oderá</a:t>
              </a:r>
              <a:r>
                <a:rPr lang="en-GB" sz="2000" i="1" kern="1200" dirty="0" smtClean="0">
                  <a:cs typeface="Arial" charset="0"/>
                </a:rPr>
                <a:t> </a:t>
              </a:r>
              <a:r>
                <a:rPr lang="en-GB" sz="2000" i="1" kern="1200" dirty="0" err="1">
                  <a:cs typeface="Arial" charset="0"/>
                </a:rPr>
                <a:t>ser</a:t>
              </a:r>
              <a:r>
                <a:rPr lang="en-GB" sz="2000" i="1" kern="1200" dirty="0">
                  <a:cs typeface="Arial" charset="0"/>
                </a:rPr>
                <a:t> </a:t>
              </a:r>
              <a:r>
                <a:rPr lang="en-GB" sz="2000" b="1" i="1" kern="1200" dirty="0" err="1">
                  <a:cs typeface="Arial" charset="0"/>
                </a:rPr>
                <a:t>perigoso</a:t>
              </a:r>
              <a:r>
                <a:rPr lang="en-GB" sz="2000" b="1" i="1" kern="1200" dirty="0">
                  <a:cs typeface="Arial" charset="0"/>
                </a:rPr>
                <a:t>?</a:t>
              </a:r>
              <a:endParaRPr lang="en-GB" sz="2000" kern="1200" dirty="0">
                <a:cs typeface="Arial" charset="0"/>
              </a:endParaRPr>
            </a:p>
          </p:txBody>
        </p:sp>
      </p:grpSp>
    </p:spTree>
    <p:extLst>
      <p:ext uri="{BB962C8B-B14F-4D97-AF65-F5344CB8AC3E}">
        <p14:creationId xmlns:p14="http://schemas.microsoft.com/office/powerpoint/2010/main" val="173802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196558"/>
            <a:ext cx="8401041" cy="4609384"/>
            <a:chOff x="0" y="1402491"/>
            <a:chExt cx="8401041" cy="4609384"/>
          </a:xfrm>
        </p:grpSpPr>
        <p:sp>
          <p:nvSpPr>
            <p:cNvPr id="6" name="TextBox 5"/>
            <p:cNvSpPr txBox="1"/>
            <p:nvPr/>
          </p:nvSpPr>
          <p:spPr>
            <a:xfrm>
              <a:off x="184129" y="1402491"/>
              <a:ext cx="7846088" cy="830997"/>
            </a:xfrm>
            <a:prstGeom prst="rect">
              <a:avLst/>
            </a:prstGeom>
            <a:noFill/>
          </p:spPr>
          <p:txBody>
            <a:bodyPr wrap="square" rtlCol="0">
              <a:spAutoFit/>
            </a:bodyPr>
            <a:lstStyle/>
            <a:p>
              <a:r>
                <a:rPr lang="en-US" sz="2400" b="1" dirty="0" err="1" smtClean="0">
                  <a:solidFill>
                    <a:srgbClr val="FF0000"/>
                  </a:solidFill>
                </a:rPr>
                <a:t>Inteligência</a:t>
              </a:r>
              <a:r>
                <a:rPr lang="en-US" sz="2400" dirty="0" smtClean="0"/>
                <a:t> </a:t>
              </a:r>
              <a:r>
                <a:rPr lang="en-US" sz="2400" dirty="0" err="1"/>
                <a:t>não</a:t>
              </a:r>
              <a:r>
                <a:rPr lang="en-US" sz="2400" dirty="0"/>
                <a:t> </a:t>
              </a:r>
              <a:r>
                <a:rPr lang="en-US" sz="2400" dirty="0" err="1"/>
                <a:t>depende</a:t>
              </a:r>
              <a:r>
                <a:rPr lang="en-US" sz="2400" dirty="0"/>
                <a:t> </a:t>
              </a:r>
              <a:r>
                <a:rPr lang="en-US" sz="2400" dirty="0" err="1"/>
                <a:t>só</a:t>
              </a:r>
              <a:r>
                <a:rPr lang="en-US" sz="2400" dirty="0"/>
                <a:t> da </a:t>
              </a:r>
              <a:r>
                <a:rPr lang="en-US" sz="2400" dirty="0" err="1"/>
                <a:t>Mente</a:t>
              </a:r>
              <a:r>
                <a:rPr lang="en-US" sz="2400" dirty="0"/>
                <a:t>. Mas  </a:t>
              </a:r>
              <a:r>
                <a:rPr lang="en-US" sz="2400" dirty="0" err="1"/>
                <a:t>também</a:t>
              </a:r>
              <a:r>
                <a:rPr lang="en-US" sz="2400" dirty="0"/>
                <a:t> da multitude de </a:t>
              </a:r>
              <a:r>
                <a:rPr lang="en-US" sz="2400" dirty="0" err="1"/>
                <a:t>processos</a:t>
              </a:r>
              <a:r>
                <a:rPr lang="en-US" sz="2400" dirty="0"/>
                <a:t> </a:t>
              </a:r>
              <a:r>
                <a:rPr lang="en-US" sz="2400" dirty="0" err="1"/>
                <a:t>acontecendo</a:t>
              </a:r>
              <a:r>
                <a:rPr lang="en-US" sz="2400" dirty="0"/>
                <a:t> no </a:t>
              </a:r>
              <a:r>
                <a:rPr lang="en-US" sz="2400" b="1" dirty="0"/>
                <a:t>CORPO.</a:t>
              </a:r>
              <a:endParaRPr lang="en-GB" sz="2400" b="1" dirty="0"/>
            </a:p>
          </p:txBody>
        </p:sp>
        <p:grpSp>
          <p:nvGrpSpPr>
            <p:cNvPr id="7" name="Group 6"/>
            <p:cNvGrpSpPr/>
            <p:nvPr/>
          </p:nvGrpSpPr>
          <p:grpSpPr>
            <a:xfrm>
              <a:off x="0" y="2358746"/>
              <a:ext cx="8401041" cy="3653129"/>
              <a:chOff x="584856" y="2728199"/>
              <a:chExt cx="8401041" cy="3653129"/>
            </a:xfrm>
          </p:grpSpPr>
          <p:grpSp>
            <p:nvGrpSpPr>
              <p:cNvPr id="8" name="Group 7"/>
              <p:cNvGrpSpPr/>
              <p:nvPr/>
            </p:nvGrpSpPr>
            <p:grpSpPr>
              <a:xfrm>
                <a:off x="584856" y="2728199"/>
                <a:ext cx="8401041" cy="1555415"/>
                <a:chOff x="584856" y="2728199"/>
                <a:chExt cx="8401041" cy="1555415"/>
              </a:xfrm>
            </p:grpSpPr>
            <p:sp>
              <p:nvSpPr>
                <p:cNvPr id="10" name="Rectangle 9"/>
                <p:cNvSpPr/>
                <p:nvPr/>
              </p:nvSpPr>
              <p:spPr>
                <a:xfrm>
                  <a:off x="584856" y="2728199"/>
                  <a:ext cx="7852528" cy="1015663"/>
                </a:xfrm>
                <a:prstGeom prst="rect">
                  <a:avLst/>
                </a:prstGeom>
              </p:spPr>
              <p:txBody>
                <a:bodyPr wrap="square">
                  <a:spAutoFit/>
                </a:bodyPr>
                <a:lstStyle/>
                <a:p>
                  <a:r>
                    <a:rPr lang="en-US" sz="2000" b="1" i="1" dirty="0">
                      <a:solidFill>
                        <a:srgbClr val="FF0000"/>
                      </a:solidFill>
                    </a:rPr>
                    <a:t>the body is the support of the mind </a:t>
                  </a:r>
                </a:p>
                <a:p>
                  <a:r>
                    <a:rPr lang="en-US" sz="2000" dirty="0"/>
                    <a:t>Uma </a:t>
                  </a:r>
                  <a:r>
                    <a:rPr lang="en-US" sz="2000" dirty="0" err="1"/>
                    <a:t>estrutura</a:t>
                  </a:r>
                  <a:r>
                    <a:rPr lang="en-US" sz="2000" dirty="0"/>
                    <a:t> mental </a:t>
                  </a:r>
                  <a:r>
                    <a:rPr lang="en-US" sz="2000" dirty="0" err="1"/>
                    <a:t>não</a:t>
                  </a:r>
                  <a:r>
                    <a:rPr lang="en-US" sz="2000" dirty="0"/>
                    <a:t> </a:t>
                  </a:r>
                  <a:r>
                    <a:rPr lang="en-US" sz="2000" dirty="0" err="1"/>
                    <a:t>seria</a:t>
                  </a:r>
                  <a:r>
                    <a:rPr lang="en-US" sz="2000" dirty="0"/>
                    <a:t> </a:t>
                  </a:r>
                  <a:r>
                    <a:rPr lang="en-US" sz="2000" dirty="0" err="1"/>
                    <a:t>possível</a:t>
                  </a:r>
                  <a:r>
                    <a:rPr lang="en-US" sz="2000" dirty="0"/>
                    <a:t> </a:t>
                  </a:r>
                  <a:r>
                    <a:rPr lang="en-US" sz="2000" dirty="0" err="1"/>
                    <a:t>sem</a:t>
                  </a:r>
                  <a:r>
                    <a:rPr lang="en-US" sz="2000" dirty="0"/>
                    <a:t> </a:t>
                  </a:r>
                  <a:r>
                    <a:rPr lang="en-US" sz="2000" dirty="0" err="1"/>
                    <a:t>uma</a:t>
                  </a:r>
                  <a:r>
                    <a:rPr lang="en-US" sz="2000" dirty="0"/>
                    <a:t> </a:t>
                  </a:r>
                  <a:r>
                    <a:rPr lang="en-US" sz="2000" dirty="0" err="1"/>
                    <a:t>estrutura</a:t>
                  </a:r>
                  <a:r>
                    <a:rPr lang="en-US" sz="2000" dirty="0"/>
                    <a:t> corporal Segundo </a:t>
                  </a:r>
                  <a:r>
                    <a:rPr lang="en-US" sz="2000" i="1" dirty="0"/>
                    <a:t> A. </a:t>
                  </a:r>
                  <a:r>
                    <a:rPr lang="en-US" sz="2000" i="1" dirty="0" err="1"/>
                    <a:t>Damásio</a:t>
                  </a:r>
                  <a:endParaRPr lang="en-US" sz="2000" dirty="0"/>
                </a:p>
              </p:txBody>
            </p:sp>
            <p:sp>
              <p:nvSpPr>
                <p:cNvPr id="11" name="Rectangle 10"/>
                <p:cNvSpPr/>
                <p:nvPr/>
              </p:nvSpPr>
              <p:spPr>
                <a:xfrm rot="21358623">
                  <a:off x="590708" y="3821949"/>
                  <a:ext cx="8395189" cy="461665"/>
                </a:xfrm>
                <a:prstGeom prst="rect">
                  <a:avLst/>
                </a:prstGeom>
                <a:solidFill>
                  <a:srgbClr val="FFC000"/>
                </a:solidFill>
              </p:spPr>
              <p:txBody>
                <a:bodyPr wrap="square">
                  <a:spAutoFit/>
                </a:bodyPr>
                <a:lstStyle/>
                <a:p>
                  <a:r>
                    <a:rPr lang="en-GB" sz="2400" dirty="0">
                      <a:solidFill>
                        <a:srgbClr val="000000"/>
                      </a:solidFill>
                    </a:rPr>
                    <a:t>“No body, never mind.”</a:t>
                  </a:r>
                  <a:r>
                    <a:rPr lang="en-GB" sz="2000" dirty="0">
                      <a:solidFill>
                        <a:srgbClr val="000000"/>
                      </a:solidFill>
                    </a:rPr>
                    <a:t> — </a:t>
                  </a:r>
                  <a:r>
                    <a:rPr lang="en-GB" i="1" dirty="0">
                      <a:solidFill>
                        <a:srgbClr val="000000"/>
                      </a:solidFill>
                    </a:rPr>
                    <a:t>Antonio </a:t>
                  </a:r>
                  <a:r>
                    <a:rPr lang="en-GB" i="1" dirty="0" err="1">
                      <a:solidFill>
                        <a:srgbClr val="000000"/>
                      </a:solidFill>
                    </a:rPr>
                    <a:t>Damásio</a:t>
                  </a:r>
                  <a:r>
                    <a:rPr lang="en-GB" i="1" dirty="0">
                      <a:solidFill>
                        <a:srgbClr val="000000"/>
                      </a:solidFill>
                    </a:rPr>
                    <a:t> in "The Feeling of What Happens"</a:t>
                  </a:r>
                </a:p>
              </p:txBody>
            </p:sp>
          </p:grpSp>
          <p:pic>
            <p:nvPicPr>
              <p:cNvPr id="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27413" y="5285953"/>
                <a:ext cx="1943100" cy="10953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pic>
        <p:nvPicPr>
          <p:cNvPr id="13" name="Picture 12"/>
          <p:cNvPicPr>
            <a:picLocks noChangeAspect="1"/>
          </p:cNvPicPr>
          <p:nvPr/>
        </p:nvPicPr>
        <p:blipFill>
          <a:blip r:embed="rId4"/>
          <a:stretch>
            <a:fillRect/>
          </a:stretch>
        </p:blipFill>
        <p:spPr>
          <a:xfrm>
            <a:off x="7252854" y="3992166"/>
            <a:ext cx="5262418" cy="3169479"/>
          </a:xfrm>
          <a:prstGeom prst="rect">
            <a:avLst/>
          </a:prstGeom>
        </p:spPr>
      </p:pic>
      <p:pic>
        <p:nvPicPr>
          <p:cNvPr id="14" name="Picture 13"/>
          <p:cNvPicPr>
            <a:picLocks noChangeAspect="1"/>
          </p:cNvPicPr>
          <p:nvPr/>
        </p:nvPicPr>
        <p:blipFill>
          <a:blip r:embed="rId5"/>
          <a:stretch>
            <a:fillRect/>
          </a:stretch>
        </p:blipFill>
        <p:spPr>
          <a:xfrm>
            <a:off x="8016454" y="429763"/>
            <a:ext cx="3489036" cy="5188514"/>
          </a:xfrm>
          <a:prstGeom prst="rect">
            <a:avLst/>
          </a:prstGeom>
        </p:spPr>
      </p:pic>
    </p:spTree>
    <p:extLst>
      <p:ext uri="{BB962C8B-B14F-4D97-AF65-F5344CB8AC3E}">
        <p14:creationId xmlns:p14="http://schemas.microsoft.com/office/powerpoint/2010/main" val="370423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32509" y="904299"/>
            <a:ext cx="10363200" cy="1470025"/>
          </a:xfrm>
        </p:spPr>
        <p:txBody>
          <a:bodyPr/>
          <a:lstStyle/>
          <a:p>
            <a:r>
              <a:rPr lang="pt-PT" dirty="0" smtClean="0"/>
              <a:t>ITINERÁRIO</a:t>
            </a:r>
            <a:endParaRPr lang="pt-PT" dirty="0"/>
          </a:p>
        </p:txBody>
      </p:sp>
      <p:sp>
        <p:nvSpPr>
          <p:cNvPr id="3" name="Subtítulo 2"/>
          <p:cNvSpPr>
            <a:spLocks noGrp="1"/>
          </p:cNvSpPr>
          <p:nvPr>
            <p:ph type="subTitle" idx="4294967295"/>
          </p:nvPr>
        </p:nvSpPr>
        <p:spPr>
          <a:xfrm>
            <a:off x="1974273" y="4488873"/>
            <a:ext cx="8534400" cy="1752600"/>
          </a:xfrm>
        </p:spPr>
        <p:txBody>
          <a:bodyPr/>
          <a:lstStyle/>
          <a:p>
            <a:endParaRPr lang="pt-PT" dirty="0"/>
          </a:p>
        </p:txBody>
      </p:sp>
      <p:pic>
        <p:nvPicPr>
          <p:cNvPr id="5" name="Imagem 4"/>
          <p:cNvPicPr>
            <a:picLocks noChangeAspect="1"/>
          </p:cNvPicPr>
          <p:nvPr/>
        </p:nvPicPr>
        <p:blipFill>
          <a:blip r:embed="rId2"/>
          <a:stretch>
            <a:fillRect/>
          </a:stretch>
        </p:blipFill>
        <p:spPr>
          <a:xfrm>
            <a:off x="181427" y="381236"/>
            <a:ext cx="11829143" cy="6476764"/>
          </a:xfrm>
          <a:prstGeom prst="rect">
            <a:avLst/>
          </a:prstGeom>
        </p:spPr>
      </p:pic>
      <p:pic>
        <p:nvPicPr>
          <p:cNvPr id="6" name="Picture 5"/>
          <p:cNvPicPr>
            <a:picLocks noChangeAspect="1"/>
          </p:cNvPicPr>
          <p:nvPr/>
        </p:nvPicPr>
        <p:blipFill>
          <a:blip r:embed="rId3"/>
          <a:stretch>
            <a:fillRect/>
          </a:stretch>
        </p:blipFill>
        <p:spPr>
          <a:xfrm>
            <a:off x="453190" y="583476"/>
            <a:ext cx="1606341" cy="2342581"/>
          </a:xfrm>
          <a:prstGeom prst="rect">
            <a:avLst/>
          </a:prstGeom>
        </p:spPr>
      </p:pic>
      <p:pic>
        <p:nvPicPr>
          <p:cNvPr id="4" name="Picture 3"/>
          <p:cNvPicPr>
            <a:picLocks noChangeAspect="1"/>
          </p:cNvPicPr>
          <p:nvPr/>
        </p:nvPicPr>
        <p:blipFill>
          <a:blip r:embed="rId4"/>
          <a:stretch>
            <a:fillRect/>
          </a:stretch>
        </p:blipFill>
        <p:spPr>
          <a:xfrm>
            <a:off x="145803" y="5183726"/>
            <a:ext cx="1674274" cy="1674274"/>
          </a:xfrm>
          <a:prstGeom prst="rect">
            <a:avLst/>
          </a:prstGeom>
        </p:spPr>
      </p:pic>
    </p:spTree>
    <p:extLst>
      <p:ext uri="{BB962C8B-B14F-4D97-AF65-F5344CB8AC3E}">
        <p14:creationId xmlns:p14="http://schemas.microsoft.com/office/powerpoint/2010/main" val="26232585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19955" y="1185654"/>
            <a:ext cx="10363200" cy="1470025"/>
          </a:xfrm>
        </p:spPr>
        <p:txBody>
          <a:bodyPr>
            <a:noAutofit/>
          </a:bodyPr>
          <a:lstStyle/>
          <a:p>
            <a:r>
              <a:rPr lang="en-US" sz="2400" u="sng" dirty="0"/>
              <a:t>"Robots as responsible Agents"</a:t>
            </a:r>
            <a:r>
              <a:rPr lang="en-US" sz="2400" dirty="0"/>
              <a:t>, </a:t>
            </a:r>
            <a:r>
              <a:rPr lang="en-US" sz="2400" dirty="0" err="1"/>
              <a:t>Eugénio</a:t>
            </a:r>
            <a:r>
              <a:rPr lang="en-US" sz="2400" dirty="0"/>
              <a:t> Oliveira, in </a:t>
            </a:r>
            <a:r>
              <a:rPr lang="en-US" sz="2400" i="1" dirty="0"/>
              <a:t>Proceedings of IEEE International Conference on Systems, Man and Cybernetics </a:t>
            </a:r>
            <a:r>
              <a:rPr lang="en-US" sz="2400" b="1" dirty="0" smtClean="0">
                <a:solidFill>
                  <a:srgbClr val="FFFF00"/>
                </a:solidFill>
              </a:rPr>
              <a:t>, USA</a:t>
            </a:r>
            <a:r>
              <a:rPr lang="en-US" sz="2400" b="1" dirty="0">
                <a:solidFill>
                  <a:srgbClr val="FFFF00"/>
                </a:solidFill>
              </a:rPr>
              <a:t>, 1997.</a:t>
            </a:r>
            <a:endParaRPr lang="pt-PT" sz="2400" b="1" dirty="0">
              <a:solidFill>
                <a:srgbClr val="FFFF00"/>
              </a:solidFill>
            </a:endParaRPr>
          </a:p>
        </p:txBody>
      </p:sp>
      <p:sp>
        <p:nvSpPr>
          <p:cNvPr id="4" name="TextBox 3"/>
          <p:cNvSpPr txBox="1"/>
          <p:nvPr/>
        </p:nvSpPr>
        <p:spPr>
          <a:xfrm>
            <a:off x="6384549" y="3174801"/>
            <a:ext cx="184666" cy="369332"/>
          </a:xfrm>
          <a:prstGeom prst="rect">
            <a:avLst/>
          </a:prstGeom>
          <a:noFill/>
        </p:spPr>
        <p:txBody>
          <a:bodyPr wrap="none" rtlCol="0">
            <a:spAutoFit/>
          </a:bodyPr>
          <a:lstStyle/>
          <a:p>
            <a:endParaRPr lang="en-US"/>
          </a:p>
        </p:txBody>
      </p:sp>
      <p:grpSp>
        <p:nvGrpSpPr>
          <p:cNvPr id="3" name="Group 2"/>
          <p:cNvGrpSpPr/>
          <p:nvPr/>
        </p:nvGrpSpPr>
        <p:grpSpPr>
          <a:xfrm>
            <a:off x="463581" y="3919122"/>
            <a:ext cx="10363200" cy="2386013"/>
            <a:chOff x="463581" y="3587811"/>
            <a:chExt cx="10363200" cy="2386013"/>
          </a:xfrm>
        </p:grpSpPr>
        <p:sp>
          <p:nvSpPr>
            <p:cNvPr id="6" name="Título 1"/>
            <p:cNvSpPr txBox="1">
              <a:spLocks/>
            </p:cNvSpPr>
            <p:nvPr/>
          </p:nvSpPr>
          <p:spPr>
            <a:xfrm>
              <a:off x="463581" y="3703664"/>
              <a:ext cx="10363200" cy="147002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err="1" smtClean="0">
                  <a:latin typeface="+mn-lt"/>
                </a:rPr>
                <a:t>Agentes</a:t>
              </a:r>
              <a:r>
                <a:rPr lang="en-US" sz="2400" b="1" dirty="0" smtClean="0">
                  <a:latin typeface="+mn-lt"/>
                </a:rPr>
                <a:t> </a:t>
              </a:r>
              <a:r>
                <a:rPr lang="en-US" sz="2400" b="1" dirty="0" err="1" smtClean="0">
                  <a:latin typeface="+mn-lt"/>
                </a:rPr>
                <a:t>Autónomos</a:t>
              </a:r>
              <a:r>
                <a:rPr lang="en-US" sz="2400" b="1" dirty="0" smtClean="0">
                  <a:latin typeface="+mn-lt"/>
                </a:rPr>
                <a:t> </a:t>
              </a:r>
              <a:r>
                <a:rPr lang="en-US" sz="2400" dirty="0" smtClean="0">
                  <a:latin typeface="+mn-lt"/>
                </a:rPr>
                <a:t>de Software</a:t>
              </a:r>
            </a:p>
            <a:p>
              <a:r>
                <a:rPr lang="en-US" sz="2400" dirty="0" err="1" smtClean="0">
                  <a:latin typeface="+mn-lt"/>
                </a:rPr>
                <a:t>Sistemas</a:t>
              </a:r>
              <a:r>
                <a:rPr lang="en-US" sz="2400" dirty="0" smtClean="0">
                  <a:latin typeface="+mn-lt"/>
                </a:rPr>
                <a:t> Multi- </a:t>
              </a:r>
              <a:r>
                <a:rPr lang="en-US" sz="2400" dirty="0" err="1" smtClean="0">
                  <a:latin typeface="+mn-lt"/>
                </a:rPr>
                <a:t>Agente</a:t>
              </a:r>
              <a:endParaRPr lang="pt-PT" sz="2400" dirty="0">
                <a:latin typeface="+mn-lt"/>
              </a:endParaRPr>
            </a:p>
          </p:txBody>
        </p:sp>
        <p:grpSp>
          <p:nvGrpSpPr>
            <p:cNvPr id="7" name="Group 3"/>
            <p:cNvGrpSpPr>
              <a:grpSpLocks/>
            </p:cNvGrpSpPr>
            <p:nvPr/>
          </p:nvGrpSpPr>
          <p:grpSpPr bwMode="auto">
            <a:xfrm>
              <a:off x="6027294" y="3587811"/>
              <a:ext cx="4044950" cy="2386013"/>
              <a:chOff x="2780" y="2568"/>
              <a:chExt cx="2548" cy="1503"/>
            </a:xfrm>
          </p:grpSpPr>
          <p:sp>
            <p:nvSpPr>
              <p:cNvPr id="8" name="Freeform 4"/>
              <p:cNvSpPr>
                <a:spLocks/>
              </p:cNvSpPr>
              <p:nvPr/>
            </p:nvSpPr>
            <p:spPr bwMode="auto">
              <a:xfrm>
                <a:off x="4622" y="3067"/>
                <a:ext cx="426" cy="361"/>
              </a:xfrm>
              <a:custGeom>
                <a:avLst/>
                <a:gdLst>
                  <a:gd name="T0" fmla="*/ 378 w 426"/>
                  <a:gd name="T1" fmla="*/ 287 h 361"/>
                  <a:gd name="T2" fmla="*/ 345 w 426"/>
                  <a:gd name="T3" fmla="*/ 267 h 361"/>
                  <a:gd name="T4" fmla="*/ 335 w 426"/>
                  <a:gd name="T5" fmla="*/ 270 h 361"/>
                  <a:gd name="T6" fmla="*/ 156 w 426"/>
                  <a:gd name="T7" fmla="*/ 148 h 361"/>
                  <a:gd name="T8" fmla="*/ 140 w 426"/>
                  <a:gd name="T9" fmla="*/ 151 h 361"/>
                  <a:gd name="T10" fmla="*/ 110 w 426"/>
                  <a:gd name="T11" fmla="*/ 153 h 361"/>
                  <a:gd name="T12" fmla="*/ 74 w 426"/>
                  <a:gd name="T13" fmla="*/ 138 h 361"/>
                  <a:gd name="T14" fmla="*/ 15 w 426"/>
                  <a:gd name="T15" fmla="*/ 131 h 361"/>
                  <a:gd name="T16" fmla="*/ 13 w 426"/>
                  <a:gd name="T17" fmla="*/ 117 h 361"/>
                  <a:gd name="T18" fmla="*/ 71 w 426"/>
                  <a:gd name="T19" fmla="*/ 119 h 361"/>
                  <a:gd name="T20" fmla="*/ 11 w 426"/>
                  <a:gd name="T21" fmla="*/ 107 h 361"/>
                  <a:gd name="T22" fmla="*/ 2 w 426"/>
                  <a:gd name="T23" fmla="*/ 97 h 361"/>
                  <a:gd name="T24" fmla="*/ 32 w 426"/>
                  <a:gd name="T25" fmla="*/ 92 h 361"/>
                  <a:gd name="T26" fmla="*/ 72 w 426"/>
                  <a:gd name="T27" fmla="*/ 92 h 361"/>
                  <a:gd name="T28" fmla="*/ 2 w 426"/>
                  <a:gd name="T29" fmla="*/ 75 h 361"/>
                  <a:gd name="T30" fmla="*/ 3 w 426"/>
                  <a:gd name="T31" fmla="*/ 64 h 361"/>
                  <a:gd name="T32" fmla="*/ 25 w 426"/>
                  <a:gd name="T33" fmla="*/ 60 h 361"/>
                  <a:gd name="T34" fmla="*/ 78 w 426"/>
                  <a:gd name="T35" fmla="*/ 76 h 361"/>
                  <a:gd name="T36" fmla="*/ 22 w 426"/>
                  <a:gd name="T37" fmla="*/ 45 h 361"/>
                  <a:gd name="T38" fmla="*/ 18 w 426"/>
                  <a:gd name="T39" fmla="*/ 28 h 361"/>
                  <a:gd name="T40" fmla="*/ 32 w 426"/>
                  <a:gd name="T41" fmla="*/ 21 h 361"/>
                  <a:gd name="T42" fmla="*/ 95 w 426"/>
                  <a:gd name="T43" fmla="*/ 54 h 361"/>
                  <a:gd name="T44" fmla="*/ 111 w 426"/>
                  <a:gd name="T45" fmla="*/ 63 h 361"/>
                  <a:gd name="T46" fmla="*/ 102 w 426"/>
                  <a:gd name="T47" fmla="*/ 42 h 361"/>
                  <a:gd name="T48" fmla="*/ 103 w 426"/>
                  <a:gd name="T49" fmla="*/ 9 h 361"/>
                  <a:gd name="T50" fmla="*/ 130 w 426"/>
                  <a:gd name="T51" fmla="*/ 3 h 361"/>
                  <a:gd name="T52" fmla="*/ 139 w 426"/>
                  <a:gd name="T53" fmla="*/ 46 h 361"/>
                  <a:gd name="T54" fmla="*/ 156 w 426"/>
                  <a:gd name="T55" fmla="*/ 75 h 361"/>
                  <a:gd name="T56" fmla="*/ 168 w 426"/>
                  <a:gd name="T57" fmla="*/ 104 h 361"/>
                  <a:gd name="T58" fmla="*/ 168 w 426"/>
                  <a:gd name="T59" fmla="*/ 127 h 361"/>
                  <a:gd name="T60" fmla="*/ 334 w 426"/>
                  <a:gd name="T61" fmla="*/ 235 h 361"/>
                  <a:gd name="T62" fmla="*/ 303 w 426"/>
                  <a:gd name="T63" fmla="*/ 249 h 3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6"/>
                  <a:gd name="T97" fmla="*/ 0 h 361"/>
                  <a:gd name="T98" fmla="*/ 426 w 426"/>
                  <a:gd name="T99" fmla="*/ 361 h 36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6" h="361">
                    <a:moveTo>
                      <a:pt x="394" y="360"/>
                    </a:moveTo>
                    <a:lnTo>
                      <a:pt x="378" y="287"/>
                    </a:lnTo>
                    <a:lnTo>
                      <a:pt x="348" y="265"/>
                    </a:lnTo>
                    <a:lnTo>
                      <a:pt x="345" y="267"/>
                    </a:lnTo>
                    <a:lnTo>
                      <a:pt x="341" y="270"/>
                    </a:lnTo>
                    <a:lnTo>
                      <a:pt x="335" y="270"/>
                    </a:lnTo>
                    <a:lnTo>
                      <a:pt x="328" y="267"/>
                    </a:lnTo>
                    <a:lnTo>
                      <a:pt x="156" y="148"/>
                    </a:lnTo>
                    <a:lnTo>
                      <a:pt x="146" y="144"/>
                    </a:lnTo>
                    <a:lnTo>
                      <a:pt x="140" y="151"/>
                    </a:lnTo>
                    <a:lnTo>
                      <a:pt x="128" y="156"/>
                    </a:lnTo>
                    <a:lnTo>
                      <a:pt x="110" y="153"/>
                    </a:lnTo>
                    <a:lnTo>
                      <a:pt x="89" y="144"/>
                    </a:lnTo>
                    <a:lnTo>
                      <a:pt x="74" y="138"/>
                    </a:lnTo>
                    <a:lnTo>
                      <a:pt x="28" y="133"/>
                    </a:lnTo>
                    <a:lnTo>
                      <a:pt x="15" y="131"/>
                    </a:lnTo>
                    <a:lnTo>
                      <a:pt x="10" y="126"/>
                    </a:lnTo>
                    <a:lnTo>
                      <a:pt x="13" y="117"/>
                    </a:lnTo>
                    <a:lnTo>
                      <a:pt x="28" y="115"/>
                    </a:lnTo>
                    <a:lnTo>
                      <a:pt x="71" y="119"/>
                    </a:lnTo>
                    <a:lnTo>
                      <a:pt x="72" y="114"/>
                    </a:lnTo>
                    <a:lnTo>
                      <a:pt x="11" y="107"/>
                    </a:lnTo>
                    <a:lnTo>
                      <a:pt x="2" y="102"/>
                    </a:lnTo>
                    <a:lnTo>
                      <a:pt x="2" y="97"/>
                    </a:lnTo>
                    <a:lnTo>
                      <a:pt x="8" y="91"/>
                    </a:lnTo>
                    <a:lnTo>
                      <a:pt x="32" y="92"/>
                    </a:lnTo>
                    <a:lnTo>
                      <a:pt x="72" y="97"/>
                    </a:lnTo>
                    <a:lnTo>
                      <a:pt x="72" y="92"/>
                    </a:lnTo>
                    <a:lnTo>
                      <a:pt x="6" y="78"/>
                    </a:lnTo>
                    <a:lnTo>
                      <a:pt x="2" y="75"/>
                    </a:lnTo>
                    <a:lnTo>
                      <a:pt x="0" y="70"/>
                    </a:lnTo>
                    <a:lnTo>
                      <a:pt x="3" y="64"/>
                    </a:lnTo>
                    <a:lnTo>
                      <a:pt x="9" y="62"/>
                    </a:lnTo>
                    <a:lnTo>
                      <a:pt x="25" y="60"/>
                    </a:lnTo>
                    <a:lnTo>
                      <a:pt x="58" y="69"/>
                    </a:lnTo>
                    <a:lnTo>
                      <a:pt x="78" y="76"/>
                    </a:lnTo>
                    <a:lnTo>
                      <a:pt x="79" y="72"/>
                    </a:lnTo>
                    <a:lnTo>
                      <a:pt x="22" y="45"/>
                    </a:lnTo>
                    <a:lnTo>
                      <a:pt x="18" y="37"/>
                    </a:lnTo>
                    <a:lnTo>
                      <a:pt x="18" y="28"/>
                    </a:lnTo>
                    <a:lnTo>
                      <a:pt x="22" y="21"/>
                    </a:lnTo>
                    <a:lnTo>
                      <a:pt x="32" y="21"/>
                    </a:lnTo>
                    <a:lnTo>
                      <a:pt x="44" y="25"/>
                    </a:lnTo>
                    <a:lnTo>
                      <a:pt x="95" y="54"/>
                    </a:lnTo>
                    <a:lnTo>
                      <a:pt x="105" y="60"/>
                    </a:lnTo>
                    <a:lnTo>
                      <a:pt x="111" y="63"/>
                    </a:lnTo>
                    <a:lnTo>
                      <a:pt x="111" y="56"/>
                    </a:lnTo>
                    <a:lnTo>
                      <a:pt x="102" y="42"/>
                    </a:lnTo>
                    <a:lnTo>
                      <a:pt x="99" y="24"/>
                    </a:lnTo>
                    <a:lnTo>
                      <a:pt x="103" y="9"/>
                    </a:lnTo>
                    <a:lnTo>
                      <a:pt x="115" y="0"/>
                    </a:lnTo>
                    <a:lnTo>
                      <a:pt x="130" y="3"/>
                    </a:lnTo>
                    <a:lnTo>
                      <a:pt x="137" y="24"/>
                    </a:lnTo>
                    <a:lnTo>
                      <a:pt x="139" y="46"/>
                    </a:lnTo>
                    <a:lnTo>
                      <a:pt x="147" y="66"/>
                    </a:lnTo>
                    <a:lnTo>
                      <a:pt x="156" y="75"/>
                    </a:lnTo>
                    <a:lnTo>
                      <a:pt x="162" y="87"/>
                    </a:lnTo>
                    <a:lnTo>
                      <a:pt x="168" y="104"/>
                    </a:lnTo>
                    <a:lnTo>
                      <a:pt x="169" y="122"/>
                    </a:lnTo>
                    <a:lnTo>
                      <a:pt x="168" y="127"/>
                    </a:lnTo>
                    <a:lnTo>
                      <a:pt x="425" y="323"/>
                    </a:lnTo>
                    <a:lnTo>
                      <a:pt x="334" y="235"/>
                    </a:lnTo>
                    <a:lnTo>
                      <a:pt x="306" y="238"/>
                    </a:lnTo>
                    <a:lnTo>
                      <a:pt x="303" y="249"/>
                    </a:lnTo>
                    <a:lnTo>
                      <a:pt x="394" y="360"/>
                    </a:lnTo>
                  </a:path>
                </a:pathLst>
              </a:custGeom>
              <a:solidFill>
                <a:srgbClr val="FF9F9F"/>
              </a:solidFill>
              <a:ln w="12700" cap="rnd">
                <a:solidFill>
                  <a:srgbClr val="000000"/>
                </a:solidFill>
                <a:round/>
                <a:headEnd/>
                <a:tailEnd/>
              </a:ln>
            </p:spPr>
            <p:txBody>
              <a:bodyPr/>
              <a:lstStyle/>
              <a:p>
                <a:endParaRPr lang="en-GB"/>
              </a:p>
            </p:txBody>
          </p:sp>
          <p:pic>
            <p:nvPicPr>
              <p:cNvPr id="9" name="Picture 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6" y="3312"/>
                <a:ext cx="832" cy="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 name="Picture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0" y="2813"/>
                <a:ext cx="704"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1" name="Picture 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3" y="3611"/>
                <a:ext cx="736" cy="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 name="Picture 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2" y="2568"/>
                <a:ext cx="767" cy="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13" name="Group 9"/>
              <p:cNvGrpSpPr>
                <a:grpSpLocks/>
              </p:cNvGrpSpPr>
              <p:nvPr/>
            </p:nvGrpSpPr>
            <p:grpSpPr bwMode="auto">
              <a:xfrm>
                <a:off x="3988" y="3712"/>
                <a:ext cx="477" cy="239"/>
                <a:chOff x="3988" y="3712"/>
                <a:chExt cx="477" cy="239"/>
              </a:xfrm>
            </p:grpSpPr>
            <p:sp>
              <p:nvSpPr>
                <p:cNvPr id="41" name="Freeform 10"/>
                <p:cNvSpPr>
                  <a:spLocks/>
                </p:cNvSpPr>
                <p:nvPr/>
              </p:nvSpPr>
              <p:spPr bwMode="auto">
                <a:xfrm>
                  <a:off x="4100" y="3712"/>
                  <a:ext cx="365" cy="225"/>
                </a:xfrm>
                <a:custGeom>
                  <a:avLst/>
                  <a:gdLst>
                    <a:gd name="T0" fmla="*/ 13 w 365"/>
                    <a:gd name="T1" fmla="*/ 215 h 225"/>
                    <a:gd name="T2" fmla="*/ 18 w 365"/>
                    <a:gd name="T3" fmla="*/ 222 h 225"/>
                    <a:gd name="T4" fmla="*/ 28 w 365"/>
                    <a:gd name="T5" fmla="*/ 224 h 225"/>
                    <a:gd name="T6" fmla="*/ 208 w 365"/>
                    <a:gd name="T7" fmla="*/ 123 h 225"/>
                    <a:gd name="T8" fmla="*/ 224 w 365"/>
                    <a:gd name="T9" fmla="*/ 125 h 225"/>
                    <a:gd name="T10" fmla="*/ 254 w 365"/>
                    <a:gd name="T11" fmla="*/ 126 h 225"/>
                    <a:gd name="T12" fmla="*/ 290 w 365"/>
                    <a:gd name="T13" fmla="*/ 115 h 225"/>
                    <a:gd name="T14" fmla="*/ 349 w 365"/>
                    <a:gd name="T15" fmla="*/ 108 h 225"/>
                    <a:gd name="T16" fmla="*/ 351 w 365"/>
                    <a:gd name="T17" fmla="*/ 98 h 225"/>
                    <a:gd name="T18" fmla="*/ 293 w 365"/>
                    <a:gd name="T19" fmla="*/ 99 h 225"/>
                    <a:gd name="T20" fmla="*/ 353 w 365"/>
                    <a:gd name="T21" fmla="*/ 89 h 225"/>
                    <a:gd name="T22" fmla="*/ 362 w 365"/>
                    <a:gd name="T23" fmla="*/ 80 h 225"/>
                    <a:gd name="T24" fmla="*/ 332 w 365"/>
                    <a:gd name="T25" fmla="*/ 76 h 225"/>
                    <a:gd name="T26" fmla="*/ 292 w 365"/>
                    <a:gd name="T27" fmla="*/ 76 h 225"/>
                    <a:gd name="T28" fmla="*/ 362 w 365"/>
                    <a:gd name="T29" fmla="*/ 63 h 225"/>
                    <a:gd name="T30" fmla="*/ 361 w 365"/>
                    <a:gd name="T31" fmla="*/ 53 h 225"/>
                    <a:gd name="T32" fmla="*/ 339 w 365"/>
                    <a:gd name="T33" fmla="*/ 50 h 225"/>
                    <a:gd name="T34" fmla="*/ 285 w 365"/>
                    <a:gd name="T35" fmla="*/ 63 h 225"/>
                    <a:gd name="T36" fmla="*/ 342 w 365"/>
                    <a:gd name="T37" fmla="*/ 38 h 225"/>
                    <a:gd name="T38" fmla="*/ 345 w 365"/>
                    <a:gd name="T39" fmla="*/ 24 h 225"/>
                    <a:gd name="T40" fmla="*/ 332 w 365"/>
                    <a:gd name="T41" fmla="*/ 18 h 225"/>
                    <a:gd name="T42" fmla="*/ 269 w 365"/>
                    <a:gd name="T43" fmla="*/ 45 h 225"/>
                    <a:gd name="T44" fmla="*/ 253 w 365"/>
                    <a:gd name="T45" fmla="*/ 52 h 225"/>
                    <a:gd name="T46" fmla="*/ 262 w 365"/>
                    <a:gd name="T47" fmla="*/ 35 h 225"/>
                    <a:gd name="T48" fmla="*/ 261 w 365"/>
                    <a:gd name="T49" fmla="*/ 7 h 225"/>
                    <a:gd name="T50" fmla="*/ 234 w 365"/>
                    <a:gd name="T51" fmla="*/ 2 h 225"/>
                    <a:gd name="T52" fmla="*/ 225 w 365"/>
                    <a:gd name="T53" fmla="*/ 38 h 225"/>
                    <a:gd name="T54" fmla="*/ 208 w 365"/>
                    <a:gd name="T55" fmla="*/ 63 h 225"/>
                    <a:gd name="T56" fmla="*/ 196 w 365"/>
                    <a:gd name="T57" fmla="*/ 86 h 225"/>
                    <a:gd name="T58" fmla="*/ 196 w 365"/>
                    <a:gd name="T59" fmla="*/ 105 h 225"/>
                    <a:gd name="T60" fmla="*/ 29 w 365"/>
                    <a:gd name="T61" fmla="*/ 195 h 225"/>
                    <a:gd name="T62" fmla="*/ 24 w 365"/>
                    <a:gd name="T63" fmla="*/ 171 h 2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5"/>
                    <a:gd name="T97" fmla="*/ 0 h 225"/>
                    <a:gd name="T98" fmla="*/ 365 w 365"/>
                    <a:gd name="T99" fmla="*/ 225 h 2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5" h="225">
                      <a:moveTo>
                        <a:pt x="0" y="184"/>
                      </a:moveTo>
                      <a:lnTo>
                        <a:pt x="13" y="215"/>
                      </a:lnTo>
                      <a:lnTo>
                        <a:pt x="15" y="220"/>
                      </a:lnTo>
                      <a:lnTo>
                        <a:pt x="18" y="222"/>
                      </a:lnTo>
                      <a:lnTo>
                        <a:pt x="22" y="224"/>
                      </a:lnTo>
                      <a:lnTo>
                        <a:pt x="28" y="224"/>
                      </a:lnTo>
                      <a:lnTo>
                        <a:pt x="35" y="221"/>
                      </a:lnTo>
                      <a:lnTo>
                        <a:pt x="208" y="123"/>
                      </a:lnTo>
                      <a:lnTo>
                        <a:pt x="218" y="120"/>
                      </a:lnTo>
                      <a:lnTo>
                        <a:pt x="224" y="125"/>
                      </a:lnTo>
                      <a:lnTo>
                        <a:pt x="236" y="130"/>
                      </a:lnTo>
                      <a:lnTo>
                        <a:pt x="254" y="126"/>
                      </a:lnTo>
                      <a:lnTo>
                        <a:pt x="275" y="120"/>
                      </a:lnTo>
                      <a:lnTo>
                        <a:pt x="290" y="115"/>
                      </a:lnTo>
                      <a:lnTo>
                        <a:pt x="336" y="110"/>
                      </a:lnTo>
                      <a:lnTo>
                        <a:pt x="349" y="108"/>
                      </a:lnTo>
                      <a:lnTo>
                        <a:pt x="354" y="104"/>
                      </a:lnTo>
                      <a:lnTo>
                        <a:pt x="351" y="98"/>
                      </a:lnTo>
                      <a:lnTo>
                        <a:pt x="336" y="96"/>
                      </a:lnTo>
                      <a:lnTo>
                        <a:pt x="293" y="99"/>
                      </a:lnTo>
                      <a:lnTo>
                        <a:pt x="292" y="94"/>
                      </a:lnTo>
                      <a:lnTo>
                        <a:pt x="353" y="89"/>
                      </a:lnTo>
                      <a:lnTo>
                        <a:pt x="362" y="85"/>
                      </a:lnTo>
                      <a:lnTo>
                        <a:pt x="362" y="80"/>
                      </a:lnTo>
                      <a:lnTo>
                        <a:pt x="356" y="75"/>
                      </a:lnTo>
                      <a:lnTo>
                        <a:pt x="332" y="76"/>
                      </a:lnTo>
                      <a:lnTo>
                        <a:pt x="292" y="80"/>
                      </a:lnTo>
                      <a:lnTo>
                        <a:pt x="292" y="76"/>
                      </a:lnTo>
                      <a:lnTo>
                        <a:pt x="358" y="64"/>
                      </a:lnTo>
                      <a:lnTo>
                        <a:pt x="362" y="63"/>
                      </a:lnTo>
                      <a:lnTo>
                        <a:pt x="364" y="58"/>
                      </a:lnTo>
                      <a:lnTo>
                        <a:pt x="361" y="53"/>
                      </a:lnTo>
                      <a:lnTo>
                        <a:pt x="355" y="51"/>
                      </a:lnTo>
                      <a:lnTo>
                        <a:pt x="339" y="50"/>
                      </a:lnTo>
                      <a:lnTo>
                        <a:pt x="306" y="57"/>
                      </a:lnTo>
                      <a:lnTo>
                        <a:pt x="285" y="63"/>
                      </a:lnTo>
                      <a:lnTo>
                        <a:pt x="285" y="60"/>
                      </a:lnTo>
                      <a:lnTo>
                        <a:pt x="342" y="38"/>
                      </a:lnTo>
                      <a:lnTo>
                        <a:pt x="345" y="31"/>
                      </a:lnTo>
                      <a:lnTo>
                        <a:pt x="345" y="24"/>
                      </a:lnTo>
                      <a:lnTo>
                        <a:pt x="342" y="18"/>
                      </a:lnTo>
                      <a:lnTo>
                        <a:pt x="332" y="18"/>
                      </a:lnTo>
                      <a:lnTo>
                        <a:pt x="320" y="21"/>
                      </a:lnTo>
                      <a:lnTo>
                        <a:pt x="269" y="45"/>
                      </a:lnTo>
                      <a:lnTo>
                        <a:pt x="259" y="50"/>
                      </a:lnTo>
                      <a:lnTo>
                        <a:pt x="253" y="52"/>
                      </a:lnTo>
                      <a:lnTo>
                        <a:pt x="253" y="47"/>
                      </a:lnTo>
                      <a:lnTo>
                        <a:pt x="262" y="35"/>
                      </a:lnTo>
                      <a:lnTo>
                        <a:pt x="264" y="20"/>
                      </a:lnTo>
                      <a:lnTo>
                        <a:pt x="261" y="7"/>
                      </a:lnTo>
                      <a:lnTo>
                        <a:pt x="249" y="0"/>
                      </a:lnTo>
                      <a:lnTo>
                        <a:pt x="234" y="2"/>
                      </a:lnTo>
                      <a:lnTo>
                        <a:pt x="227" y="20"/>
                      </a:lnTo>
                      <a:lnTo>
                        <a:pt x="225" y="38"/>
                      </a:lnTo>
                      <a:lnTo>
                        <a:pt x="216" y="54"/>
                      </a:lnTo>
                      <a:lnTo>
                        <a:pt x="208" y="63"/>
                      </a:lnTo>
                      <a:lnTo>
                        <a:pt x="201" y="73"/>
                      </a:lnTo>
                      <a:lnTo>
                        <a:pt x="196" y="86"/>
                      </a:lnTo>
                      <a:lnTo>
                        <a:pt x="195" y="101"/>
                      </a:lnTo>
                      <a:lnTo>
                        <a:pt x="196" y="105"/>
                      </a:lnTo>
                      <a:lnTo>
                        <a:pt x="33" y="198"/>
                      </a:lnTo>
                      <a:lnTo>
                        <a:pt x="29" y="195"/>
                      </a:lnTo>
                      <a:lnTo>
                        <a:pt x="26" y="186"/>
                      </a:lnTo>
                      <a:lnTo>
                        <a:pt x="24" y="171"/>
                      </a:lnTo>
                      <a:lnTo>
                        <a:pt x="0" y="184"/>
                      </a:lnTo>
                    </a:path>
                  </a:pathLst>
                </a:custGeom>
                <a:solidFill>
                  <a:srgbClr val="FF9F9F"/>
                </a:solidFill>
                <a:ln w="12700" cap="rnd">
                  <a:solidFill>
                    <a:srgbClr val="000000"/>
                  </a:solidFill>
                  <a:round/>
                  <a:headEnd/>
                  <a:tailEnd/>
                </a:ln>
              </p:spPr>
              <p:txBody>
                <a:bodyPr/>
                <a:lstStyle/>
                <a:p>
                  <a:endParaRPr lang="en-GB"/>
                </a:p>
              </p:txBody>
            </p:sp>
            <p:sp>
              <p:nvSpPr>
                <p:cNvPr id="42" name="Freeform 11"/>
                <p:cNvSpPr>
                  <a:spLocks/>
                </p:cNvSpPr>
                <p:nvPr/>
              </p:nvSpPr>
              <p:spPr bwMode="auto">
                <a:xfrm>
                  <a:off x="3988" y="3715"/>
                  <a:ext cx="154" cy="236"/>
                </a:xfrm>
                <a:custGeom>
                  <a:avLst/>
                  <a:gdLst>
                    <a:gd name="T0" fmla="*/ 143 w 154"/>
                    <a:gd name="T1" fmla="*/ 189 h 236"/>
                    <a:gd name="T2" fmla="*/ 148 w 154"/>
                    <a:gd name="T3" fmla="*/ 172 h 236"/>
                    <a:gd name="T4" fmla="*/ 150 w 154"/>
                    <a:gd name="T5" fmla="*/ 163 h 236"/>
                    <a:gd name="T6" fmla="*/ 152 w 154"/>
                    <a:gd name="T7" fmla="*/ 159 h 236"/>
                    <a:gd name="T8" fmla="*/ 153 w 154"/>
                    <a:gd name="T9" fmla="*/ 153 h 236"/>
                    <a:gd name="T10" fmla="*/ 150 w 154"/>
                    <a:gd name="T11" fmla="*/ 146 h 236"/>
                    <a:gd name="T12" fmla="*/ 145 w 154"/>
                    <a:gd name="T13" fmla="*/ 140 h 236"/>
                    <a:gd name="T14" fmla="*/ 136 w 154"/>
                    <a:gd name="T15" fmla="*/ 134 h 236"/>
                    <a:gd name="T16" fmla="*/ 128 w 154"/>
                    <a:gd name="T17" fmla="*/ 129 h 236"/>
                    <a:gd name="T18" fmla="*/ 119 w 154"/>
                    <a:gd name="T19" fmla="*/ 117 h 236"/>
                    <a:gd name="T20" fmla="*/ 106 w 154"/>
                    <a:gd name="T21" fmla="*/ 94 h 236"/>
                    <a:gd name="T22" fmla="*/ 98 w 154"/>
                    <a:gd name="T23" fmla="*/ 77 h 236"/>
                    <a:gd name="T24" fmla="*/ 88 w 154"/>
                    <a:gd name="T25" fmla="*/ 58 h 236"/>
                    <a:gd name="T26" fmla="*/ 81 w 154"/>
                    <a:gd name="T27" fmla="*/ 40 h 236"/>
                    <a:gd name="T28" fmla="*/ 76 w 154"/>
                    <a:gd name="T29" fmla="*/ 28 h 236"/>
                    <a:gd name="T30" fmla="*/ 68 w 154"/>
                    <a:gd name="T31" fmla="*/ 19 h 236"/>
                    <a:gd name="T32" fmla="*/ 61 w 154"/>
                    <a:gd name="T33" fmla="*/ 11 h 236"/>
                    <a:gd name="T34" fmla="*/ 52 w 154"/>
                    <a:gd name="T35" fmla="*/ 4 h 236"/>
                    <a:gd name="T36" fmla="*/ 43 w 154"/>
                    <a:gd name="T37" fmla="*/ 1 h 236"/>
                    <a:gd name="T38" fmla="*/ 32 w 154"/>
                    <a:gd name="T39" fmla="*/ 0 h 236"/>
                    <a:gd name="T40" fmla="*/ 22 w 154"/>
                    <a:gd name="T41" fmla="*/ 0 h 236"/>
                    <a:gd name="T42" fmla="*/ 15 w 154"/>
                    <a:gd name="T43" fmla="*/ 4 h 236"/>
                    <a:gd name="T44" fmla="*/ 12 w 154"/>
                    <a:gd name="T45" fmla="*/ 9 h 236"/>
                    <a:gd name="T46" fmla="*/ 5 w 154"/>
                    <a:gd name="T47" fmla="*/ 17 h 236"/>
                    <a:gd name="T48" fmla="*/ 0 w 154"/>
                    <a:gd name="T49" fmla="*/ 31 h 236"/>
                    <a:gd name="T50" fmla="*/ 0 w 154"/>
                    <a:gd name="T51" fmla="*/ 44 h 236"/>
                    <a:gd name="T52" fmla="*/ 0 w 154"/>
                    <a:gd name="T53" fmla="*/ 59 h 236"/>
                    <a:gd name="T54" fmla="*/ 3 w 154"/>
                    <a:gd name="T55" fmla="*/ 74 h 236"/>
                    <a:gd name="T56" fmla="*/ 12 w 154"/>
                    <a:gd name="T57" fmla="*/ 96 h 236"/>
                    <a:gd name="T58" fmla="*/ 24 w 154"/>
                    <a:gd name="T59" fmla="*/ 126 h 236"/>
                    <a:gd name="T60" fmla="*/ 34 w 154"/>
                    <a:gd name="T61" fmla="*/ 152 h 236"/>
                    <a:gd name="T62" fmla="*/ 43 w 154"/>
                    <a:gd name="T63" fmla="*/ 165 h 236"/>
                    <a:gd name="T64" fmla="*/ 60 w 154"/>
                    <a:gd name="T65" fmla="*/ 190 h 236"/>
                    <a:gd name="T66" fmla="*/ 73 w 154"/>
                    <a:gd name="T67" fmla="*/ 211 h 236"/>
                    <a:gd name="T68" fmla="*/ 88 w 154"/>
                    <a:gd name="T69" fmla="*/ 228 h 236"/>
                    <a:gd name="T70" fmla="*/ 95 w 154"/>
                    <a:gd name="T71" fmla="*/ 235 h 236"/>
                    <a:gd name="T72" fmla="*/ 99 w 154"/>
                    <a:gd name="T73" fmla="*/ 223 h 236"/>
                    <a:gd name="T74" fmla="*/ 104 w 154"/>
                    <a:gd name="T75" fmla="*/ 203 h 236"/>
                    <a:gd name="T76" fmla="*/ 109 w 154"/>
                    <a:gd name="T77" fmla="*/ 191 h 236"/>
                    <a:gd name="T78" fmla="*/ 117 w 154"/>
                    <a:gd name="T79" fmla="*/ 181 h 236"/>
                    <a:gd name="T80" fmla="*/ 136 w 154"/>
                    <a:gd name="T81" fmla="*/ 170 h 236"/>
                    <a:gd name="T82" fmla="*/ 138 w 154"/>
                    <a:gd name="T83" fmla="*/ 168 h 236"/>
                    <a:gd name="T84" fmla="*/ 143 w 154"/>
                    <a:gd name="T85" fmla="*/ 189 h 2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4"/>
                    <a:gd name="T130" fmla="*/ 0 h 236"/>
                    <a:gd name="T131" fmla="*/ 154 w 154"/>
                    <a:gd name="T132" fmla="*/ 236 h 2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4" h="236">
                      <a:moveTo>
                        <a:pt x="143" y="189"/>
                      </a:moveTo>
                      <a:lnTo>
                        <a:pt x="148" y="172"/>
                      </a:lnTo>
                      <a:lnTo>
                        <a:pt x="150" y="163"/>
                      </a:lnTo>
                      <a:lnTo>
                        <a:pt x="152" y="159"/>
                      </a:lnTo>
                      <a:lnTo>
                        <a:pt x="153" y="153"/>
                      </a:lnTo>
                      <a:lnTo>
                        <a:pt x="150" y="146"/>
                      </a:lnTo>
                      <a:lnTo>
                        <a:pt x="145" y="140"/>
                      </a:lnTo>
                      <a:lnTo>
                        <a:pt x="136" y="134"/>
                      </a:lnTo>
                      <a:lnTo>
                        <a:pt x="128" y="129"/>
                      </a:lnTo>
                      <a:lnTo>
                        <a:pt x="119" y="117"/>
                      </a:lnTo>
                      <a:lnTo>
                        <a:pt x="106" y="94"/>
                      </a:lnTo>
                      <a:lnTo>
                        <a:pt x="98" y="77"/>
                      </a:lnTo>
                      <a:lnTo>
                        <a:pt x="88" y="58"/>
                      </a:lnTo>
                      <a:lnTo>
                        <a:pt x="81" y="40"/>
                      </a:lnTo>
                      <a:lnTo>
                        <a:pt x="76" y="28"/>
                      </a:lnTo>
                      <a:lnTo>
                        <a:pt x="68" y="19"/>
                      </a:lnTo>
                      <a:lnTo>
                        <a:pt x="61" y="11"/>
                      </a:lnTo>
                      <a:lnTo>
                        <a:pt x="52" y="4"/>
                      </a:lnTo>
                      <a:lnTo>
                        <a:pt x="43" y="1"/>
                      </a:lnTo>
                      <a:lnTo>
                        <a:pt x="32" y="0"/>
                      </a:lnTo>
                      <a:lnTo>
                        <a:pt x="22" y="0"/>
                      </a:lnTo>
                      <a:lnTo>
                        <a:pt x="15" y="4"/>
                      </a:lnTo>
                      <a:lnTo>
                        <a:pt x="12" y="9"/>
                      </a:lnTo>
                      <a:lnTo>
                        <a:pt x="5" y="17"/>
                      </a:lnTo>
                      <a:lnTo>
                        <a:pt x="0" y="31"/>
                      </a:lnTo>
                      <a:lnTo>
                        <a:pt x="0" y="44"/>
                      </a:lnTo>
                      <a:lnTo>
                        <a:pt x="0" y="59"/>
                      </a:lnTo>
                      <a:lnTo>
                        <a:pt x="3" y="74"/>
                      </a:lnTo>
                      <a:lnTo>
                        <a:pt x="12" y="96"/>
                      </a:lnTo>
                      <a:lnTo>
                        <a:pt x="24" y="126"/>
                      </a:lnTo>
                      <a:lnTo>
                        <a:pt x="34" y="152"/>
                      </a:lnTo>
                      <a:lnTo>
                        <a:pt x="43" y="165"/>
                      </a:lnTo>
                      <a:lnTo>
                        <a:pt x="60" y="190"/>
                      </a:lnTo>
                      <a:lnTo>
                        <a:pt x="73" y="211"/>
                      </a:lnTo>
                      <a:lnTo>
                        <a:pt x="88" y="228"/>
                      </a:lnTo>
                      <a:lnTo>
                        <a:pt x="95" y="235"/>
                      </a:lnTo>
                      <a:lnTo>
                        <a:pt x="99" y="223"/>
                      </a:lnTo>
                      <a:lnTo>
                        <a:pt x="104" y="203"/>
                      </a:lnTo>
                      <a:lnTo>
                        <a:pt x="109" y="191"/>
                      </a:lnTo>
                      <a:lnTo>
                        <a:pt x="117" y="181"/>
                      </a:lnTo>
                      <a:lnTo>
                        <a:pt x="136" y="170"/>
                      </a:lnTo>
                      <a:lnTo>
                        <a:pt x="138" y="168"/>
                      </a:lnTo>
                      <a:lnTo>
                        <a:pt x="143" y="189"/>
                      </a:lnTo>
                    </a:path>
                  </a:pathLst>
                </a:custGeom>
                <a:solidFill>
                  <a:srgbClr val="9F3FDF"/>
                </a:solidFill>
                <a:ln w="12700" cap="rnd">
                  <a:solidFill>
                    <a:srgbClr val="000000"/>
                  </a:solidFill>
                  <a:round/>
                  <a:headEnd/>
                  <a:tailEnd/>
                </a:ln>
              </p:spPr>
              <p:txBody>
                <a:bodyPr/>
                <a:lstStyle/>
                <a:p>
                  <a:endParaRPr lang="en-GB"/>
                </a:p>
              </p:txBody>
            </p:sp>
            <p:sp>
              <p:nvSpPr>
                <p:cNvPr id="43" name="Freeform 12"/>
                <p:cNvSpPr>
                  <a:spLocks/>
                </p:cNvSpPr>
                <p:nvPr/>
              </p:nvSpPr>
              <p:spPr bwMode="auto">
                <a:xfrm>
                  <a:off x="4083" y="3899"/>
                  <a:ext cx="33" cy="52"/>
                </a:xfrm>
                <a:custGeom>
                  <a:avLst/>
                  <a:gdLst>
                    <a:gd name="T0" fmla="*/ 20 w 33"/>
                    <a:gd name="T1" fmla="*/ 0 h 52"/>
                    <a:gd name="T2" fmla="*/ 13 w 33"/>
                    <a:gd name="T3" fmla="*/ 9 h 52"/>
                    <a:gd name="T4" fmla="*/ 9 w 33"/>
                    <a:gd name="T5" fmla="*/ 21 h 52"/>
                    <a:gd name="T6" fmla="*/ 4 w 33"/>
                    <a:gd name="T7" fmla="*/ 41 h 52"/>
                    <a:gd name="T8" fmla="*/ 0 w 33"/>
                    <a:gd name="T9" fmla="*/ 50 h 52"/>
                    <a:gd name="T10" fmla="*/ 0 w 33"/>
                    <a:gd name="T11" fmla="*/ 51 h 52"/>
                    <a:gd name="T12" fmla="*/ 10 w 33"/>
                    <a:gd name="T13" fmla="*/ 49 h 52"/>
                    <a:gd name="T14" fmla="*/ 23 w 33"/>
                    <a:gd name="T15" fmla="*/ 40 h 52"/>
                    <a:gd name="T16" fmla="*/ 30 w 33"/>
                    <a:gd name="T17" fmla="*/ 33 h 52"/>
                    <a:gd name="T18" fmla="*/ 32 w 33"/>
                    <a:gd name="T19" fmla="*/ 29 h 52"/>
                    <a:gd name="T20" fmla="*/ 27 w 33"/>
                    <a:gd name="T21" fmla="*/ 17 h 52"/>
                    <a:gd name="T22" fmla="*/ 20 w 33"/>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52"/>
                    <a:gd name="T38" fmla="*/ 33 w 33"/>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52">
                      <a:moveTo>
                        <a:pt x="20" y="0"/>
                      </a:moveTo>
                      <a:lnTo>
                        <a:pt x="13" y="9"/>
                      </a:lnTo>
                      <a:lnTo>
                        <a:pt x="9" y="21"/>
                      </a:lnTo>
                      <a:lnTo>
                        <a:pt x="4" y="41"/>
                      </a:lnTo>
                      <a:lnTo>
                        <a:pt x="0" y="50"/>
                      </a:lnTo>
                      <a:lnTo>
                        <a:pt x="0" y="51"/>
                      </a:lnTo>
                      <a:lnTo>
                        <a:pt x="10" y="49"/>
                      </a:lnTo>
                      <a:lnTo>
                        <a:pt x="23" y="40"/>
                      </a:lnTo>
                      <a:lnTo>
                        <a:pt x="30" y="33"/>
                      </a:lnTo>
                      <a:lnTo>
                        <a:pt x="32" y="29"/>
                      </a:lnTo>
                      <a:lnTo>
                        <a:pt x="27" y="17"/>
                      </a:lnTo>
                      <a:lnTo>
                        <a:pt x="20" y="0"/>
                      </a:lnTo>
                    </a:path>
                  </a:pathLst>
                </a:custGeom>
                <a:solidFill>
                  <a:srgbClr val="7F00DF"/>
                </a:solidFill>
                <a:ln w="12700" cap="rnd">
                  <a:solidFill>
                    <a:srgbClr val="000000"/>
                  </a:solidFill>
                  <a:round/>
                  <a:headEnd/>
                  <a:tailEnd/>
                </a:ln>
              </p:spPr>
              <p:txBody>
                <a:bodyPr/>
                <a:lstStyle/>
                <a:p>
                  <a:endParaRPr lang="en-GB"/>
                </a:p>
              </p:txBody>
            </p:sp>
          </p:grpSp>
          <p:grpSp>
            <p:nvGrpSpPr>
              <p:cNvPr id="14" name="Group 13"/>
              <p:cNvGrpSpPr>
                <a:grpSpLocks/>
              </p:cNvGrpSpPr>
              <p:nvPr/>
            </p:nvGrpSpPr>
            <p:grpSpPr bwMode="auto">
              <a:xfrm>
                <a:off x="4385" y="3650"/>
                <a:ext cx="479" cy="239"/>
                <a:chOff x="4385" y="3650"/>
                <a:chExt cx="479" cy="239"/>
              </a:xfrm>
            </p:grpSpPr>
            <p:sp>
              <p:nvSpPr>
                <p:cNvPr id="39" name="Freeform 14"/>
                <p:cNvSpPr>
                  <a:spLocks/>
                </p:cNvSpPr>
                <p:nvPr/>
              </p:nvSpPr>
              <p:spPr bwMode="auto">
                <a:xfrm>
                  <a:off x="4385" y="3650"/>
                  <a:ext cx="365" cy="226"/>
                </a:xfrm>
                <a:custGeom>
                  <a:avLst/>
                  <a:gdLst>
                    <a:gd name="T0" fmla="*/ 351 w 365"/>
                    <a:gd name="T1" fmla="*/ 216 h 226"/>
                    <a:gd name="T2" fmla="*/ 346 w 365"/>
                    <a:gd name="T3" fmla="*/ 223 h 226"/>
                    <a:gd name="T4" fmla="*/ 336 w 365"/>
                    <a:gd name="T5" fmla="*/ 225 h 226"/>
                    <a:gd name="T6" fmla="*/ 156 w 365"/>
                    <a:gd name="T7" fmla="*/ 124 h 226"/>
                    <a:gd name="T8" fmla="*/ 140 w 365"/>
                    <a:gd name="T9" fmla="*/ 126 h 226"/>
                    <a:gd name="T10" fmla="*/ 110 w 365"/>
                    <a:gd name="T11" fmla="*/ 127 h 226"/>
                    <a:gd name="T12" fmla="*/ 74 w 365"/>
                    <a:gd name="T13" fmla="*/ 115 h 226"/>
                    <a:gd name="T14" fmla="*/ 15 w 365"/>
                    <a:gd name="T15" fmla="*/ 109 h 226"/>
                    <a:gd name="T16" fmla="*/ 13 w 365"/>
                    <a:gd name="T17" fmla="*/ 98 h 226"/>
                    <a:gd name="T18" fmla="*/ 71 w 365"/>
                    <a:gd name="T19" fmla="*/ 99 h 226"/>
                    <a:gd name="T20" fmla="*/ 11 w 365"/>
                    <a:gd name="T21" fmla="*/ 89 h 226"/>
                    <a:gd name="T22" fmla="*/ 2 w 365"/>
                    <a:gd name="T23" fmla="*/ 81 h 226"/>
                    <a:gd name="T24" fmla="*/ 32 w 365"/>
                    <a:gd name="T25" fmla="*/ 76 h 226"/>
                    <a:gd name="T26" fmla="*/ 72 w 365"/>
                    <a:gd name="T27" fmla="*/ 76 h 226"/>
                    <a:gd name="T28" fmla="*/ 2 w 365"/>
                    <a:gd name="T29" fmla="*/ 63 h 226"/>
                    <a:gd name="T30" fmla="*/ 3 w 365"/>
                    <a:gd name="T31" fmla="*/ 53 h 226"/>
                    <a:gd name="T32" fmla="*/ 25 w 365"/>
                    <a:gd name="T33" fmla="*/ 50 h 226"/>
                    <a:gd name="T34" fmla="*/ 79 w 365"/>
                    <a:gd name="T35" fmla="*/ 63 h 226"/>
                    <a:gd name="T36" fmla="*/ 22 w 365"/>
                    <a:gd name="T37" fmla="*/ 38 h 226"/>
                    <a:gd name="T38" fmla="*/ 19 w 365"/>
                    <a:gd name="T39" fmla="*/ 24 h 226"/>
                    <a:gd name="T40" fmla="*/ 32 w 365"/>
                    <a:gd name="T41" fmla="*/ 18 h 226"/>
                    <a:gd name="T42" fmla="*/ 95 w 365"/>
                    <a:gd name="T43" fmla="*/ 45 h 226"/>
                    <a:gd name="T44" fmla="*/ 111 w 365"/>
                    <a:gd name="T45" fmla="*/ 52 h 226"/>
                    <a:gd name="T46" fmla="*/ 102 w 365"/>
                    <a:gd name="T47" fmla="*/ 35 h 226"/>
                    <a:gd name="T48" fmla="*/ 103 w 365"/>
                    <a:gd name="T49" fmla="*/ 7 h 226"/>
                    <a:gd name="T50" fmla="*/ 130 w 365"/>
                    <a:gd name="T51" fmla="*/ 2 h 226"/>
                    <a:gd name="T52" fmla="*/ 139 w 365"/>
                    <a:gd name="T53" fmla="*/ 38 h 226"/>
                    <a:gd name="T54" fmla="*/ 156 w 365"/>
                    <a:gd name="T55" fmla="*/ 63 h 226"/>
                    <a:gd name="T56" fmla="*/ 168 w 365"/>
                    <a:gd name="T57" fmla="*/ 87 h 226"/>
                    <a:gd name="T58" fmla="*/ 168 w 365"/>
                    <a:gd name="T59" fmla="*/ 106 h 226"/>
                    <a:gd name="T60" fmla="*/ 335 w 365"/>
                    <a:gd name="T61" fmla="*/ 196 h 226"/>
                    <a:gd name="T62" fmla="*/ 340 w 365"/>
                    <a:gd name="T63" fmla="*/ 172 h 2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5"/>
                    <a:gd name="T97" fmla="*/ 0 h 226"/>
                    <a:gd name="T98" fmla="*/ 365 w 365"/>
                    <a:gd name="T99" fmla="*/ 226 h 2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5" h="226">
                      <a:moveTo>
                        <a:pt x="364" y="185"/>
                      </a:moveTo>
                      <a:lnTo>
                        <a:pt x="351" y="216"/>
                      </a:lnTo>
                      <a:lnTo>
                        <a:pt x="349" y="221"/>
                      </a:lnTo>
                      <a:lnTo>
                        <a:pt x="346" y="223"/>
                      </a:lnTo>
                      <a:lnTo>
                        <a:pt x="342" y="225"/>
                      </a:lnTo>
                      <a:lnTo>
                        <a:pt x="336" y="225"/>
                      </a:lnTo>
                      <a:lnTo>
                        <a:pt x="329" y="222"/>
                      </a:lnTo>
                      <a:lnTo>
                        <a:pt x="156" y="124"/>
                      </a:lnTo>
                      <a:lnTo>
                        <a:pt x="146" y="121"/>
                      </a:lnTo>
                      <a:lnTo>
                        <a:pt x="140" y="126"/>
                      </a:lnTo>
                      <a:lnTo>
                        <a:pt x="128" y="130"/>
                      </a:lnTo>
                      <a:lnTo>
                        <a:pt x="110" y="127"/>
                      </a:lnTo>
                      <a:lnTo>
                        <a:pt x="89" y="121"/>
                      </a:lnTo>
                      <a:lnTo>
                        <a:pt x="74" y="115"/>
                      </a:lnTo>
                      <a:lnTo>
                        <a:pt x="28" y="111"/>
                      </a:lnTo>
                      <a:lnTo>
                        <a:pt x="15" y="109"/>
                      </a:lnTo>
                      <a:lnTo>
                        <a:pt x="10" y="104"/>
                      </a:lnTo>
                      <a:lnTo>
                        <a:pt x="13" y="98"/>
                      </a:lnTo>
                      <a:lnTo>
                        <a:pt x="28" y="96"/>
                      </a:lnTo>
                      <a:lnTo>
                        <a:pt x="71" y="99"/>
                      </a:lnTo>
                      <a:lnTo>
                        <a:pt x="72" y="95"/>
                      </a:lnTo>
                      <a:lnTo>
                        <a:pt x="11" y="89"/>
                      </a:lnTo>
                      <a:lnTo>
                        <a:pt x="2" y="85"/>
                      </a:lnTo>
                      <a:lnTo>
                        <a:pt x="2" y="81"/>
                      </a:lnTo>
                      <a:lnTo>
                        <a:pt x="8" y="76"/>
                      </a:lnTo>
                      <a:lnTo>
                        <a:pt x="32" y="76"/>
                      </a:lnTo>
                      <a:lnTo>
                        <a:pt x="72" y="81"/>
                      </a:lnTo>
                      <a:lnTo>
                        <a:pt x="72" y="76"/>
                      </a:lnTo>
                      <a:lnTo>
                        <a:pt x="6" y="65"/>
                      </a:lnTo>
                      <a:lnTo>
                        <a:pt x="2" y="63"/>
                      </a:lnTo>
                      <a:lnTo>
                        <a:pt x="0" y="58"/>
                      </a:lnTo>
                      <a:lnTo>
                        <a:pt x="3" y="53"/>
                      </a:lnTo>
                      <a:lnTo>
                        <a:pt x="9" y="51"/>
                      </a:lnTo>
                      <a:lnTo>
                        <a:pt x="25" y="50"/>
                      </a:lnTo>
                      <a:lnTo>
                        <a:pt x="58" y="57"/>
                      </a:lnTo>
                      <a:lnTo>
                        <a:pt x="79" y="63"/>
                      </a:lnTo>
                      <a:lnTo>
                        <a:pt x="79" y="60"/>
                      </a:lnTo>
                      <a:lnTo>
                        <a:pt x="22" y="38"/>
                      </a:lnTo>
                      <a:lnTo>
                        <a:pt x="19" y="31"/>
                      </a:lnTo>
                      <a:lnTo>
                        <a:pt x="19" y="24"/>
                      </a:lnTo>
                      <a:lnTo>
                        <a:pt x="22" y="18"/>
                      </a:lnTo>
                      <a:lnTo>
                        <a:pt x="32" y="18"/>
                      </a:lnTo>
                      <a:lnTo>
                        <a:pt x="44" y="21"/>
                      </a:lnTo>
                      <a:lnTo>
                        <a:pt x="95" y="45"/>
                      </a:lnTo>
                      <a:lnTo>
                        <a:pt x="105" y="50"/>
                      </a:lnTo>
                      <a:lnTo>
                        <a:pt x="111" y="52"/>
                      </a:lnTo>
                      <a:lnTo>
                        <a:pt x="111" y="47"/>
                      </a:lnTo>
                      <a:lnTo>
                        <a:pt x="102" y="35"/>
                      </a:lnTo>
                      <a:lnTo>
                        <a:pt x="100" y="20"/>
                      </a:lnTo>
                      <a:lnTo>
                        <a:pt x="103" y="7"/>
                      </a:lnTo>
                      <a:lnTo>
                        <a:pt x="115" y="0"/>
                      </a:lnTo>
                      <a:lnTo>
                        <a:pt x="130" y="2"/>
                      </a:lnTo>
                      <a:lnTo>
                        <a:pt x="137" y="20"/>
                      </a:lnTo>
                      <a:lnTo>
                        <a:pt x="139" y="38"/>
                      </a:lnTo>
                      <a:lnTo>
                        <a:pt x="148" y="54"/>
                      </a:lnTo>
                      <a:lnTo>
                        <a:pt x="156" y="63"/>
                      </a:lnTo>
                      <a:lnTo>
                        <a:pt x="163" y="73"/>
                      </a:lnTo>
                      <a:lnTo>
                        <a:pt x="168" y="87"/>
                      </a:lnTo>
                      <a:lnTo>
                        <a:pt x="169" y="101"/>
                      </a:lnTo>
                      <a:lnTo>
                        <a:pt x="168" y="106"/>
                      </a:lnTo>
                      <a:lnTo>
                        <a:pt x="331" y="199"/>
                      </a:lnTo>
                      <a:lnTo>
                        <a:pt x="335" y="196"/>
                      </a:lnTo>
                      <a:lnTo>
                        <a:pt x="338" y="187"/>
                      </a:lnTo>
                      <a:lnTo>
                        <a:pt x="340" y="172"/>
                      </a:lnTo>
                      <a:lnTo>
                        <a:pt x="364" y="185"/>
                      </a:lnTo>
                    </a:path>
                  </a:pathLst>
                </a:custGeom>
                <a:solidFill>
                  <a:srgbClr val="FF9F9F"/>
                </a:solidFill>
                <a:ln w="12700" cap="rnd">
                  <a:solidFill>
                    <a:srgbClr val="000000"/>
                  </a:solidFill>
                  <a:round/>
                  <a:headEnd/>
                  <a:tailEnd/>
                </a:ln>
              </p:spPr>
              <p:txBody>
                <a:bodyPr/>
                <a:lstStyle/>
                <a:p>
                  <a:endParaRPr lang="en-GB"/>
                </a:p>
              </p:txBody>
            </p:sp>
            <p:sp>
              <p:nvSpPr>
                <p:cNvPr id="40" name="Freeform 15"/>
                <p:cNvSpPr>
                  <a:spLocks/>
                </p:cNvSpPr>
                <p:nvPr/>
              </p:nvSpPr>
              <p:spPr bwMode="auto">
                <a:xfrm>
                  <a:off x="4710" y="3654"/>
                  <a:ext cx="154" cy="235"/>
                </a:xfrm>
                <a:custGeom>
                  <a:avLst/>
                  <a:gdLst>
                    <a:gd name="T0" fmla="*/ 10 w 154"/>
                    <a:gd name="T1" fmla="*/ 188 h 235"/>
                    <a:gd name="T2" fmla="*/ 5 w 154"/>
                    <a:gd name="T3" fmla="*/ 171 h 235"/>
                    <a:gd name="T4" fmla="*/ 3 w 154"/>
                    <a:gd name="T5" fmla="*/ 163 h 235"/>
                    <a:gd name="T6" fmla="*/ 1 w 154"/>
                    <a:gd name="T7" fmla="*/ 159 h 235"/>
                    <a:gd name="T8" fmla="*/ 0 w 154"/>
                    <a:gd name="T9" fmla="*/ 152 h 235"/>
                    <a:gd name="T10" fmla="*/ 3 w 154"/>
                    <a:gd name="T11" fmla="*/ 145 h 235"/>
                    <a:gd name="T12" fmla="*/ 8 w 154"/>
                    <a:gd name="T13" fmla="*/ 139 h 235"/>
                    <a:gd name="T14" fmla="*/ 17 w 154"/>
                    <a:gd name="T15" fmla="*/ 134 h 235"/>
                    <a:gd name="T16" fmla="*/ 25 w 154"/>
                    <a:gd name="T17" fmla="*/ 128 h 235"/>
                    <a:gd name="T18" fmla="*/ 34 w 154"/>
                    <a:gd name="T19" fmla="*/ 117 h 235"/>
                    <a:gd name="T20" fmla="*/ 47 w 154"/>
                    <a:gd name="T21" fmla="*/ 94 h 235"/>
                    <a:gd name="T22" fmla="*/ 55 w 154"/>
                    <a:gd name="T23" fmla="*/ 77 h 235"/>
                    <a:gd name="T24" fmla="*/ 65 w 154"/>
                    <a:gd name="T25" fmla="*/ 58 h 235"/>
                    <a:gd name="T26" fmla="*/ 72 w 154"/>
                    <a:gd name="T27" fmla="*/ 40 h 235"/>
                    <a:gd name="T28" fmla="*/ 77 w 154"/>
                    <a:gd name="T29" fmla="*/ 27 h 235"/>
                    <a:gd name="T30" fmla="*/ 85 w 154"/>
                    <a:gd name="T31" fmla="*/ 19 h 235"/>
                    <a:gd name="T32" fmla="*/ 92 w 154"/>
                    <a:gd name="T33" fmla="*/ 11 h 235"/>
                    <a:gd name="T34" fmla="*/ 101 w 154"/>
                    <a:gd name="T35" fmla="*/ 4 h 235"/>
                    <a:gd name="T36" fmla="*/ 110 w 154"/>
                    <a:gd name="T37" fmla="*/ 1 h 235"/>
                    <a:gd name="T38" fmla="*/ 121 w 154"/>
                    <a:gd name="T39" fmla="*/ 0 h 235"/>
                    <a:gd name="T40" fmla="*/ 131 w 154"/>
                    <a:gd name="T41" fmla="*/ 0 h 235"/>
                    <a:gd name="T42" fmla="*/ 138 w 154"/>
                    <a:gd name="T43" fmla="*/ 4 h 235"/>
                    <a:gd name="T44" fmla="*/ 141 w 154"/>
                    <a:gd name="T45" fmla="*/ 9 h 235"/>
                    <a:gd name="T46" fmla="*/ 148 w 154"/>
                    <a:gd name="T47" fmla="*/ 17 h 235"/>
                    <a:gd name="T48" fmla="*/ 153 w 154"/>
                    <a:gd name="T49" fmla="*/ 31 h 235"/>
                    <a:gd name="T50" fmla="*/ 153 w 154"/>
                    <a:gd name="T51" fmla="*/ 43 h 235"/>
                    <a:gd name="T52" fmla="*/ 153 w 154"/>
                    <a:gd name="T53" fmla="*/ 59 h 235"/>
                    <a:gd name="T54" fmla="*/ 150 w 154"/>
                    <a:gd name="T55" fmla="*/ 74 h 235"/>
                    <a:gd name="T56" fmla="*/ 141 w 154"/>
                    <a:gd name="T57" fmla="*/ 96 h 235"/>
                    <a:gd name="T58" fmla="*/ 129 w 154"/>
                    <a:gd name="T59" fmla="*/ 125 h 235"/>
                    <a:gd name="T60" fmla="*/ 119 w 154"/>
                    <a:gd name="T61" fmla="*/ 152 h 235"/>
                    <a:gd name="T62" fmla="*/ 110 w 154"/>
                    <a:gd name="T63" fmla="*/ 164 h 235"/>
                    <a:gd name="T64" fmla="*/ 93 w 154"/>
                    <a:gd name="T65" fmla="*/ 189 h 235"/>
                    <a:gd name="T66" fmla="*/ 80 w 154"/>
                    <a:gd name="T67" fmla="*/ 210 h 235"/>
                    <a:gd name="T68" fmla="*/ 65 w 154"/>
                    <a:gd name="T69" fmla="*/ 227 h 235"/>
                    <a:gd name="T70" fmla="*/ 58 w 154"/>
                    <a:gd name="T71" fmla="*/ 234 h 235"/>
                    <a:gd name="T72" fmla="*/ 54 w 154"/>
                    <a:gd name="T73" fmla="*/ 223 h 235"/>
                    <a:gd name="T74" fmla="*/ 49 w 154"/>
                    <a:gd name="T75" fmla="*/ 202 h 235"/>
                    <a:gd name="T76" fmla="*/ 44 w 154"/>
                    <a:gd name="T77" fmla="*/ 190 h 235"/>
                    <a:gd name="T78" fmla="*/ 36 w 154"/>
                    <a:gd name="T79" fmla="*/ 180 h 235"/>
                    <a:gd name="T80" fmla="*/ 17 w 154"/>
                    <a:gd name="T81" fmla="*/ 169 h 235"/>
                    <a:gd name="T82" fmla="*/ 15 w 154"/>
                    <a:gd name="T83" fmla="*/ 168 h 235"/>
                    <a:gd name="T84" fmla="*/ 10 w 154"/>
                    <a:gd name="T85" fmla="*/ 188 h 2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4"/>
                    <a:gd name="T130" fmla="*/ 0 h 235"/>
                    <a:gd name="T131" fmla="*/ 154 w 154"/>
                    <a:gd name="T132" fmla="*/ 235 h 2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4" h="235">
                      <a:moveTo>
                        <a:pt x="10" y="188"/>
                      </a:moveTo>
                      <a:lnTo>
                        <a:pt x="5" y="171"/>
                      </a:lnTo>
                      <a:lnTo>
                        <a:pt x="3" y="163"/>
                      </a:lnTo>
                      <a:lnTo>
                        <a:pt x="1" y="159"/>
                      </a:lnTo>
                      <a:lnTo>
                        <a:pt x="0" y="152"/>
                      </a:lnTo>
                      <a:lnTo>
                        <a:pt x="3" y="145"/>
                      </a:lnTo>
                      <a:lnTo>
                        <a:pt x="8" y="139"/>
                      </a:lnTo>
                      <a:lnTo>
                        <a:pt x="17" y="134"/>
                      </a:lnTo>
                      <a:lnTo>
                        <a:pt x="25" y="128"/>
                      </a:lnTo>
                      <a:lnTo>
                        <a:pt x="34" y="117"/>
                      </a:lnTo>
                      <a:lnTo>
                        <a:pt x="47" y="94"/>
                      </a:lnTo>
                      <a:lnTo>
                        <a:pt x="55" y="77"/>
                      </a:lnTo>
                      <a:lnTo>
                        <a:pt x="65" y="58"/>
                      </a:lnTo>
                      <a:lnTo>
                        <a:pt x="72" y="40"/>
                      </a:lnTo>
                      <a:lnTo>
                        <a:pt x="77" y="27"/>
                      </a:lnTo>
                      <a:lnTo>
                        <a:pt x="85" y="19"/>
                      </a:lnTo>
                      <a:lnTo>
                        <a:pt x="92" y="11"/>
                      </a:lnTo>
                      <a:lnTo>
                        <a:pt x="101" y="4"/>
                      </a:lnTo>
                      <a:lnTo>
                        <a:pt x="110" y="1"/>
                      </a:lnTo>
                      <a:lnTo>
                        <a:pt x="121" y="0"/>
                      </a:lnTo>
                      <a:lnTo>
                        <a:pt x="131" y="0"/>
                      </a:lnTo>
                      <a:lnTo>
                        <a:pt x="138" y="4"/>
                      </a:lnTo>
                      <a:lnTo>
                        <a:pt x="141" y="9"/>
                      </a:lnTo>
                      <a:lnTo>
                        <a:pt x="148" y="17"/>
                      </a:lnTo>
                      <a:lnTo>
                        <a:pt x="153" y="31"/>
                      </a:lnTo>
                      <a:lnTo>
                        <a:pt x="153" y="43"/>
                      </a:lnTo>
                      <a:lnTo>
                        <a:pt x="153" y="59"/>
                      </a:lnTo>
                      <a:lnTo>
                        <a:pt x="150" y="74"/>
                      </a:lnTo>
                      <a:lnTo>
                        <a:pt x="141" y="96"/>
                      </a:lnTo>
                      <a:lnTo>
                        <a:pt x="129" y="125"/>
                      </a:lnTo>
                      <a:lnTo>
                        <a:pt x="119" y="152"/>
                      </a:lnTo>
                      <a:lnTo>
                        <a:pt x="110" y="164"/>
                      </a:lnTo>
                      <a:lnTo>
                        <a:pt x="93" y="189"/>
                      </a:lnTo>
                      <a:lnTo>
                        <a:pt x="80" y="210"/>
                      </a:lnTo>
                      <a:lnTo>
                        <a:pt x="65" y="227"/>
                      </a:lnTo>
                      <a:lnTo>
                        <a:pt x="58" y="234"/>
                      </a:lnTo>
                      <a:lnTo>
                        <a:pt x="54" y="223"/>
                      </a:lnTo>
                      <a:lnTo>
                        <a:pt x="49" y="202"/>
                      </a:lnTo>
                      <a:lnTo>
                        <a:pt x="44" y="190"/>
                      </a:lnTo>
                      <a:lnTo>
                        <a:pt x="36" y="180"/>
                      </a:lnTo>
                      <a:lnTo>
                        <a:pt x="17" y="169"/>
                      </a:lnTo>
                      <a:lnTo>
                        <a:pt x="15" y="168"/>
                      </a:lnTo>
                      <a:lnTo>
                        <a:pt x="10" y="188"/>
                      </a:lnTo>
                    </a:path>
                  </a:pathLst>
                </a:custGeom>
                <a:solidFill>
                  <a:schemeClr val="hlink"/>
                </a:solidFill>
                <a:ln w="12700" cap="rnd">
                  <a:solidFill>
                    <a:srgbClr val="000000"/>
                  </a:solidFill>
                  <a:round/>
                  <a:headEnd/>
                  <a:tailEnd/>
                </a:ln>
              </p:spPr>
              <p:txBody>
                <a:bodyPr/>
                <a:lstStyle/>
                <a:p>
                  <a:endParaRPr lang="en-GB"/>
                </a:p>
              </p:txBody>
            </p:sp>
          </p:grpSp>
          <p:grpSp>
            <p:nvGrpSpPr>
              <p:cNvPr id="15" name="Group 16"/>
              <p:cNvGrpSpPr>
                <a:grpSpLocks/>
              </p:cNvGrpSpPr>
              <p:nvPr/>
            </p:nvGrpSpPr>
            <p:grpSpPr bwMode="auto">
              <a:xfrm>
                <a:off x="3711" y="2976"/>
                <a:ext cx="478" cy="239"/>
                <a:chOff x="3711" y="2976"/>
                <a:chExt cx="478" cy="239"/>
              </a:xfrm>
            </p:grpSpPr>
            <p:sp>
              <p:nvSpPr>
                <p:cNvPr id="37" name="Freeform 17"/>
                <p:cNvSpPr>
                  <a:spLocks/>
                </p:cNvSpPr>
                <p:nvPr/>
              </p:nvSpPr>
              <p:spPr bwMode="auto">
                <a:xfrm>
                  <a:off x="3711" y="2976"/>
                  <a:ext cx="365" cy="225"/>
                </a:xfrm>
                <a:custGeom>
                  <a:avLst/>
                  <a:gdLst>
                    <a:gd name="T0" fmla="*/ 351 w 365"/>
                    <a:gd name="T1" fmla="*/ 215 h 225"/>
                    <a:gd name="T2" fmla="*/ 346 w 365"/>
                    <a:gd name="T3" fmla="*/ 222 h 225"/>
                    <a:gd name="T4" fmla="*/ 336 w 365"/>
                    <a:gd name="T5" fmla="*/ 224 h 225"/>
                    <a:gd name="T6" fmla="*/ 156 w 365"/>
                    <a:gd name="T7" fmla="*/ 123 h 225"/>
                    <a:gd name="T8" fmla="*/ 140 w 365"/>
                    <a:gd name="T9" fmla="*/ 125 h 225"/>
                    <a:gd name="T10" fmla="*/ 110 w 365"/>
                    <a:gd name="T11" fmla="*/ 126 h 225"/>
                    <a:gd name="T12" fmla="*/ 74 w 365"/>
                    <a:gd name="T13" fmla="*/ 115 h 225"/>
                    <a:gd name="T14" fmla="*/ 15 w 365"/>
                    <a:gd name="T15" fmla="*/ 108 h 225"/>
                    <a:gd name="T16" fmla="*/ 13 w 365"/>
                    <a:gd name="T17" fmla="*/ 98 h 225"/>
                    <a:gd name="T18" fmla="*/ 71 w 365"/>
                    <a:gd name="T19" fmla="*/ 99 h 225"/>
                    <a:gd name="T20" fmla="*/ 11 w 365"/>
                    <a:gd name="T21" fmla="*/ 89 h 225"/>
                    <a:gd name="T22" fmla="*/ 2 w 365"/>
                    <a:gd name="T23" fmla="*/ 80 h 225"/>
                    <a:gd name="T24" fmla="*/ 32 w 365"/>
                    <a:gd name="T25" fmla="*/ 76 h 225"/>
                    <a:gd name="T26" fmla="*/ 72 w 365"/>
                    <a:gd name="T27" fmla="*/ 76 h 225"/>
                    <a:gd name="T28" fmla="*/ 2 w 365"/>
                    <a:gd name="T29" fmla="*/ 63 h 225"/>
                    <a:gd name="T30" fmla="*/ 3 w 365"/>
                    <a:gd name="T31" fmla="*/ 53 h 225"/>
                    <a:gd name="T32" fmla="*/ 25 w 365"/>
                    <a:gd name="T33" fmla="*/ 50 h 225"/>
                    <a:gd name="T34" fmla="*/ 79 w 365"/>
                    <a:gd name="T35" fmla="*/ 63 h 225"/>
                    <a:gd name="T36" fmla="*/ 22 w 365"/>
                    <a:gd name="T37" fmla="*/ 38 h 225"/>
                    <a:gd name="T38" fmla="*/ 19 w 365"/>
                    <a:gd name="T39" fmla="*/ 24 h 225"/>
                    <a:gd name="T40" fmla="*/ 32 w 365"/>
                    <a:gd name="T41" fmla="*/ 18 h 225"/>
                    <a:gd name="T42" fmla="*/ 95 w 365"/>
                    <a:gd name="T43" fmla="*/ 45 h 225"/>
                    <a:gd name="T44" fmla="*/ 111 w 365"/>
                    <a:gd name="T45" fmla="*/ 52 h 225"/>
                    <a:gd name="T46" fmla="*/ 102 w 365"/>
                    <a:gd name="T47" fmla="*/ 35 h 225"/>
                    <a:gd name="T48" fmla="*/ 103 w 365"/>
                    <a:gd name="T49" fmla="*/ 7 h 225"/>
                    <a:gd name="T50" fmla="*/ 130 w 365"/>
                    <a:gd name="T51" fmla="*/ 2 h 225"/>
                    <a:gd name="T52" fmla="*/ 139 w 365"/>
                    <a:gd name="T53" fmla="*/ 38 h 225"/>
                    <a:gd name="T54" fmla="*/ 156 w 365"/>
                    <a:gd name="T55" fmla="*/ 63 h 225"/>
                    <a:gd name="T56" fmla="*/ 168 w 365"/>
                    <a:gd name="T57" fmla="*/ 86 h 225"/>
                    <a:gd name="T58" fmla="*/ 168 w 365"/>
                    <a:gd name="T59" fmla="*/ 105 h 225"/>
                    <a:gd name="T60" fmla="*/ 335 w 365"/>
                    <a:gd name="T61" fmla="*/ 195 h 225"/>
                    <a:gd name="T62" fmla="*/ 340 w 365"/>
                    <a:gd name="T63" fmla="*/ 171 h 2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5"/>
                    <a:gd name="T97" fmla="*/ 0 h 225"/>
                    <a:gd name="T98" fmla="*/ 365 w 365"/>
                    <a:gd name="T99" fmla="*/ 225 h 2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5" h="225">
                      <a:moveTo>
                        <a:pt x="364" y="184"/>
                      </a:moveTo>
                      <a:lnTo>
                        <a:pt x="351" y="215"/>
                      </a:lnTo>
                      <a:lnTo>
                        <a:pt x="349" y="220"/>
                      </a:lnTo>
                      <a:lnTo>
                        <a:pt x="346" y="222"/>
                      </a:lnTo>
                      <a:lnTo>
                        <a:pt x="342" y="224"/>
                      </a:lnTo>
                      <a:lnTo>
                        <a:pt x="336" y="224"/>
                      </a:lnTo>
                      <a:lnTo>
                        <a:pt x="329" y="221"/>
                      </a:lnTo>
                      <a:lnTo>
                        <a:pt x="156" y="123"/>
                      </a:lnTo>
                      <a:lnTo>
                        <a:pt x="146" y="120"/>
                      </a:lnTo>
                      <a:lnTo>
                        <a:pt x="140" y="125"/>
                      </a:lnTo>
                      <a:lnTo>
                        <a:pt x="128" y="130"/>
                      </a:lnTo>
                      <a:lnTo>
                        <a:pt x="110" y="126"/>
                      </a:lnTo>
                      <a:lnTo>
                        <a:pt x="89" y="120"/>
                      </a:lnTo>
                      <a:lnTo>
                        <a:pt x="74" y="115"/>
                      </a:lnTo>
                      <a:lnTo>
                        <a:pt x="28" y="110"/>
                      </a:lnTo>
                      <a:lnTo>
                        <a:pt x="15" y="108"/>
                      </a:lnTo>
                      <a:lnTo>
                        <a:pt x="10" y="104"/>
                      </a:lnTo>
                      <a:lnTo>
                        <a:pt x="13" y="98"/>
                      </a:lnTo>
                      <a:lnTo>
                        <a:pt x="28" y="96"/>
                      </a:lnTo>
                      <a:lnTo>
                        <a:pt x="71" y="99"/>
                      </a:lnTo>
                      <a:lnTo>
                        <a:pt x="72" y="94"/>
                      </a:lnTo>
                      <a:lnTo>
                        <a:pt x="11" y="89"/>
                      </a:lnTo>
                      <a:lnTo>
                        <a:pt x="2" y="85"/>
                      </a:lnTo>
                      <a:lnTo>
                        <a:pt x="2" y="80"/>
                      </a:lnTo>
                      <a:lnTo>
                        <a:pt x="8" y="75"/>
                      </a:lnTo>
                      <a:lnTo>
                        <a:pt x="32" y="76"/>
                      </a:lnTo>
                      <a:lnTo>
                        <a:pt x="72" y="80"/>
                      </a:lnTo>
                      <a:lnTo>
                        <a:pt x="72" y="76"/>
                      </a:lnTo>
                      <a:lnTo>
                        <a:pt x="6" y="64"/>
                      </a:lnTo>
                      <a:lnTo>
                        <a:pt x="2" y="63"/>
                      </a:lnTo>
                      <a:lnTo>
                        <a:pt x="0" y="58"/>
                      </a:lnTo>
                      <a:lnTo>
                        <a:pt x="3" y="53"/>
                      </a:lnTo>
                      <a:lnTo>
                        <a:pt x="9" y="51"/>
                      </a:lnTo>
                      <a:lnTo>
                        <a:pt x="25" y="50"/>
                      </a:lnTo>
                      <a:lnTo>
                        <a:pt x="58" y="57"/>
                      </a:lnTo>
                      <a:lnTo>
                        <a:pt x="79" y="63"/>
                      </a:lnTo>
                      <a:lnTo>
                        <a:pt x="79" y="60"/>
                      </a:lnTo>
                      <a:lnTo>
                        <a:pt x="22" y="38"/>
                      </a:lnTo>
                      <a:lnTo>
                        <a:pt x="19" y="31"/>
                      </a:lnTo>
                      <a:lnTo>
                        <a:pt x="19" y="24"/>
                      </a:lnTo>
                      <a:lnTo>
                        <a:pt x="22" y="18"/>
                      </a:lnTo>
                      <a:lnTo>
                        <a:pt x="32" y="18"/>
                      </a:lnTo>
                      <a:lnTo>
                        <a:pt x="44" y="21"/>
                      </a:lnTo>
                      <a:lnTo>
                        <a:pt x="95" y="45"/>
                      </a:lnTo>
                      <a:lnTo>
                        <a:pt x="105" y="50"/>
                      </a:lnTo>
                      <a:lnTo>
                        <a:pt x="111" y="52"/>
                      </a:lnTo>
                      <a:lnTo>
                        <a:pt x="111" y="47"/>
                      </a:lnTo>
                      <a:lnTo>
                        <a:pt x="102" y="35"/>
                      </a:lnTo>
                      <a:lnTo>
                        <a:pt x="100" y="20"/>
                      </a:lnTo>
                      <a:lnTo>
                        <a:pt x="103" y="7"/>
                      </a:lnTo>
                      <a:lnTo>
                        <a:pt x="115" y="0"/>
                      </a:lnTo>
                      <a:lnTo>
                        <a:pt x="130" y="2"/>
                      </a:lnTo>
                      <a:lnTo>
                        <a:pt x="137" y="20"/>
                      </a:lnTo>
                      <a:lnTo>
                        <a:pt x="139" y="38"/>
                      </a:lnTo>
                      <a:lnTo>
                        <a:pt x="148" y="54"/>
                      </a:lnTo>
                      <a:lnTo>
                        <a:pt x="156" y="63"/>
                      </a:lnTo>
                      <a:lnTo>
                        <a:pt x="163" y="73"/>
                      </a:lnTo>
                      <a:lnTo>
                        <a:pt x="168" y="86"/>
                      </a:lnTo>
                      <a:lnTo>
                        <a:pt x="169" y="101"/>
                      </a:lnTo>
                      <a:lnTo>
                        <a:pt x="168" y="105"/>
                      </a:lnTo>
                      <a:lnTo>
                        <a:pt x="331" y="198"/>
                      </a:lnTo>
                      <a:lnTo>
                        <a:pt x="335" y="195"/>
                      </a:lnTo>
                      <a:lnTo>
                        <a:pt x="338" y="186"/>
                      </a:lnTo>
                      <a:lnTo>
                        <a:pt x="340" y="171"/>
                      </a:lnTo>
                      <a:lnTo>
                        <a:pt x="364" y="184"/>
                      </a:lnTo>
                    </a:path>
                  </a:pathLst>
                </a:custGeom>
                <a:solidFill>
                  <a:srgbClr val="FF9F9F"/>
                </a:solidFill>
                <a:ln w="12700" cap="rnd">
                  <a:solidFill>
                    <a:srgbClr val="000000"/>
                  </a:solidFill>
                  <a:round/>
                  <a:headEnd/>
                  <a:tailEnd/>
                </a:ln>
              </p:spPr>
              <p:txBody>
                <a:bodyPr/>
                <a:lstStyle/>
                <a:p>
                  <a:endParaRPr lang="en-GB"/>
                </a:p>
              </p:txBody>
            </p:sp>
            <p:sp>
              <p:nvSpPr>
                <p:cNvPr id="38" name="Freeform 18"/>
                <p:cNvSpPr>
                  <a:spLocks/>
                </p:cNvSpPr>
                <p:nvPr/>
              </p:nvSpPr>
              <p:spPr bwMode="auto">
                <a:xfrm>
                  <a:off x="4036" y="2979"/>
                  <a:ext cx="153" cy="236"/>
                </a:xfrm>
                <a:custGeom>
                  <a:avLst/>
                  <a:gdLst>
                    <a:gd name="T0" fmla="*/ 10 w 153"/>
                    <a:gd name="T1" fmla="*/ 189 h 236"/>
                    <a:gd name="T2" fmla="*/ 5 w 153"/>
                    <a:gd name="T3" fmla="*/ 172 h 236"/>
                    <a:gd name="T4" fmla="*/ 3 w 153"/>
                    <a:gd name="T5" fmla="*/ 163 h 236"/>
                    <a:gd name="T6" fmla="*/ 1 w 153"/>
                    <a:gd name="T7" fmla="*/ 159 h 236"/>
                    <a:gd name="T8" fmla="*/ 0 w 153"/>
                    <a:gd name="T9" fmla="*/ 153 h 236"/>
                    <a:gd name="T10" fmla="*/ 3 w 153"/>
                    <a:gd name="T11" fmla="*/ 146 h 236"/>
                    <a:gd name="T12" fmla="*/ 8 w 153"/>
                    <a:gd name="T13" fmla="*/ 140 h 236"/>
                    <a:gd name="T14" fmla="*/ 17 w 153"/>
                    <a:gd name="T15" fmla="*/ 134 h 236"/>
                    <a:gd name="T16" fmla="*/ 25 w 153"/>
                    <a:gd name="T17" fmla="*/ 129 h 236"/>
                    <a:gd name="T18" fmla="*/ 34 w 153"/>
                    <a:gd name="T19" fmla="*/ 117 h 236"/>
                    <a:gd name="T20" fmla="*/ 47 w 153"/>
                    <a:gd name="T21" fmla="*/ 94 h 236"/>
                    <a:gd name="T22" fmla="*/ 55 w 153"/>
                    <a:gd name="T23" fmla="*/ 77 h 236"/>
                    <a:gd name="T24" fmla="*/ 64 w 153"/>
                    <a:gd name="T25" fmla="*/ 58 h 236"/>
                    <a:gd name="T26" fmla="*/ 71 w 153"/>
                    <a:gd name="T27" fmla="*/ 40 h 236"/>
                    <a:gd name="T28" fmla="*/ 77 w 153"/>
                    <a:gd name="T29" fmla="*/ 28 h 236"/>
                    <a:gd name="T30" fmla="*/ 85 w 153"/>
                    <a:gd name="T31" fmla="*/ 19 h 236"/>
                    <a:gd name="T32" fmla="*/ 92 w 153"/>
                    <a:gd name="T33" fmla="*/ 11 h 236"/>
                    <a:gd name="T34" fmla="*/ 100 w 153"/>
                    <a:gd name="T35" fmla="*/ 4 h 236"/>
                    <a:gd name="T36" fmla="*/ 109 w 153"/>
                    <a:gd name="T37" fmla="*/ 1 h 236"/>
                    <a:gd name="T38" fmla="*/ 120 w 153"/>
                    <a:gd name="T39" fmla="*/ 0 h 236"/>
                    <a:gd name="T40" fmla="*/ 130 w 153"/>
                    <a:gd name="T41" fmla="*/ 0 h 236"/>
                    <a:gd name="T42" fmla="*/ 137 w 153"/>
                    <a:gd name="T43" fmla="*/ 4 h 236"/>
                    <a:gd name="T44" fmla="*/ 140 w 153"/>
                    <a:gd name="T45" fmla="*/ 9 h 236"/>
                    <a:gd name="T46" fmla="*/ 147 w 153"/>
                    <a:gd name="T47" fmla="*/ 17 h 236"/>
                    <a:gd name="T48" fmla="*/ 152 w 153"/>
                    <a:gd name="T49" fmla="*/ 31 h 236"/>
                    <a:gd name="T50" fmla="*/ 152 w 153"/>
                    <a:gd name="T51" fmla="*/ 44 h 236"/>
                    <a:gd name="T52" fmla="*/ 152 w 153"/>
                    <a:gd name="T53" fmla="*/ 59 h 236"/>
                    <a:gd name="T54" fmla="*/ 149 w 153"/>
                    <a:gd name="T55" fmla="*/ 74 h 236"/>
                    <a:gd name="T56" fmla="*/ 141 w 153"/>
                    <a:gd name="T57" fmla="*/ 96 h 236"/>
                    <a:gd name="T58" fmla="*/ 128 w 153"/>
                    <a:gd name="T59" fmla="*/ 126 h 236"/>
                    <a:gd name="T60" fmla="*/ 118 w 153"/>
                    <a:gd name="T61" fmla="*/ 152 h 236"/>
                    <a:gd name="T62" fmla="*/ 109 w 153"/>
                    <a:gd name="T63" fmla="*/ 165 h 236"/>
                    <a:gd name="T64" fmla="*/ 92 w 153"/>
                    <a:gd name="T65" fmla="*/ 190 h 236"/>
                    <a:gd name="T66" fmla="*/ 79 w 153"/>
                    <a:gd name="T67" fmla="*/ 211 h 236"/>
                    <a:gd name="T68" fmla="*/ 65 w 153"/>
                    <a:gd name="T69" fmla="*/ 228 h 236"/>
                    <a:gd name="T70" fmla="*/ 58 w 153"/>
                    <a:gd name="T71" fmla="*/ 235 h 236"/>
                    <a:gd name="T72" fmla="*/ 54 w 153"/>
                    <a:gd name="T73" fmla="*/ 223 h 236"/>
                    <a:gd name="T74" fmla="*/ 49 w 153"/>
                    <a:gd name="T75" fmla="*/ 203 h 236"/>
                    <a:gd name="T76" fmla="*/ 44 w 153"/>
                    <a:gd name="T77" fmla="*/ 191 h 236"/>
                    <a:gd name="T78" fmla="*/ 36 w 153"/>
                    <a:gd name="T79" fmla="*/ 181 h 236"/>
                    <a:gd name="T80" fmla="*/ 17 w 153"/>
                    <a:gd name="T81" fmla="*/ 170 h 236"/>
                    <a:gd name="T82" fmla="*/ 15 w 153"/>
                    <a:gd name="T83" fmla="*/ 168 h 236"/>
                    <a:gd name="T84" fmla="*/ 10 w 153"/>
                    <a:gd name="T85" fmla="*/ 189 h 2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3"/>
                    <a:gd name="T130" fmla="*/ 0 h 236"/>
                    <a:gd name="T131" fmla="*/ 153 w 153"/>
                    <a:gd name="T132" fmla="*/ 236 h 2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3" h="236">
                      <a:moveTo>
                        <a:pt x="10" y="189"/>
                      </a:moveTo>
                      <a:lnTo>
                        <a:pt x="5" y="172"/>
                      </a:lnTo>
                      <a:lnTo>
                        <a:pt x="3" y="163"/>
                      </a:lnTo>
                      <a:lnTo>
                        <a:pt x="1" y="159"/>
                      </a:lnTo>
                      <a:lnTo>
                        <a:pt x="0" y="153"/>
                      </a:lnTo>
                      <a:lnTo>
                        <a:pt x="3" y="146"/>
                      </a:lnTo>
                      <a:lnTo>
                        <a:pt x="8" y="140"/>
                      </a:lnTo>
                      <a:lnTo>
                        <a:pt x="17" y="134"/>
                      </a:lnTo>
                      <a:lnTo>
                        <a:pt x="25" y="129"/>
                      </a:lnTo>
                      <a:lnTo>
                        <a:pt x="34" y="117"/>
                      </a:lnTo>
                      <a:lnTo>
                        <a:pt x="47" y="94"/>
                      </a:lnTo>
                      <a:lnTo>
                        <a:pt x="55" y="77"/>
                      </a:lnTo>
                      <a:lnTo>
                        <a:pt x="64" y="58"/>
                      </a:lnTo>
                      <a:lnTo>
                        <a:pt x="71" y="40"/>
                      </a:lnTo>
                      <a:lnTo>
                        <a:pt x="77" y="28"/>
                      </a:lnTo>
                      <a:lnTo>
                        <a:pt x="85" y="19"/>
                      </a:lnTo>
                      <a:lnTo>
                        <a:pt x="92" y="11"/>
                      </a:lnTo>
                      <a:lnTo>
                        <a:pt x="100" y="4"/>
                      </a:lnTo>
                      <a:lnTo>
                        <a:pt x="109" y="1"/>
                      </a:lnTo>
                      <a:lnTo>
                        <a:pt x="120" y="0"/>
                      </a:lnTo>
                      <a:lnTo>
                        <a:pt x="130" y="0"/>
                      </a:lnTo>
                      <a:lnTo>
                        <a:pt x="137" y="4"/>
                      </a:lnTo>
                      <a:lnTo>
                        <a:pt x="140" y="9"/>
                      </a:lnTo>
                      <a:lnTo>
                        <a:pt x="147" y="17"/>
                      </a:lnTo>
                      <a:lnTo>
                        <a:pt x="152" y="31"/>
                      </a:lnTo>
                      <a:lnTo>
                        <a:pt x="152" y="44"/>
                      </a:lnTo>
                      <a:lnTo>
                        <a:pt x="152" y="59"/>
                      </a:lnTo>
                      <a:lnTo>
                        <a:pt x="149" y="74"/>
                      </a:lnTo>
                      <a:lnTo>
                        <a:pt x="141" y="96"/>
                      </a:lnTo>
                      <a:lnTo>
                        <a:pt x="128" y="126"/>
                      </a:lnTo>
                      <a:lnTo>
                        <a:pt x="118" y="152"/>
                      </a:lnTo>
                      <a:lnTo>
                        <a:pt x="109" y="165"/>
                      </a:lnTo>
                      <a:lnTo>
                        <a:pt x="92" y="190"/>
                      </a:lnTo>
                      <a:lnTo>
                        <a:pt x="79" y="211"/>
                      </a:lnTo>
                      <a:lnTo>
                        <a:pt x="65" y="228"/>
                      </a:lnTo>
                      <a:lnTo>
                        <a:pt x="58" y="235"/>
                      </a:lnTo>
                      <a:lnTo>
                        <a:pt x="54" y="223"/>
                      </a:lnTo>
                      <a:lnTo>
                        <a:pt x="49" y="203"/>
                      </a:lnTo>
                      <a:lnTo>
                        <a:pt x="44" y="191"/>
                      </a:lnTo>
                      <a:lnTo>
                        <a:pt x="36" y="181"/>
                      </a:lnTo>
                      <a:lnTo>
                        <a:pt x="17" y="170"/>
                      </a:lnTo>
                      <a:lnTo>
                        <a:pt x="15" y="168"/>
                      </a:lnTo>
                      <a:lnTo>
                        <a:pt x="10" y="189"/>
                      </a:lnTo>
                    </a:path>
                  </a:pathLst>
                </a:custGeom>
                <a:solidFill>
                  <a:schemeClr val="hlink"/>
                </a:solidFill>
                <a:ln w="12700" cap="rnd">
                  <a:solidFill>
                    <a:srgbClr val="000000"/>
                  </a:solidFill>
                  <a:round/>
                  <a:headEnd/>
                  <a:tailEnd/>
                </a:ln>
              </p:spPr>
              <p:txBody>
                <a:bodyPr/>
                <a:lstStyle/>
                <a:p>
                  <a:endParaRPr lang="en-GB"/>
                </a:p>
              </p:txBody>
            </p:sp>
          </p:grpSp>
          <p:grpSp>
            <p:nvGrpSpPr>
              <p:cNvPr id="16" name="Group 19"/>
              <p:cNvGrpSpPr>
                <a:grpSpLocks/>
              </p:cNvGrpSpPr>
              <p:nvPr/>
            </p:nvGrpSpPr>
            <p:grpSpPr bwMode="auto">
              <a:xfrm rot="3929429">
                <a:off x="2880" y="3360"/>
                <a:ext cx="583" cy="370"/>
                <a:chOff x="2902" y="3335"/>
                <a:chExt cx="583" cy="370"/>
              </a:xfrm>
            </p:grpSpPr>
            <p:sp>
              <p:nvSpPr>
                <p:cNvPr id="34" name="Freeform 20"/>
                <p:cNvSpPr>
                  <a:spLocks/>
                </p:cNvSpPr>
                <p:nvPr/>
              </p:nvSpPr>
              <p:spPr bwMode="auto">
                <a:xfrm>
                  <a:off x="3040" y="3335"/>
                  <a:ext cx="445" cy="349"/>
                </a:xfrm>
                <a:custGeom>
                  <a:avLst/>
                  <a:gdLst>
                    <a:gd name="T0" fmla="*/ 16 w 445"/>
                    <a:gd name="T1" fmla="*/ 334 h 349"/>
                    <a:gd name="T2" fmla="*/ 22 w 445"/>
                    <a:gd name="T3" fmla="*/ 345 h 349"/>
                    <a:gd name="T4" fmla="*/ 34 w 445"/>
                    <a:gd name="T5" fmla="*/ 348 h 349"/>
                    <a:gd name="T6" fmla="*/ 253 w 445"/>
                    <a:gd name="T7" fmla="*/ 191 h 349"/>
                    <a:gd name="T8" fmla="*/ 273 w 445"/>
                    <a:gd name="T9" fmla="*/ 194 h 349"/>
                    <a:gd name="T10" fmla="*/ 310 w 445"/>
                    <a:gd name="T11" fmla="*/ 196 h 349"/>
                    <a:gd name="T12" fmla="*/ 354 w 445"/>
                    <a:gd name="T13" fmla="*/ 178 h 349"/>
                    <a:gd name="T14" fmla="*/ 426 w 445"/>
                    <a:gd name="T15" fmla="*/ 169 h 349"/>
                    <a:gd name="T16" fmla="*/ 428 w 445"/>
                    <a:gd name="T17" fmla="*/ 152 h 349"/>
                    <a:gd name="T18" fmla="*/ 358 w 445"/>
                    <a:gd name="T19" fmla="*/ 154 h 349"/>
                    <a:gd name="T20" fmla="*/ 430 w 445"/>
                    <a:gd name="T21" fmla="*/ 138 h 349"/>
                    <a:gd name="T22" fmla="*/ 442 w 445"/>
                    <a:gd name="T23" fmla="*/ 125 h 349"/>
                    <a:gd name="T24" fmla="*/ 405 w 445"/>
                    <a:gd name="T25" fmla="*/ 118 h 349"/>
                    <a:gd name="T26" fmla="*/ 356 w 445"/>
                    <a:gd name="T27" fmla="*/ 118 h 349"/>
                    <a:gd name="T28" fmla="*/ 442 w 445"/>
                    <a:gd name="T29" fmla="*/ 97 h 349"/>
                    <a:gd name="T30" fmla="*/ 440 w 445"/>
                    <a:gd name="T31" fmla="*/ 82 h 349"/>
                    <a:gd name="T32" fmla="*/ 414 w 445"/>
                    <a:gd name="T33" fmla="*/ 77 h 349"/>
                    <a:gd name="T34" fmla="*/ 348 w 445"/>
                    <a:gd name="T35" fmla="*/ 98 h 349"/>
                    <a:gd name="T36" fmla="*/ 418 w 445"/>
                    <a:gd name="T37" fmla="*/ 58 h 349"/>
                    <a:gd name="T38" fmla="*/ 421 w 445"/>
                    <a:gd name="T39" fmla="*/ 37 h 349"/>
                    <a:gd name="T40" fmla="*/ 405 w 445"/>
                    <a:gd name="T41" fmla="*/ 28 h 349"/>
                    <a:gd name="T42" fmla="*/ 328 w 445"/>
                    <a:gd name="T43" fmla="*/ 69 h 349"/>
                    <a:gd name="T44" fmla="*/ 308 w 445"/>
                    <a:gd name="T45" fmla="*/ 80 h 349"/>
                    <a:gd name="T46" fmla="*/ 319 w 445"/>
                    <a:gd name="T47" fmla="*/ 55 h 349"/>
                    <a:gd name="T48" fmla="*/ 318 w 445"/>
                    <a:gd name="T49" fmla="*/ 11 h 349"/>
                    <a:gd name="T50" fmla="*/ 285 w 445"/>
                    <a:gd name="T51" fmla="*/ 3 h 349"/>
                    <a:gd name="T52" fmla="*/ 274 w 445"/>
                    <a:gd name="T53" fmla="*/ 59 h 349"/>
                    <a:gd name="T54" fmla="*/ 253 w 445"/>
                    <a:gd name="T55" fmla="*/ 97 h 349"/>
                    <a:gd name="T56" fmla="*/ 239 w 445"/>
                    <a:gd name="T57" fmla="*/ 134 h 349"/>
                    <a:gd name="T58" fmla="*/ 239 w 445"/>
                    <a:gd name="T59" fmla="*/ 164 h 349"/>
                    <a:gd name="T60" fmla="*/ 36 w 445"/>
                    <a:gd name="T61" fmla="*/ 303 h 349"/>
                    <a:gd name="T62" fmla="*/ 29 w 445"/>
                    <a:gd name="T63" fmla="*/ 266 h 3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5"/>
                    <a:gd name="T97" fmla="*/ 0 h 349"/>
                    <a:gd name="T98" fmla="*/ 445 w 445"/>
                    <a:gd name="T99" fmla="*/ 349 h 3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5" h="349">
                      <a:moveTo>
                        <a:pt x="0" y="287"/>
                      </a:moveTo>
                      <a:lnTo>
                        <a:pt x="16" y="334"/>
                      </a:lnTo>
                      <a:lnTo>
                        <a:pt x="19" y="342"/>
                      </a:lnTo>
                      <a:lnTo>
                        <a:pt x="22" y="345"/>
                      </a:lnTo>
                      <a:lnTo>
                        <a:pt x="26" y="348"/>
                      </a:lnTo>
                      <a:lnTo>
                        <a:pt x="34" y="348"/>
                      </a:lnTo>
                      <a:lnTo>
                        <a:pt x="43" y="344"/>
                      </a:lnTo>
                      <a:lnTo>
                        <a:pt x="253" y="191"/>
                      </a:lnTo>
                      <a:lnTo>
                        <a:pt x="266" y="186"/>
                      </a:lnTo>
                      <a:lnTo>
                        <a:pt x="273" y="194"/>
                      </a:lnTo>
                      <a:lnTo>
                        <a:pt x="287" y="201"/>
                      </a:lnTo>
                      <a:lnTo>
                        <a:pt x="310" y="196"/>
                      </a:lnTo>
                      <a:lnTo>
                        <a:pt x="336" y="186"/>
                      </a:lnTo>
                      <a:lnTo>
                        <a:pt x="354" y="178"/>
                      </a:lnTo>
                      <a:lnTo>
                        <a:pt x="410" y="172"/>
                      </a:lnTo>
                      <a:lnTo>
                        <a:pt x="426" y="169"/>
                      </a:lnTo>
                      <a:lnTo>
                        <a:pt x="432" y="162"/>
                      </a:lnTo>
                      <a:lnTo>
                        <a:pt x="428" y="152"/>
                      </a:lnTo>
                      <a:lnTo>
                        <a:pt x="410" y="149"/>
                      </a:lnTo>
                      <a:lnTo>
                        <a:pt x="358" y="154"/>
                      </a:lnTo>
                      <a:lnTo>
                        <a:pt x="356" y="147"/>
                      </a:lnTo>
                      <a:lnTo>
                        <a:pt x="430" y="138"/>
                      </a:lnTo>
                      <a:lnTo>
                        <a:pt x="442" y="132"/>
                      </a:lnTo>
                      <a:lnTo>
                        <a:pt x="442" y="125"/>
                      </a:lnTo>
                      <a:lnTo>
                        <a:pt x="434" y="117"/>
                      </a:lnTo>
                      <a:lnTo>
                        <a:pt x="405" y="118"/>
                      </a:lnTo>
                      <a:lnTo>
                        <a:pt x="356" y="125"/>
                      </a:lnTo>
                      <a:lnTo>
                        <a:pt x="356" y="118"/>
                      </a:lnTo>
                      <a:lnTo>
                        <a:pt x="436" y="100"/>
                      </a:lnTo>
                      <a:lnTo>
                        <a:pt x="442" y="97"/>
                      </a:lnTo>
                      <a:lnTo>
                        <a:pt x="444" y="90"/>
                      </a:lnTo>
                      <a:lnTo>
                        <a:pt x="440" y="82"/>
                      </a:lnTo>
                      <a:lnTo>
                        <a:pt x="433" y="79"/>
                      </a:lnTo>
                      <a:lnTo>
                        <a:pt x="414" y="77"/>
                      </a:lnTo>
                      <a:lnTo>
                        <a:pt x="373" y="88"/>
                      </a:lnTo>
                      <a:lnTo>
                        <a:pt x="348" y="98"/>
                      </a:lnTo>
                      <a:lnTo>
                        <a:pt x="347" y="93"/>
                      </a:lnTo>
                      <a:lnTo>
                        <a:pt x="418" y="58"/>
                      </a:lnTo>
                      <a:lnTo>
                        <a:pt x="421" y="48"/>
                      </a:lnTo>
                      <a:lnTo>
                        <a:pt x="421" y="37"/>
                      </a:lnTo>
                      <a:lnTo>
                        <a:pt x="418" y="28"/>
                      </a:lnTo>
                      <a:lnTo>
                        <a:pt x="405" y="28"/>
                      </a:lnTo>
                      <a:lnTo>
                        <a:pt x="390" y="33"/>
                      </a:lnTo>
                      <a:lnTo>
                        <a:pt x="328" y="69"/>
                      </a:lnTo>
                      <a:lnTo>
                        <a:pt x="315" y="77"/>
                      </a:lnTo>
                      <a:lnTo>
                        <a:pt x="308" y="80"/>
                      </a:lnTo>
                      <a:lnTo>
                        <a:pt x="308" y="72"/>
                      </a:lnTo>
                      <a:lnTo>
                        <a:pt x="319" y="55"/>
                      </a:lnTo>
                      <a:lnTo>
                        <a:pt x="322" y="31"/>
                      </a:lnTo>
                      <a:lnTo>
                        <a:pt x="318" y="11"/>
                      </a:lnTo>
                      <a:lnTo>
                        <a:pt x="304" y="0"/>
                      </a:lnTo>
                      <a:lnTo>
                        <a:pt x="285" y="3"/>
                      </a:lnTo>
                      <a:lnTo>
                        <a:pt x="277" y="31"/>
                      </a:lnTo>
                      <a:lnTo>
                        <a:pt x="274" y="59"/>
                      </a:lnTo>
                      <a:lnTo>
                        <a:pt x="264" y="84"/>
                      </a:lnTo>
                      <a:lnTo>
                        <a:pt x="253" y="97"/>
                      </a:lnTo>
                      <a:lnTo>
                        <a:pt x="245" y="113"/>
                      </a:lnTo>
                      <a:lnTo>
                        <a:pt x="239" y="134"/>
                      </a:lnTo>
                      <a:lnTo>
                        <a:pt x="238" y="157"/>
                      </a:lnTo>
                      <a:lnTo>
                        <a:pt x="239" y="164"/>
                      </a:lnTo>
                      <a:lnTo>
                        <a:pt x="41" y="308"/>
                      </a:lnTo>
                      <a:lnTo>
                        <a:pt x="36" y="303"/>
                      </a:lnTo>
                      <a:lnTo>
                        <a:pt x="32" y="289"/>
                      </a:lnTo>
                      <a:lnTo>
                        <a:pt x="29" y="266"/>
                      </a:lnTo>
                      <a:lnTo>
                        <a:pt x="0" y="287"/>
                      </a:lnTo>
                    </a:path>
                  </a:pathLst>
                </a:custGeom>
                <a:solidFill>
                  <a:srgbClr val="FF9F9F"/>
                </a:solidFill>
                <a:ln w="12700" cap="rnd">
                  <a:solidFill>
                    <a:srgbClr val="000000"/>
                  </a:solidFill>
                  <a:round/>
                  <a:headEnd/>
                  <a:tailEnd/>
                </a:ln>
              </p:spPr>
              <p:txBody>
                <a:bodyPr/>
                <a:lstStyle/>
                <a:p>
                  <a:endParaRPr lang="en-GB"/>
                </a:p>
              </p:txBody>
            </p:sp>
            <p:sp>
              <p:nvSpPr>
                <p:cNvPr id="35" name="Freeform 21"/>
                <p:cNvSpPr>
                  <a:spLocks/>
                </p:cNvSpPr>
                <p:nvPr/>
              </p:nvSpPr>
              <p:spPr bwMode="auto">
                <a:xfrm>
                  <a:off x="2902" y="3341"/>
                  <a:ext cx="188" cy="364"/>
                </a:xfrm>
                <a:custGeom>
                  <a:avLst/>
                  <a:gdLst>
                    <a:gd name="T0" fmla="*/ 175 w 188"/>
                    <a:gd name="T1" fmla="*/ 292 h 364"/>
                    <a:gd name="T2" fmla="*/ 181 w 188"/>
                    <a:gd name="T3" fmla="*/ 265 h 364"/>
                    <a:gd name="T4" fmla="*/ 184 w 188"/>
                    <a:gd name="T5" fmla="*/ 252 h 364"/>
                    <a:gd name="T6" fmla="*/ 185 w 188"/>
                    <a:gd name="T7" fmla="*/ 246 h 364"/>
                    <a:gd name="T8" fmla="*/ 187 w 188"/>
                    <a:gd name="T9" fmla="*/ 236 h 364"/>
                    <a:gd name="T10" fmla="*/ 183 w 188"/>
                    <a:gd name="T11" fmla="*/ 226 h 364"/>
                    <a:gd name="T12" fmla="*/ 177 w 188"/>
                    <a:gd name="T13" fmla="*/ 216 h 364"/>
                    <a:gd name="T14" fmla="*/ 167 w 188"/>
                    <a:gd name="T15" fmla="*/ 208 h 364"/>
                    <a:gd name="T16" fmla="*/ 156 w 188"/>
                    <a:gd name="T17" fmla="*/ 199 h 364"/>
                    <a:gd name="T18" fmla="*/ 146 w 188"/>
                    <a:gd name="T19" fmla="*/ 181 h 364"/>
                    <a:gd name="T20" fmla="*/ 129 w 188"/>
                    <a:gd name="T21" fmla="*/ 145 h 364"/>
                    <a:gd name="T22" fmla="*/ 120 w 188"/>
                    <a:gd name="T23" fmla="*/ 120 h 364"/>
                    <a:gd name="T24" fmla="*/ 108 w 188"/>
                    <a:gd name="T25" fmla="*/ 90 h 364"/>
                    <a:gd name="T26" fmla="*/ 99 w 188"/>
                    <a:gd name="T27" fmla="*/ 61 h 364"/>
                    <a:gd name="T28" fmla="*/ 92 w 188"/>
                    <a:gd name="T29" fmla="*/ 43 h 364"/>
                    <a:gd name="T30" fmla="*/ 83 w 188"/>
                    <a:gd name="T31" fmla="*/ 30 h 364"/>
                    <a:gd name="T32" fmla="*/ 74 w 188"/>
                    <a:gd name="T33" fmla="*/ 17 h 364"/>
                    <a:gd name="T34" fmla="*/ 63 w 188"/>
                    <a:gd name="T35" fmla="*/ 6 h 364"/>
                    <a:gd name="T36" fmla="*/ 52 w 188"/>
                    <a:gd name="T37" fmla="*/ 1 h 364"/>
                    <a:gd name="T38" fmla="*/ 39 w 188"/>
                    <a:gd name="T39" fmla="*/ 0 h 364"/>
                    <a:gd name="T40" fmla="*/ 27 w 188"/>
                    <a:gd name="T41" fmla="*/ 0 h 364"/>
                    <a:gd name="T42" fmla="*/ 19 w 188"/>
                    <a:gd name="T43" fmla="*/ 6 h 364"/>
                    <a:gd name="T44" fmla="*/ 15 w 188"/>
                    <a:gd name="T45" fmla="*/ 14 h 364"/>
                    <a:gd name="T46" fmla="*/ 6 w 188"/>
                    <a:gd name="T47" fmla="*/ 27 h 364"/>
                    <a:gd name="T48" fmla="*/ 0 w 188"/>
                    <a:gd name="T49" fmla="*/ 48 h 364"/>
                    <a:gd name="T50" fmla="*/ 0 w 188"/>
                    <a:gd name="T51" fmla="*/ 67 h 364"/>
                    <a:gd name="T52" fmla="*/ 0 w 188"/>
                    <a:gd name="T53" fmla="*/ 91 h 364"/>
                    <a:gd name="T54" fmla="*/ 4 w 188"/>
                    <a:gd name="T55" fmla="*/ 115 h 364"/>
                    <a:gd name="T56" fmla="*/ 14 w 188"/>
                    <a:gd name="T57" fmla="*/ 148 h 364"/>
                    <a:gd name="T58" fmla="*/ 29 w 188"/>
                    <a:gd name="T59" fmla="*/ 194 h 364"/>
                    <a:gd name="T60" fmla="*/ 41 w 188"/>
                    <a:gd name="T61" fmla="*/ 235 h 364"/>
                    <a:gd name="T62" fmla="*/ 52 w 188"/>
                    <a:gd name="T63" fmla="*/ 254 h 364"/>
                    <a:gd name="T64" fmla="*/ 74 w 188"/>
                    <a:gd name="T65" fmla="*/ 294 h 364"/>
                    <a:gd name="T66" fmla="*/ 89 w 188"/>
                    <a:gd name="T67" fmla="*/ 326 h 364"/>
                    <a:gd name="T68" fmla="*/ 107 w 188"/>
                    <a:gd name="T69" fmla="*/ 352 h 364"/>
                    <a:gd name="T70" fmla="*/ 116 w 188"/>
                    <a:gd name="T71" fmla="*/ 363 h 364"/>
                    <a:gd name="T72" fmla="*/ 120 w 188"/>
                    <a:gd name="T73" fmla="*/ 345 h 364"/>
                    <a:gd name="T74" fmla="*/ 127 w 188"/>
                    <a:gd name="T75" fmla="*/ 314 h 364"/>
                    <a:gd name="T76" fmla="*/ 133 w 188"/>
                    <a:gd name="T77" fmla="*/ 295 h 364"/>
                    <a:gd name="T78" fmla="*/ 143 w 188"/>
                    <a:gd name="T79" fmla="*/ 279 h 364"/>
                    <a:gd name="T80" fmla="*/ 167 w 188"/>
                    <a:gd name="T81" fmla="*/ 262 h 364"/>
                    <a:gd name="T82" fmla="*/ 169 w 188"/>
                    <a:gd name="T83" fmla="*/ 260 h 364"/>
                    <a:gd name="T84" fmla="*/ 175 w 188"/>
                    <a:gd name="T85" fmla="*/ 292 h 3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364"/>
                    <a:gd name="T131" fmla="*/ 188 w 188"/>
                    <a:gd name="T132" fmla="*/ 364 h 36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364">
                      <a:moveTo>
                        <a:pt x="175" y="292"/>
                      </a:moveTo>
                      <a:lnTo>
                        <a:pt x="181" y="265"/>
                      </a:lnTo>
                      <a:lnTo>
                        <a:pt x="184" y="252"/>
                      </a:lnTo>
                      <a:lnTo>
                        <a:pt x="185" y="246"/>
                      </a:lnTo>
                      <a:lnTo>
                        <a:pt x="187" y="236"/>
                      </a:lnTo>
                      <a:lnTo>
                        <a:pt x="183" y="226"/>
                      </a:lnTo>
                      <a:lnTo>
                        <a:pt x="177" y="216"/>
                      </a:lnTo>
                      <a:lnTo>
                        <a:pt x="167" y="208"/>
                      </a:lnTo>
                      <a:lnTo>
                        <a:pt x="156" y="199"/>
                      </a:lnTo>
                      <a:lnTo>
                        <a:pt x="146" y="181"/>
                      </a:lnTo>
                      <a:lnTo>
                        <a:pt x="129" y="145"/>
                      </a:lnTo>
                      <a:lnTo>
                        <a:pt x="120" y="120"/>
                      </a:lnTo>
                      <a:lnTo>
                        <a:pt x="108" y="90"/>
                      </a:lnTo>
                      <a:lnTo>
                        <a:pt x="99" y="61"/>
                      </a:lnTo>
                      <a:lnTo>
                        <a:pt x="92" y="43"/>
                      </a:lnTo>
                      <a:lnTo>
                        <a:pt x="83" y="30"/>
                      </a:lnTo>
                      <a:lnTo>
                        <a:pt x="74" y="17"/>
                      </a:lnTo>
                      <a:lnTo>
                        <a:pt x="63" y="6"/>
                      </a:lnTo>
                      <a:lnTo>
                        <a:pt x="52" y="1"/>
                      </a:lnTo>
                      <a:lnTo>
                        <a:pt x="39" y="0"/>
                      </a:lnTo>
                      <a:lnTo>
                        <a:pt x="27" y="0"/>
                      </a:lnTo>
                      <a:lnTo>
                        <a:pt x="19" y="6"/>
                      </a:lnTo>
                      <a:lnTo>
                        <a:pt x="15" y="14"/>
                      </a:lnTo>
                      <a:lnTo>
                        <a:pt x="6" y="27"/>
                      </a:lnTo>
                      <a:lnTo>
                        <a:pt x="0" y="48"/>
                      </a:lnTo>
                      <a:lnTo>
                        <a:pt x="0" y="67"/>
                      </a:lnTo>
                      <a:lnTo>
                        <a:pt x="0" y="91"/>
                      </a:lnTo>
                      <a:lnTo>
                        <a:pt x="4" y="115"/>
                      </a:lnTo>
                      <a:lnTo>
                        <a:pt x="14" y="148"/>
                      </a:lnTo>
                      <a:lnTo>
                        <a:pt x="29" y="194"/>
                      </a:lnTo>
                      <a:lnTo>
                        <a:pt x="41" y="235"/>
                      </a:lnTo>
                      <a:lnTo>
                        <a:pt x="52" y="254"/>
                      </a:lnTo>
                      <a:lnTo>
                        <a:pt x="74" y="294"/>
                      </a:lnTo>
                      <a:lnTo>
                        <a:pt x="89" y="326"/>
                      </a:lnTo>
                      <a:lnTo>
                        <a:pt x="107" y="352"/>
                      </a:lnTo>
                      <a:lnTo>
                        <a:pt x="116" y="363"/>
                      </a:lnTo>
                      <a:lnTo>
                        <a:pt x="120" y="345"/>
                      </a:lnTo>
                      <a:lnTo>
                        <a:pt x="127" y="314"/>
                      </a:lnTo>
                      <a:lnTo>
                        <a:pt x="133" y="295"/>
                      </a:lnTo>
                      <a:lnTo>
                        <a:pt x="143" y="279"/>
                      </a:lnTo>
                      <a:lnTo>
                        <a:pt x="167" y="262"/>
                      </a:lnTo>
                      <a:lnTo>
                        <a:pt x="169" y="260"/>
                      </a:lnTo>
                      <a:lnTo>
                        <a:pt x="175" y="292"/>
                      </a:lnTo>
                    </a:path>
                  </a:pathLst>
                </a:custGeom>
                <a:solidFill>
                  <a:srgbClr val="9F3FDF"/>
                </a:solidFill>
                <a:ln w="12700" cap="rnd">
                  <a:solidFill>
                    <a:srgbClr val="000000"/>
                  </a:solidFill>
                  <a:round/>
                  <a:headEnd/>
                  <a:tailEnd/>
                </a:ln>
              </p:spPr>
              <p:txBody>
                <a:bodyPr/>
                <a:lstStyle/>
                <a:p>
                  <a:endParaRPr lang="en-GB"/>
                </a:p>
              </p:txBody>
            </p:sp>
            <p:sp>
              <p:nvSpPr>
                <p:cNvPr id="36" name="Freeform 22"/>
                <p:cNvSpPr>
                  <a:spLocks/>
                </p:cNvSpPr>
                <p:nvPr/>
              </p:nvSpPr>
              <p:spPr bwMode="auto">
                <a:xfrm>
                  <a:off x="3018" y="3627"/>
                  <a:ext cx="42" cy="78"/>
                </a:xfrm>
                <a:custGeom>
                  <a:avLst/>
                  <a:gdLst>
                    <a:gd name="T0" fmla="*/ 25 w 42"/>
                    <a:gd name="T1" fmla="*/ 0 h 78"/>
                    <a:gd name="T2" fmla="*/ 17 w 42"/>
                    <a:gd name="T3" fmla="*/ 14 h 78"/>
                    <a:gd name="T4" fmla="*/ 11 w 42"/>
                    <a:gd name="T5" fmla="*/ 32 h 78"/>
                    <a:gd name="T6" fmla="*/ 5 w 42"/>
                    <a:gd name="T7" fmla="*/ 61 h 78"/>
                    <a:gd name="T8" fmla="*/ 0 w 42"/>
                    <a:gd name="T9" fmla="*/ 76 h 78"/>
                    <a:gd name="T10" fmla="*/ 0 w 42"/>
                    <a:gd name="T11" fmla="*/ 77 h 78"/>
                    <a:gd name="T12" fmla="*/ 13 w 42"/>
                    <a:gd name="T13" fmla="*/ 74 h 78"/>
                    <a:gd name="T14" fmla="*/ 30 w 42"/>
                    <a:gd name="T15" fmla="*/ 60 h 78"/>
                    <a:gd name="T16" fmla="*/ 38 w 42"/>
                    <a:gd name="T17" fmla="*/ 50 h 78"/>
                    <a:gd name="T18" fmla="*/ 41 w 42"/>
                    <a:gd name="T19" fmla="*/ 44 h 78"/>
                    <a:gd name="T20" fmla="*/ 35 w 42"/>
                    <a:gd name="T21" fmla="*/ 26 h 78"/>
                    <a:gd name="T22" fmla="*/ 25 w 42"/>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78"/>
                    <a:gd name="T38" fmla="*/ 42 w 42"/>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78">
                      <a:moveTo>
                        <a:pt x="25" y="0"/>
                      </a:moveTo>
                      <a:lnTo>
                        <a:pt x="17" y="14"/>
                      </a:lnTo>
                      <a:lnTo>
                        <a:pt x="11" y="32"/>
                      </a:lnTo>
                      <a:lnTo>
                        <a:pt x="5" y="61"/>
                      </a:lnTo>
                      <a:lnTo>
                        <a:pt x="0" y="76"/>
                      </a:lnTo>
                      <a:lnTo>
                        <a:pt x="0" y="77"/>
                      </a:lnTo>
                      <a:lnTo>
                        <a:pt x="13" y="74"/>
                      </a:lnTo>
                      <a:lnTo>
                        <a:pt x="30" y="60"/>
                      </a:lnTo>
                      <a:lnTo>
                        <a:pt x="38" y="50"/>
                      </a:lnTo>
                      <a:lnTo>
                        <a:pt x="41" y="44"/>
                      </a:lnTo>
                      <a:lnTo>
                        <a:pt x="35" y="26"/>
                      </a:lnTo>
                      <a:lnTo>
                        <a:pt x="25" y="0"/>
                      </a:lnTo>
                    </a:path>
                  </a:pathLst>
                </a:custGeom>
                <a:solidFill>
                  <a:srgbClr val="7F00DF"/>
                </a:solidFill>
                <a:ln w="12700" cap="rnd">
                  <a:solidFill>
                    <a:srgbClr val="000000"/>
                  </a:solidFill>
                  <a:round/>
                  <a:headEnd/>
                  <a:tailEnd/>
                </a:ln>
              </p:spPr>
              <p:txBody>
                <a:bodyPr/>
                <a:lstStyle/>
                <a:p>
                  <a:endParaRPr lang="en-GB"/>
                </a:p>
              </p:txBody>
            </p:sp>
          </p:grpSp>
          <p:grpSp>
            <p:nvGrpSpPr>
              <p:cNvPr id="17" name="Group 23"/>
              <p:cNvGrpSpPr>
                <a:grpSpLocks/>
              </p:cNvGrpSpPr>
              <p:nvPr/>
            </p:nvGrpSpPr>
            <p:grpSpPr bwMode="auto">
              <a:xfrm>
                <a:off x="3393" y="2883"/>
                <a:ext cx="429" cy="238"/>
                <a:chOff x="3393" y="2883"/>
                <a:chExt cx="429" cy="238"/>
              </a:xfrm>
            </p:grpSpPr>
            <p:sp>
              <p:nvSpPr>
                <p:cNvPr id="30" name="Freeform 24"/>
                <p:cNvSpPr>
                  <a:spLocks/>
                </p:cNvSpPr>
                <p:nvPr/>
              </p:nvSpPr>
              <p:spPr bwMode="auto">
                <a:xfrm>
                  <a:off x="3537" y="2883"/>
                  <a:ext cx="285" cy="238"/>
                </a:xfrm>
                <a:custGeom>
                  <a:avLst/>
                  <a:gdLst>
                    <a:gd name="T0" fmla="*/ 10 w 285"/>
                    <a:gd name="T1" fmla="*/ 9 h 238"/>
                    <a:gd name="T2" fmla="*/ 14 w 285"/>
                    <a:gd name="T3" fmla="*/ 2 h 238"/>
                    <a:gd name="T4" fmla="*/ 22 w 285"/>
                    <a:gd name="T5" fmla="*/ 0 h 238"/>
                    <a:gd name="T6" fmla="*/ 162 w 285"/>
                    <a:gd name="T7" fmla="*/ 107 h 238"/>
                    <a:gd name="T8" fmla="*/ 175 w 285"/>
                    <a:gd name="T9" fmla="*/ 105 h 238"/>
                    <a:gd name="T10" fmla="*/ 198 w 285"/>
                    <a:gd name="T11" fmla="*/ 103 h 238"/>
                    <a:gd name="T12" fmla="*/ 226 w 285"/>
                    <a:gd name="T13" fmla="*/ 115 h 238"/>
                    <a:gd name="T14" fmla="*/ 273 w 285"/>
                    <a:gd name="T15" fmla="*/ 122 h 238"/>
                    <a:gd name="T16" fmla="*/ 274 w 285"/>
                    <a:gd name="T17" fmla="*/ 134 h 238"/>
                    <a:gd name="T18" fmla="*/ 229 w 285"/>
                    <a:gd name="T19" fmla="*/ 132 h 238"/>
                    <a:gd name="T20" fmla="*/ 275 w 285"/>
                    <a:gd name="T21" fmla="*/ 143 h 238"/>
                    <a:gd name="T22" fmla="*/ 283 w 285"/>
                    <a:gd name="T23" fmla="*/ 152 h 238"/>
                    <a:gd name="T24" fmla="*/ 259 w 285"/>
                    <a:gd name="T25" fmla="*/ 157 h 238"/>
                    <a:gd name="T26" fmla="*/ 228 w 285"/>
                    <a:gd name="T27" fmla="*/ 157 h 238"/>
                    <a:gd name="T28" fmla="*/ 283 w 285"/>
                    <a:gd name="T29" fmla="*/ 171 h 238"/>
                    <a:gd name="T30" fmla="*/ 282 w 285"/>
                    <a:gd name="T31" fmla="*/ 181 h 238"/>
                    <a:gd name="T32" fmla="*/ 265 w 285"/>
                    <a:gd name="T33" fmla="*/ 184 h 238"/>
                    <a:gd name="T34" fmla="*/ 223 w 285"/>
                    <a:gd name="T35" fmla="*/ 170 h 238"/>
                    <a:gd name="T36" fmla="*/ 267 w 285"/>
                    <a:gd name="T37" fmla="*/ 197 h 238"/>
                    <a:gd name="T38" fmla="*/ 270 w 285"/>
                    <a:gd name="T39" fmla="*/ 212 h 238"/>
                    <a:gd name="T40" fmla="*/ 259 w 285"/>
                    <a:gd name="T41" fmla="*/ 218 h 238"/>
                    <a:gd name="T42" fmla="*/ 210 w 285"/>
                    <a:gd name="T43" fmla="*/ 190 h 238"/>
                    <a:gd name="T44" fmla="*/ 197 w 285"/>
                    <a:gd name="T45" fmla="*/ 182 h 238"/>
                    <a:gd name="T46" fmla="*/ 204 w 285"/>
                    <a:gd name="T47" fmla="*/ 200 h 238"/>
                    <a:gd name="T48" fmla="*/ 203 w 285"/>
                    <a:gd name="T49" fmla="*/ 230 h 238"/>
                    <a:gd name="T50" fmla="*/ 182 w 285"/>
                    <a:gd name="T51" fmla="*/ 235 h 238"/>
                    <a:gd name="T52" fmla="*/ 175 w 285"/>
                    <a:gd name="T53" fmla="*/ 196 h 238"/>
                    <a:gd name="T54" fmla="*/ 162 w 285"/>
                    <a:gd name="T55" fmla="*/ 171 h 238"/>
                    <a:gd name="T56" fmla="*/ 153 w 285"/>
                    <a:gd name="T57" fmla="*/ 146 h 238"/>
                    <a:gd name="T58" fmla="*/ 153 w 285"/>
                    <a:gd name="T59" fmla="*/ 126 h 238"/>
                    <a:gd name="T60" fmla="*/ 23 w 285"/>
                    <a:gd name="T61" fmla="*/ 30 h 238"/>
                    <a:gd name="T62" fmla="*/ 18 w 285"/>
                    <a:gd name="T63" fmla="*/ 56 h 2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5"/>
                    <a:gd name="T97" fmla="*/ 0 h 238"/>
                    <a:gd name="T98" fmla="*/ 285 w 285"/>
                    <a:gd name="T99" fmla="*/ 238 h 2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5" h="238">
                      <a:moveTo>
                        <a:pt x="0" y="42"/>
                      </a:moveTo>
                      <a:lnTo>
                        <a:pt x="10" y="9"/>
                      </a:lnTo>
                      <a:lnTo>
                        <a:pt x="12" y="4"/>
                      </a:lnTo>
                      <a:lnTo>
                        <a:pt x="14" y="2"/>
                      </a:lnTo>
                      <a:lnTo>
                        <a:pt x="17" y="0"/>
                      </a:lnTo>
                      <a:lnTo>
                        <a:pt x="22" y="0"/>
                      </a:lnTo>
                      <a:lnTo>
                        <a:pt x="27" y="3"/>
                      </a:lnTo>
                      <a:lnTo>
                        <a:pt x="162" y="107"/>
                      </a:lnTo>
                      <a:lnTo>
                        <a:pt x="170" y="110"/>
                      </a:lnTo>
                      <a:lnTo>
                        <a:pt x="175" y="105"/>
                      </a:lnTo>
                      <a:lnTo>
                        <a:pt x="184" y="100"/>
                      </a:lnTo>
                      <a:lnTo>
                        <a:pt x="198" y="103"/>
                      </a:lnTo>
                      <a:lnTo>
                        <a:pt x="215" y="110"/>
                      </a:lnTo>
                      <a:lnTo>
                        <a:pt x="226" y="115"/>
                      </a:lnTo>
                      <a:lnTo>
                        <a:pt x="262" y="120"/>
                      </a:lnTo>
                      <a:lnTo>
                        <a:pt x="273" y="122"/>
                      </a:lnTo>
                      <a:lnTo>
                        <a:pt x="276" y="127"/>
                      </a:lnTo>
                      <a:lnTo>
                        <a:pt x="274" y="134"/>
                      </a:lnTo>
                      <a:lnTo>
                        <a:pt x="262" y="136"/>
                      </a:lnTo>
                      <a:lnTo>
                        <a:pt x="229" y="132"/>
                      </a:lnTo>
                      <a:lnTo>
                        <a:pt x="228" y="137"/>
                      </a:lnTo>
                      <a:lnTo>
                        <a:pt x="275" y="143"/>
                      </a:lnTo>
                      <a:lnTo>
                        <a:pt x="283" y="147"/>
                      </a:lnTo>
                      <a:lnTo>
                        <a:pt x="283" y="152"/>
                      </a:lnTo>
                      <a:lnTo>
                        <a:pt x="278" y="157"/>
                      </a:lnTo>
                      <a:lnTo>
                        <a:pt x="259" y="157"/>
                      </a:lnTo>
                      <a:lnTo>
                        <a:pt x="228" y="152"/>
                      </a:lnTo>
                      <a:lnTo>
                        <a:pt x="228" y="157"/>
                      </a:lnTo>
                      <a:lnTo>
                        <a:pt x="279" y="169"/>
                      </a:lnTo>
                      <a:lnTo>
                        <a:pt x="283" y="171"/>
                      </a:lnTo>
                      <a:lnTo>
                        <a:pt x="284" y="176"/>
                      </a:lnTo>
                      <a:lnTo>
                        <a:pt x="282" y="181"/>
                      </a:lnTo>
                      <a:lnTo>
                        <a:pt x="277" y="183"/>
                      </a:lnTo>
                      <a:lnTo>
                        <a:pt x="265" y="184"/>
                      </a:lnTo>
                      <a:lnTo>
                        <a:pt x="239" y="177"/>
                      </a:lnTo>
                      <a:lnTo>
                        <a:pt x="223" y="170"/>
                      </a:lnTo>
                      <a:lnTo>
                        <a:pt x="222" y="174"/>
                      </a:lnTo>
                      <a:lnTo>
                        <a:pt x="267" y="197"/>
                      </a:lnTo>
                      <a:lnTo>
                        <a:pt x="270" y="205"/>
                      </a:lnTo>
                      <a:lnTo>
                        <a:pt x="270" y="212"/>
                      </a:lnTo>
                      <a:lnTo>
                        <a:pt x="267" y="218"/>
                      </a:lnTo>
                      <a:lnTo>
                        <a:pt x="259" y="218"/>
                      </a:lnTo>
                      <a:lnTo>
                        <a:pt x="250" y="215"/>
                      </a:lnTo>
                      <a:lnTo>
                        <a:pt x="210" y="190"/>
                      </a:lnTo>
                      <a:lnTo>
                        <a:pt x="202" y="184"/>
                      </a:lnTo>
                      <a:lnTo>
                        <a:pt x="197" y="182"/>
                      </a:lnTo>
                      <a:lnTo>
                        <a:pt x="197" y="188"/>
                      </a:lnTo>
                      <a:lnTo>
                        <a:pt x="204" y="200"/>
                      </a:lnTo>
                      <a:lnTo>
                        <a:pt x="206" y="216"/>
                      </a:lnTo>
                      <a:lnTo>
                        <a:pt x="203" y="230"/>
                      </a:lnTo>
                      <a:lnTo>
                        <a:pt x="194" y="237"/>
                      </a:lnTo>
                      <a:lnTo>
                        <a:pt x="182" y="235"/>
                      </a:lnTo>
                      <a:lnTo>
                        <a:pt x="177" y="216"/>
                      </a:lnTo>
                      <a:lnTo>
                        <a:pt x="175" y="196"/>
                      </a:lnTo>
                      <a:lnTo>
                        <a:pt x="169" y="180"/>
                      </a:lnTo>
                      <a:lnTo>
                        <a:pt x="162" y="171"/>
                      </a:lnTo>
                      <a:lnTo>
                        <a:pt x="157" y="160"/>
                      </a:lnTo>
                      <a:lnTo>
                        <a:pt x="153" y="146"/>
                      </a:lnTo>
                      <a:lnTo>
                        <a:pt x="152" y="130"/>
                      </a:lnTo>
                      <a:lnTo>
                        <a:pt x="153" y="126"/>
                      </a:lnTo>
                      <a:lnTo>
                        <a:pt x="26" y="27"/>
                      </a:lnTo>
                      <a:lnTo>
                        <a:pt x="23" y="30"/>
                      </a:lnTo>
                      <a:lnTo>
                        <a:pt x="20" y="41"/>
                      </a:lnTo>
                      <a:lnTo>
                        <a:pt x="18" y="56"/>
                      </a:lnTo>
                      <a:lnTo>
                        <a:pt x="0" y="42"/>
                      </a:lnTo>
                    </a:path>
                  </a:pathLst>
                </a:custGeom>
                <a:solidFill>
                  <a:srgbClr val="FF9F9F"/>
                </a:solidFill>
                <a:ln w="12700" cap="rnd">
                  <a:solidFill>
                    <a:srgbClr val="000000"/>
                  </a:solidFill>
                  <a:round/>
                  <a:headEnd/>
                  <a:tailEnd/>
                </a:ln>
              </p:spPr>
              <p:txBody>
                <a:bodyPr/>
                <a:lstStyle/>
                <a:p>
                  <a:endParaRPr lang="en-GB"/>
                </a:p>
              </p:txBody>
            </p:sp>
            <p:grpSp>
              <p:nvGrpSpPr>
                <p:cNvPr id="31" name="Group 25"/>
                <p:cNvGrpSpPr>
                  <a:grpSpLocks/>
                </p:cNvGrpSpPr>
                <p:nvPr/>
              </p:nvGrpSpPr>
              <p:grpSpPr bwMode="auto">
                <a:xfrm>
                  <a:off x="3393" y="2898"/>
                  <a:ext cx="183" cy="163"/>
                  <a:chOff x="3393" y="2898"/>
                  <a:chExt cx="183" cy="163"/>
                </a:xfrm>
              </p:grpSpPr>
              <p:sp>
                <p:nvSpPr>
                  <p:cNvPr id="32" name="Freeform 26"/>
                  <p:cNvSpPr>
                    <a:spLocks/>
                  </p:cNvSpPr>
                  <p:nvPr/>
                </p:nvSpPr>
                <p:spPr bwMode="auto">
                  <a:xfrm>
                    <a:off x="3393" y="2898"/>
                    <a:ext cx="183" cy="163"/>
                  </a:xfrm>
                  <a:custGeom>
                    <a:avLst/>
                    <a:gdLst>
                      <a:gd name="T0" fmla="*/ 146 w 183"/>
                      <a:gd name="T1" fmla="*/ 10 h 163"/>
                      <a:gd name="T2" fmla="*/ 133 w 183"/>
                      <a:gd name="T3" fmla="*/ 5 h 163"/>
                      <a:gd name="T4" fmla="*/ 126 w 183"/>
                      <a:gd name="T5" fmla="*/ 3 h 163"/>
                      <a:gd name="T6" fmla="*/ 123 w 183"/>
                      <a:gd name="T7" fmla="*/ 1 h 163"/>
                      <a:gd name="T8" fmla="*/ 119 w 183"/>
                      <a:gd name="T9" fmla="*/ 0 h 163"/>
                      <a:gd name="T10" fmla="*/ 113 w 183"/>
                      <a:gd name="T11" fmla="*/ 3 h 163"/>
                      <a:gd name="T12" fmla="*/ 108 w 183"/>
                      <a:gd name="T13" fmla="*/ 9 h 163"/>
                      <a:gd name="T14" fmla="*/ 104 w 183"/>
                      <a:gd name="T15" fmla="*/ 18 h 163"/>
                      <a:gd name="T16" fmla="*/ 100 w 183"/>
                      <a:gd name="T17" fmla="*/ 26 h 163"/>
                      <a:gd name="T18" fmla="*/ 91 w 183"/>
                      <a:gd name="T19" fmla="*/ 36 h 163"/>
                      <a:gd name="T20" fmla="*/ 73 w 183"/>
                      <a:gd name="T21" fmla="*/ 50 h 163"/>
                      <a:gd name="T22" fmla="*/ 60 w 183"/>
                      <a:gd name="T23" fmla="*/ 58 h 163"/>
                      <a:gd name="T24" fmla="*/ 45 w 183"/>
                      <a:gd name="T25" fmla="*/ 68 h 163"/>
                      <a:gd name="T26" fmla="*/ 31 w 183"/>
                      <a:gd name="T27" fmla="*/ 76 h 163"/>
                      <a:gd name="T28" fmla="*/ 21 w 183"/>
                      <a:gd name="T29" fmla="*/ 82 h 163"/>
                      <a:gd name="T30" fmla="*/ 15 w 183"/>
                      <a:gd name="T31" fmla="*/ 90 h 163"/>
                      <a:gd name="T32" fmla="*/ 8 w 183"/>
                      <a:gd name="T33" fmla="*/ 98 h 163"/>
                      <a:gd name="T34" fmla="*/ 3 w 183"/>
                      <a:gd name="T35" fmla="*/ 107 h 163"/>
                      <a:gd name="T36" fmla="*/ 0 w 183"/>
                      <a:gd name="T37" fmla="*/ 117 h 163"/>
                      <a:gd name="T38" fmla="*/ 0 w 183"/>
                      <a:gd name="T39" fmla="*/ 128 h 163"/>
                      <a:gd name="T40" fmla="*/ 0 w 183"/>
                      <a:gd name="T41" fmla="*/ 138 h 163"/>
                      <a:gd name="T42" fmla="*/ 3 w 183"/>
                      <a:gd name="T43" fmla="*/ 146 h 163"/>
                      <a:gd name="T44" fmla="*/ 7 w 183"/>
                      <a:gd name="T45" fmla="*/ 149 h 163"/>
                      <a:gd name="T46" fmla="*/ 13 w 183"/>
                      <a:gd name="T47" fmla="*/ 157 h 163"/>
                      <a:gd name="T48" fmla="*/ 24 w 183"/>
                      <a:gd name="T49" fmla="*/ 162 h 163"/>
                      <a:gd name="T50" fmla="*/ 34 w 183"/>
                      <a:gd name="T51" fmla="*/ 162 h 163"/>
                      <a:gd name="T52" fmla="*/ 46 w 183"/>
                      <a:gd name="T53" fmla="*/ 162 h 163"/>
                      <a:gd name="T54" fmla="*/ 58 w 183"/>
                      <a:gd name="T55" fmla="*/ 159 h 163"/>
                      <a:gd name="T56" fmla="*/ 74 w 183"/>
                      <a:gd name="T57" fmla="*/ 150 h 163"/>
                      <a:gd name="T58" fmla="*/ 97 w 183"/>
                      <a:gd name="T59" fmla="*/ 137 h 163"/>
                      <a:gd name="T60" fmla="*/ 118 w 183"/>
                      <a:gd name="T61" fmla="*/ 126 h 163"/>
                      <a:gd name="T62" fmla="*/ 127 w 183"/>
                      <a:gd name="T63" fmla="*/ 117 h 163"/>
                      <a:gd name="T64" fmla="*/ 147 w 183"/>
                      <a:gd name="T65" fmla="*/ 98 h 163"/>
                      <a:gd name="T66" fmla="*/ 164 w 183"/>
                      <a:gd name="T67" fmla="*/ 85 h 163"/>
                      <a:gd name="T68" fmla="*/ 177 w 183"/>
                      <a:gd name="T69" fmla="*/ 69 h 163"/>
                      <a:gd name="T70" fmla="*/ 182 w 183"/>
                      <a:gd name="T71" fmla="*/ 62 h 163"/>
                      <a:gd name="T72" fmla="*/ 173 w 183"/>
                      <a:gd name="T73" fmla="*/ 58 h 163"/>
                      <a:gd name="T74" fmla="*/ 157 w 183"/>
                      <a:gd name="T75" fmla="*/ 52 h 163"/>
                      <a:gd name="T76" fmla="*/ 148 w 183"/>
                      <a:gd name="T77" fmla="*/ 47 h 163"/>
                      <a:gd name="T78" fmla="*/ 140 w 183"/>
                      <a:gd name="T79" fmla="*/ 38 h 163"/>
                      <a:gd name="T80" fmla="*/ 131 w 183"/>
                      <a:gd name="T81" fmla="*/ 18 h 163"/>
                      <a:gd name="T82" fmla="*/ 130 w 183"/>
                      <a:gd name="T83" fmla="*/ 16 h 163"/>
                      <a:gd name="T84" fmla="*/ 146 w 183"/>
                      <a:gd name="T85" fmla="*/ 10 h 1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3"/>
                      <a:gd name="T130" fmla="*/ 0 h 163"/>
                      <a:gd name="T131" fmla="*/ 183 w 183"/>
                      <a:gd name="T132" fmla="*/ 163 h 1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3" h="163">
                        <a:moveTo>
                          <a:pt x="146" y="10"/>
                        </a:moveTo>
                        <a:lnTo>
                          <a:pt x="133" y="5"/>
                        </a:lnTo>
                        <a:lnTo>
                          <a:pt x="126" y="3"/>
                        </a:lnTo>
                        <a:lnTo>
                          <a:pt x="123" y="1"/>
                        </a:lnTo>
                        <a:lnTo>
                          <a:pt x="119" y="0"/>
                        </a:lnTo>
                        <a:lnTo>
                          <a:pt x="113" y="3"/>
                        </a:lnTo>
                        <a:lnTo>
                          <a:pt x="108" y="9"/>
                        </a:lnTo>
                        <a:lnTo>
                          <a:pt x="104" y="18"/>
                        </a:lnTo>
                        <a:lnTo>
                          <a:pt x="100" y="26"/>
                        </a:lnTo>
                        <a:lnTo>
                          <a:pt x="91" y="36"/>
                        </a:lnTo>
                        <a:lnTo>
                          <a:pt x="73" y="50"/>
                        </a:lnTo>
                        <a:lnTo>
                          <a:pt x="60" y="58"/>
                        </a:lnTo>
                        <a:lnTo>
                          <a:pt x="45" y="68"/>
                        </a:lnTo>
                        <a:lnTo>
                          <a:pt x="31" y="76"/>
                        </a:lnTo>
                        <a:lnTo>
                          <a:pt x="21" y="82"/>
                        </a:lnTo>
                        <a:lnTo>
                          <a:pt x="15" y="90"/>
                        </a:lnTo>
                        <a:lnTo>
                          <a:pt x="8" y="98"/>
                        </a:lnTo>
                        <a:lnTo>
                          <a:pt x="3" y="107"/>
                        </a:lnTo>
                        <a:lnTo>
                          <a:pt x="0" y="117"/>
                        </a:lnTo>
                        <a:lnTo>
                          <a:pt x="0" y="128"/>
                        </a:lnTo>
                        <a:lnTo>
                          <a:pt x="0" y="138"/>
                        </a:lnTo>
                        <a:lnTo>
                          <a:pt x="3" y="146"/>
                        </a:lnTo>
                        <a:lnTo>
                          <a:pt x="7" y="149"/>
                        </a:lnTo>
                        <a:lnTo>
                          <a:pt x="13" y="157"/>
                        </a:lnTo>
                        <a:lnTo>
                          <a:pt x="24" y="162"/>
                        </a:lnTo>
                        <a:lnTo>
                          <a:pt x="34" y="162"/>
                        </a:lnTo>
                        <a:lnTo>
                          <a:pt x="46" y="162"/>
                        </a:lnTo>
                        <a:lnTo>
                          <a:pt x="58" y="159"/>
                        </a:lnTo>
                        <a:lnTo>
                          <a:pt x="74" y="150"/>
                        </a:lnTo>
                        <a:lnTo>
                          <a:pt x="97" y="137"/>
                        </a:lnTo>
                        <a:lnTo>
                          <a:pt x="118" y="126"/>
                        </a:lnTo>
                        <a:lnTo>
                          <a:pt x="127" y="117"/>
                        </a:lnTo>
                        <a:lnTo>
                          <a:pt x="147" y="98"/>
                        </a:lnTo>
                        <a:lnTo>
                          <a:pt x="164" y="85"/>
                        </a:lnTo>
                        <a:lnTo>
                          <a:pt x="177" y="69"/>
                        </a:lnTo>
                        <a:lnTo>
                          <a:pt x="182" y="62"/>
                        </a:lnTo>
                        <a:lnTo>
                          <a:pt x="173" y="58"/>
                        </a:lnTo>
                        <a:lnTo>
                          <a:pt x="157" y="52"/>
                        </a:lnTo>
                        <a:lnTo>
                          <a:pt x="148" y="47"/>
                        </a:lnTo>
                        <a:lnTo>
                          <a:pt x="140" y="38"/>
                        </a:lnTo>
                        <a:lnTo>
                          <a:pt x="131" y="18"/>
                        </a:lnTo>
                        <a:lnTo>
                          <a:pt x="130" y="16"/>
                        </a:lnTo>
                        <a:lnTo>
                          <a:pt x="146" y="10"/>
                        </a:lnTo>
                      </a:path>
                    </a:pathLst>
                  </a:custGeom>
                  <a:solidFill>
                    <a:srgbClr val="9F3FDF"/>
                  </a:solidFill>
                  <a:ln w="12700" cap="rnd">
                    <a:solidFill>
                      <a:srgbClr val="000000"/>
                    </a:solidFill>
                    <a:round/>
                    <a:headEnd/>
                    <a:tailEnd/>
                  </a:ln>
                </p:spPr>
                <p:txBody>
                  <a:bodyPr/>
                  <a:lstStyle/>
                  <a:p>
                    <a:endParaRPr lang="en-GB"/>
                  </a:p>
                </p:txBody>
              </p:sp>
              <p:sp>
                <p:nvSpPr>
                  <p:cNvPr id="33" name="Freeform 27"/>
                  <p:cNvSpPr>
                    <a:spLocks/>
                  </p:cNvSpPr>
                  <p:nvPr/>
                </p:nvSpPr>
                <p:spPr bwMode="auto">
                  <a:xfrm>
                    <a:off x="3537" y="2924"/>
                    <a:ext cx="39" cy="36"/>
                  </a:xfrm>
                  <a:custGeom>
                    <a:avLst/>
                    <a:gdLst>
                      <a:gd name="T0" fmla="*/ 0 w 39"/>
                      <a:gd name="T1" fmla="*/ 13 h 36"/>
                      <a:gd name="T2" fmla="*/ 7 w 39"/>
                      <a:gd name="T3" fmla="*/ 21 h 36"/>
                      <a:gd name="T4" fmla="*/ 16 w 39"/>
                      <a:gd name="T5" fmla="*/ 26 h 36"/>
                      <a:gd name="T6" fmla="*/ 30 w 39"/>
                      <a:gd name="T7" fmla="*/ 31 h 36"/>
                      <a:gd name="T8" fmla="*/ 38 w 39"/>
                      <a:gd name="T9" fmla="*/ 35 h 36"/>
                      <a:gd name="T10" fmla="*/ 38 w 39"/>
                      <a:gd name="T11" fmla="*/ 35 h 36"/>
                      <a:gd name="T12" fmla="*/ 37 w 39"/>
                      <a:gd name="T13" fmla="*/ 24 h 36"/>
                      <a:gd name="T14" fmla="*/ 30 w 39"/>
                      <a:gd name="T15" fmla="*/ 9 h 36"/>
                      <a:gd name="T16" fmla="*/ 25 w 39"/>
                      <a:gd name="T17" fmla="*/ 3 h 36"/>
                      <a:gd name="T18" fmla="*/ 22 w 39"/>
                      <a:gd name="T19" fmla="*/ 0 h 36"/>
                      <a:gd name="T20" fmla="*/ 13 w 39"/>
                      <a:gd name="T21" fmla="*/ 5 h 36"/>
                      <a:gd name="T22" fmla="*/ 0 w 39"/>
                      <a:gd name="T23" fmla="*/ 13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36"/>
                      <a:gd name="T38" fmla="*/ 39 w 39"/>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36">
                        <a:moveTo>
                          <a:pt x="0" y="13"/>
                        </a:moveTo>
                        <a:lnTo>
                          <a:pt x="7" y="21"/>
                        </a:lnTo>
                        <a:lnTo>
                          <a:pt x="16" y="26"/>
                        </a:lnTo>
                        <a:lnTo>
                          <a:pt x="30" y="31"/>
                        </a:lnTo>
                        <a:lnTo>
                          <a:pt x="38" y="35"/>
                        </a:lnTo>
                        <a:lnTo>
                          <a:pt x="37" y="24"/>
                        </a:lnTo>
                        <a:lnTo>
                          <a:pt x="30" y="9"/>
                        </a:lnTo>
                        <a:lnTo>
                          <a:pt x="25" y="3"/>
                        </a:lnTo>
                        <a:lnTo>
                          <a:pt x="22" y="0"/>
                        </a:lnTo>
                        <a:lnTo>
                          <a:pt x="13" y="5"/>
                        </a:lnTo>
                        <a:lnTo>
                          <a:pt x="0" y="13"/>
                        </a:lnTo>
                      </a:path>
                    </a:pathLst>
                  </a:custGeom>
                  <a:solidFill>
                    <a:srgbClr val="7F00DF"/>
                  </a:solidFill>
                  <a:ln w="12700" cap="rnd">
                    <a:solidFill>
                      <a:srgbClr val="000000"/>
                    </a:solidFill>
                    <a:round/>
                    <a:headEnd/>
                    <a:tailEnd/>
                  </a:ln>
                </p:spPr>
                <p:txBody>
                  <a:bodyPr/>
                  <a:lstStyle/>
                  <a:p>
                    <a:endParaRPr lang="en-GB"/>
                  </a:p>
                </p:txBody>
              </p:sp>
            </p:grpSp>
          </p:grpSp>
          <p:grpSp>
            <p:nvGrpSpPr>
              <p:cNvPr id="18" name="Group 28"/>
              <p:cNvGrpSpPr>
                <a:grpSpLocks/>
              </p:cNvGrpSpPr>
              <p:nvPr/>
            </p:nvGrpSpPr>
            <p:grpSpPr bwMode="auto">
              <a:xfrm>
                <a:off x="4342" y="2852"/>
                <a:ext cx="430" cy="238"/>
                <a:chOff x="4342" y="2852"/>
                <a:chExt cx="430" cy="238"/>
              </a:xfrm>
            </p:grpSpPr>
            <p:sp>
              <p:nvSpPr>
                <p:cNvPr id="26" name="Freeform 29"/>
                <p:cNvSpPr>
                  <a:spLocks/>
                </p:cNvSpPr>
                <p:nvPr/>
              </p:nvSpPr>
              <p:spPr bwMode="auto">
                <a:xfrm>
                  <a:off x="4487" y="2852"/>
                  <a:ext cx="285" cy="238"/>
                </a:xfrm>
                <a:custGeom>
                  <a:avLst/>
                  <a:gdLst>
                    <a:gd name="T0" fmla="*/ 10 w 285"/>
                    <a:gd name="T1" fmla="*/ 9 h 238"/>
                    <a:gd name="T2" fmla="*/ 14 w 285"/>
                    <a:gd name="T3" fmla="*/ 2 h 238"/>
                    <a:gd name="T4" fmla="*/ 22 w 285"/>
                    <a:gd name="T5" fmla="*/ 0 h 238"/>
                    <a:gd name="T6" fmla="*/ 162 w 285"/>
                    <a:gd name="T7" fmla="*/ 107 h 238"/>
                    <a:gd name="T8" fmla="*/ 175 w 285"/>
                    <a:gd name="T9" fmla="*/ 105 h 238"/>
                    <a:gd name="T10" fmla="*/ 198 w 285"/>
                    <a:gd name="T11" fmla="*/ 103 h 238"/>
                    <a:gd name="T12" fmla="*/ 226 w 285"/>
                    <a:gd name="T13" fmla="*/ 115 h 238"/>
                    <a:gd name="T14" fmla="*/ 273 w 285"/>
                    <a:gd name="T15" fmla="*/ 122 h 238"/>
                    <a:gd name="T16" fmla="*/ 274 w 285"/>
                    <a:gd name="T17" fmla="*/ 134 h 238"/>
                    <a:gd name="T18" fmla="*/ 229 w 285"/>
                    <a:gd name="T19" fmla="*/ 132 h 238"/>
                    <a:gd name="T20" fmla="*/ 275 w 285"/>
                    <a:gd name="T21" fmla="*/ 143 h 238"/>
                    <a:gd name="T22" fmla="*/ 283 w 285"/>
                    <a:gd name="T23" fmla="*/ 152 h 238"/>
                    <a:gd name="T24" fmla="*/ 259 w 285"/>
                    <a:gd name="T25" fmla="*/ 157 h 238"/>
                    <a:gd name="T26" fmla="*/ 228 w 285"/>
                    <a:gd name="T27" fmla="*/ 157 h 238"/>
                    <a:gd name="T28" fmla="*/ 283 w 285"/>
                    <a:gd name="T29" fmla="*/ 171 h 238"/>
                    <a:gd name="T30" fmla="*/ 282 w 285"/>
                    <a:gd name="T31" fmla="*/ 181 h 238"/>
                    <a:gd name="T32" fmla="*/ 265 w 285"/>
                    <a:gd name="T33" fmla="*/ 184 h 238"/>
                    <a:gd name="T34" fmla="*/ 223 w 285"/>
                    <a:gd name="T35" fmla="*/ 170 h 238"/>
                    <a:gd name="T36" fmla="*/ 267 w 285"/>
                    <a:gd name="T37" fmla="*/ 197 h 238"/>
                    <a:gd name="T38" fmla="*/ 270 w 285"/>
                    <a:gd name="T39" fmla="*/ 212 h 238"/>
                    <a:gd name="T40" fmla="*/ 259 w 285"/>
                    <a:gd name="T41" fmla="*/ 218 h 238"/>
                    <a:gd name="T42" fmla="*/ 210 w 285"/>
                    <a:gd name="T43" fmla="*/ 190 h 238"/>
                    <a:gd name="T44" fmla="*/ 197 w 285"/>
                    <a:gd name="T45" fmla="*/ 182 h 238"/>
                    <a:gd name="T46" fmla="*/ 204 w 285"/>
                    <a:gd name="T47" fmla="*/ 200 h 238"/>
                    <a:gd name="T48" fmla="*/ 203 w 285"/>
                    <a:gd name="T49" fmla="*/ 230 h 238"/>
                    <a:gd name="T50" fmla="*/ 182 w 285"/>
                    <a:gd name="T51" fmla="*/ 235 h 238"/>
                    <a:gd name="T52" fmla="*/ 175 w 285"/>
                    <a:gd name="T53" fmla="*/ 196 h 238"/>
                    <a:gd name="T54" fmla="*/ 162 w 285"/>
                    <a:gd name="T55" fmla="*/ 171 h 238"/>
                    <a:gd name="T56" fmla="*/ 153 w 285"/>
                    <a:gd name="T57" fmla="*/ 146 h 238"/>
                    <a:gd name="T58" fmla="*/ 153 w 285"/>
                    <a:gd name="T59" fmla="*/ 126 h 238"/>
                    <a:gd name="T60" fmla="*/ 23 w 285"/>
                    <a:gd name="T61" fmla="*/ 30 h 238"/>
                    <a:gd name="T62" fmla="*/ 18 w 285"/>
                    <a:gd name="T63" fmla="*/ 56 h 2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5"/>
                    <a:gd name="T97" fmla="*/ 0 h 238"/>
                    <a:gd name="T98" fmla="*/ 285 w 285"/>
                    <a:gd name="T99" fmla="*/ 238 h 2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5" h="238">
                      <a:moveTo>
                        <a:pt x="0" y="42"/>
                      </a:moveTo>
                      <a:lnTo>
                        <a:pt x="10" y="9"/>
                      </a:lnTo>
                      <a:lnTo>
                        <a:pt x="12" y="4"/>
                      </a:lnTo>
                      <a:lnTo>
                        <a:pt x="14" y="2"/>
                      </a:lnTo>
                      <a:lnTo>
                        <a:pt x="17" y="0"/>
                      </a:lnTo>
                      <a:lnTo>
                        <a:pt x="22" y="0"/>
                      </a:lnTo>
                      <a:lnTo>
                        <a:pt x="27" y="3"/>
                      </a:lnTo>
                      <a:lnTo>
                        <a:pt x="162" y="107"/>
                      </a:lnTo>
                      <a:lnTo>
                        <a:pt x="170" y="110"/>
                      </a:lnTo>
                      <a:lnTo>
                        <a:pt x="175" y="105"/>
                      </a:lnTo>
                      <a:lnTo>
                        <a:pt x="184" y="100"/>
                      </a:lnTo>
                      <a:lnTo>
                        <a:pt x="198" y="103"/>
                      </a:lnTo>
                      <a:lnTo>
                        <a:pt x="215" y="110"/>
                      </a:lnTo>
                      <a:lnTo>
                        <a:pt x="226" y="115"/>
                      </a:lnTo>
                      <a:lnTo>
                        <a:pt x="262" y="120"/>
                      </a:lnTo>
                      <a:lnTo>
                        <a:pt x="273" y="122"/>
                      </a:lnTo>
                      <a:lnTo>
                        <a:pt x="276" y="127"/>
                      </a:lnTo>
                      <a:lnTo>
                        <a:pt x="274" y="134"/>
                      </a:lnTo>
                      <a:lnTo>
                        <a:pt x="262" y="136"/>
                      </a:lnTo>
                      <a:lnTo>
                        <a:pt x="229" y="132"/>
                      </a:lnTo>
                      <a:lnTo>
                        <a:pt x="228" y="137"/>
                      </a:lnTo>
                      <a:lnTo>
                        <a:pt x="275" y="143"/>
                      </a:lnTo>
                      <a:lnTo>
                        <a:pt x="283" y="147"/>
                      </a:lnTo>
                      <a:lnTo>
                        <a:pt x="283" y="152"/>
                      </a:lnTo>
                      <a:lnTo>
                        <a:pt x="278" y="157"/>
                      </a:lnTo>
                      <a:lnTo>
                        <a:pt x="259" y="157"/>
                      </a:lnTo>
                      <a:lnTo>
                        <a:pt x="228" y="152"/>
                      </a:lnTo>
                      <a:lnTo>
                        <a:pt x="228" y="157"/>
                      </a:lnTo>
                      <a:lnTo>
                        <a:pt x="279" y="169"/>
                      </a:lnTo>
                      <a:lnTo>
                        <a:pt x="283" y="171"/>
                      </a:lnTo>
                      <a:lnTo>
                        <a:pt x="284" y="176"/>
                      </a:lnTo>
                      <a:lnTo>
                        <a:pt x="282" y="181"/>
                      </a:lnTo>
                      <a:lnTo>
                        <a:pt x="277" y="183"/>
                      </a:lnTo>
                      <a:lnTo>
                        <a:pt x="265" y="184"/>
                      </a:lnTo>
                      <a:lnTo>
                        <a:pt x="239" y="177"/>
                      </a:lnTo>
                      <a:lnTo>
                        <a:pt x="223" y="170"/>
                      </a:lnTo>
                      <a:lnTo>
                        <a:pt x="222" y="174"/>
                      </a:lnTo>
                      <a:lnTo>
                        <a:pt x="267" y="197"/>
                      </a:lnTo>
                      <a:lnTo>
                        <a:pt x="270" y="205"/>
                      </a:lnTo>
                      <a:lnTo>
                        <a:pt x="270" y="212"/>
                      </a:lnTo>
                      <a:lnTo>
                        <a:pt x="267" y="218"/>
                      </a:lnTo>
                      <a:lnTo>
                        <a:pt x="259" y="218"/>
                      </a:lnTo>
                      <a:lnTo>
                        <a:pt x="250" y="215"/>
                      </a:lnTo>
                      <a:lnTo>
                        <a:pt x="210" y="190"/>
                      </a:lnTo>
                      <a:lnTo>
                        <a:pt x="202" y="184"/>
                      </a:lnTo>
                      <a:lnTo>
                        <a:pt x="197" y="182"/>
                      </a:lnTo>
                      <a:lnTo>
                        <a:pt x="197" y="188"/>
                      </a:lnTo>
                      <a:lnTo>
                        <a:pt x="204" y="200"/>
                      </a:lnTo>
                      <a:lnTo>
                        <a:pt x="206" y="216"/>
                      </a:lnTo>
                      <a:lnTo>
                        <a:pt x="203" y="230"/>
                      </a:lnTo>
                      <a:lnTo>
                        <a:pt x="194" y="237"/>
                      </a:lnTo>
                      <a:lnTo>
                        <a:pt x="182" y="235"/>
                      </a:lnTo>
                      <a:lnTo>
                        <a:pt x="177" y="216"/>
                      </a:lnTo>
                      <a:lnTo>
                        <a:pt x="175" y="196"/>
                      </a:lnTo>
                      <a:lnTo>
                        <a:pt x="169" y="180"/>
                      </a:lnTo>
                      <a:lnTo>
                        <a:pt x="162" y="171"/>
                      </a:lnTo>
                      <a:lnTo>
                        <a:pt x="157" y="160"/>
                      </a:lnTo>
                      <a:lnTo>
                        <a:pt x="153" y="146"/>
                      </a:lnTo>
                      <a:lnTo>
                        <a:pt x="152" y="130"/>
                      </a:lnTo>
                      <a:lnTo>
                        <a:pt x="153" y="126"/>
                      </a:lnTo>
                      <a:lnTo>
                        <a:pt x="26" y="27"/>
                      </a:lnTo>
                      <a:lnTo>
                        <a:pt x="23" y="30"/>
                      </a:lnTo>
                      <a:lnTo>
                        <a:pt x="20" y="41"/>
                      </a:lnTo>
                      <a:lnTo>
                        <a:pt x="18" y="56"/>
                      </a:lnTo>
                      <a:lnTo>
                        <a:pt x="0" y="42"/>
                      </a:lnTo>
                    </a:path>
                  </a:pathLst>
                </a:custGeom>
                <a:solidFill>
                  <a:srgbClr val="FF9F9F"/>
                </a:solidFill>
                <a:ln w="12700" cap="rnd">
                  <a:solidFill>
                    <a:srgbClr val="000000"/>
                  </a:solidFill>
                  <a:round/>
                  <a:headEnd/>
                  <a:tailEnd/>
                </a:ln>
              </p:spPr>
              <p:txBody>
                <a:bodyPr/>
                <a:lstStyle/>
                <a:p>
                  <a:endParaRPr lang="en-GB"/>
                </a:p>
              </p:txBody>
            </p:sp>
            <p:grpSp>
              <p:nvGrpSpPr>
                <p:cNvPr id="27" name="Group 30"/>
                <p:cNvGrpSpPr>
                  <a:grpSpLocks/>
                </p:cNvGrpSpPr>
                <p:nvPr/>
              </p:nvGrpSpPr>
              <p:grpSpPr bwMode="auto">
                <a:xfrm>
                  <a:off x="4342" y="2867"/>
                  <a:ext cx="185" cy="163"/>
                  <a:chOff x="4342" y="2867"/>
                  <a:chExt cx="185" cy="163"/>
                </a:xfrm>
              </p:grpSpPr>
              <p:sp>
                <p:nvSpPr>
                  <p:cNvPr id="28" name="Freeform 31"/>
                  <p:cNvSpPr>
                    <a:spLocks/>
                  </p:cNvSpPr>
                  <p:nvPr/>
                </p:nvSpPr>
                <p:spPr bwMode="auto">
                  <a:xfrm>
                    <a:off x="4342" y="2867"/>
                    <a:ext cx="185" cy="163"/>
                  </a:xfrm>
                  <a:custGeom>
                    <a:avLst/>
                    <a:gdLst>
                      <a:gd name="T0" fmla="*/ 148 w 185"/>
                      <a:gd name="T1" fmla="*/ 10 h 163"/>
                      <a:gd name="T2" fmla="*/ 134 w 185"/>
                      <a:gd name="T3" fmla="*/ 5 h 163"/>
                      <a:gd name="T4" fmla="*/ 128 w 185"/>
                      <a:gd name="T5" fmla="*/ 3 h 163"/>
                      <a:gd name="T6" fmla="*/ 125 w 185"/>
                      <a:gd name="T7" fmla="*/ 1 h 163"/>
                      <a:gd name="T8" fmla="*/ 120 w 185"/>
                      <a:gd name="T9" fmla="*/ 0 h 163"/>
                      <a:gd name="T10" fmla="*/ 114 w 185"/>
                      <a:gd name="T11" fmla="*/ 3 h 163"/>
                      <a:gd name="T12" fmla="*/ 109 w 185"/>
                      <a:gd name="T13" fmla="*/ 9 h 163"/>
                      <a:gd name="T14" fmla="*/ 105 w 185"/>
                      <a:gd name="T15" fmla="*/ 18 h 163"/>
                      <a:gd name="T16" fmla="*/ 101 w 185"/>
                      <a:gd name="T17" fmla="*/ 26 h 163"/>
                      <a:gd name="T18" fmla="*/ 92 w 185"/>
                      <a:gd name="T19" fmla="*/ 36 h 163"/>
                      <a:gd name="T20" fmla="*/ 74 w 185"/>
                      <a:gd name="T21" fmla="*/ 50 h 163"/>
                      <a:gd name="T22" fmla="*/ 61 w 185"/>
                      <a:gd name="T23" fmla="*/ 58 h 163"/>
                      <a:gd name="T24" fmla="*/ 46 w 185"/>
                      <a:gd name="T25" fmla="*/ 68 h 163"/>
                      <a:gd name="T26" fmla="*/ 31 w 185"/>
                      <a:gd name="T27" fmla="*/ 76 h 163"/>
                      <a:gd name="T28" fmla="*/ 22 w 185"/>
                      <a:gd name="T29" fmla="*/ 82 h 163"/>
                      <a:gd name="T30" fmla="*/ 15 w 185"/>
                      <a:gd name="T31" fmla="*/ 90 h 163"/>
                      <a:gd name="T32" fmla="*/ 9 w 185"/>
                      <a:gd name="T33" fmla="*/ 98 h 163"/>
                      <a:gd name="T34" fmla="*/ 3 w 185"/>
                      <a:gd name="T35" fmla="*/ 107 h 163"/>
                      <a:gd name="T36" fmla="*/ 1 w 185"/>
                      <a:gd name="T37" fmla="*/ 117 h 163"/>
                      <a:gd name="T38" fmla="*/ 0 w 185"/>
                      <a:gd name="T39" fmla="*/ 128 h 163"/>
                      <a:gd name="T40" fmla="*/ 0 w 185"/>
                      <a:gd name="T41" fmla="*/ 138 h 163"/>
                      <a:gd name="T42" fmla="*/ 3 w 185"/>
                      <a:gd name="T43" fmla="*/ 146 h 163"/>
                      <a:gd name="T44" fmla="*/ 7 w 185"/>
                      <a:gd name="T45" fmla="*/ 149 h 163"/>
                      <a:gd name="T46" fmla="*/ 14 w 185"/>
                      <a:gd name="T47" fmla="*/ 157 h 163"/>
                      <a:gd name="T48" fmla="*/ 25 w 185"/>
                      <a:gd name="T49" fmla="*/ 162 h 163"/>
                      <a:gd name="T50" fmla="*/ 34 w 185"/>
                      <a:gd name="T51" fmla="*/ 162 h 163"/>
                      <a:gd name="T52" fmla="*/ 46 w 185"/>
                      <a:gd name="T53" fmla="*/ 162 h 163"/>
                      <a:gd name="T54" fmla="*/ 58 w 185"/>
                      <a:gd name="T55" fmla="*/ 159 h 163"/>
                      <a:gd name="T56" fmla="*/ 75 w 185"/>
                      <a:gd name="T57" fmla="*/ 150 h 163"/>
                      <a:gd name="T58" fmla="*/ 98 w 185"/>
                      <a:gd name="T59" fmla="*/ 137 h 163"/>
                      <a:gd name="T60" fmla="*/ 119 w 185"/>
                      <a:gd name="T61" fmla="*/ 126 h 163"/>
                      <a:gd name="T62" fmla="*/ 129 w 185"/>
                      <a:gd name="T63" fmla="*/ 117 h 163"/>
                      <a:gd name="T64" fmla="*/ 149 w 185"/>
                      <a:gd name="T65" fmla="*/ 98 h 163"/>
                      <a:gd name="T66" fmla="*/ 165 w 185"/>
                      <a:gd name="T67" fmla="*/ 85 h 163"/>
                      <a:gd name="T68" fmla="*/ 178 w 185"/>
                      <a:gd name="T69" fmla="*/ 69 h 163"/>
                      <a:gd name="T70" fmla="*/ 184 w 185"/>
                      <a:gd name="T71" fmla="*/ 62 h 163"/>
                      <a:gd name="T72" fmla="*/ 175 w 185"/>
                      <a:gd name="T73" fmla="*/ 58 h 163"/>
                      <a:gd name="T74" fmla="*/ 159 w 185"/>
                      <a:gd name="T75" fmla="*/ 52 h 163"/>
                      <a:gd name="T76" fmla="*/ 149 w 185"/>
                      <a:gd name="T77" fmla="*/ 47 h 163"/>
                      <a:gd name="T78" fmla="*/ 141 w 185"/>
                      <a:gd name="T79" fmla="*/ 38 h 163"/>
                      <a:gd name="T80" fmla="*/ 133 w 185"/>
                      <a:gd name="T81" fmla="*/ 18 h 163"/>
                      <a:gd name="T82" fmla="*/ 132 w 185"/>
                      <a:gd name="T83" fmla="*/ 16 h 163"/>
                      <a:gd name="T84" fmla="*/ 148 w 185"/>
                      <a:gd name="T85" fmla="*/ 10 h 1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5"/>
                      <a:gd name="T130" fmla="*/ 0 h 163"/>
                      <a:gd name="T131" fmla="*/ 185 w 185"/>
                      <a:gd name="T132" fmla="*/ 163 h 1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5" h="163">
                        <a:moveTo>
                          <a:pt x="148" y="10"/>
                        </a:moveTo>
                        <a:lnTo>
                          <a:pt x="134" y="5"/>
                        </a:lnTo>
                        <a:lnTo>
                          <a:pt x="128" y="3"/>
                        </a:lnTo>
                        <a:lnTo>
                          <a:pt x="125" y="1"/>
                        </a:lnTo>
                        <a:lnTo>
                          <a:pt x="120" y="0"/>
                        </a:lnTo>
                        <a:lnTo>
                          <a:pt x="114" y="3"/>
                        </a:lnTo>
                        <a:lnTo>
                          <a:pt x="109" y="9"/>
                        </a:lnTo>
                        <a:lnTo>
                          <a:pt x="105" y="18"/>
                        </a:lnTo>
                        <a:lnTo>
                          <a:pt x="101" y="26"/>
                        </a:lnTo>
                        <a:lnTo>
                          <a:pt x="92" y="36"/>
                        </a:lnTo>
                        <a:lnTo>
                          <a:pt x="74" y="50"/>
                        </a:lnTo>
                        <a:lnTo>
                          <a:pt x="61" y="58"/>
                        </a:lnTo>
                        <a:lnTo>
                          <a:pt x="46" y="68"/>
                        </a:lnTo>
                        <a:lnTo>
                          <a:pt x="31" y="76"/>
                        </a:lnTo>
                        <a:lnTo>
                          <a:pt x="22" y="82"/>
                        </a:lnTo>
                        <a:lnTo>
                          <a:pt x="15" y="90"/>
                        </a:lnTo>
                        <a:lnTo>
                          <a:pt x="9" y="98"/>
                        </a:lnTo>
                        <a:lnTo>
                          <a:pt x="3" y="107"/>
                        </a:lnTo>
                        <a:lnTo>
                          <a:pt x="1" y="117"/>
                        </a:lnTo>
                        <a:lnTo>
                          <a:pt x="0" y="128"/>
                        </a:lnTo>
                        <a:lnTo>
                          <a:pt x="0" y="138"/>
                        </a:lnTo>
                        <a:lnTo>
                          <a:pt x="3" y="146"/>
                        </a:lnTo>
                        <a:lnTo>
                          <a:pt x="7" y="149"/>
                        </a:lnTo>
                        <a:lnTo>
                          <a:pt x="14" y="157"/>
                        </a:lnTo>
                        <a:lnTo>
                          <a:pt x="25" y="162"/>
                        </a:lnTo>
                        <a:lnTo>
                          <a:pt x="34" y="162"/>
                        </a:lnTo>
                        <a:lnTo>
                          <a:pt x="46" y="162"/>
                        </a:lnTo>
                        <a:lnTo>
                          <a:pt x="58" y="159"/>
                        </a:lnTo>
                        <a:lnTo>
                          <a:pt x="75" y="150"/>
                        </a:lnTo>
                        <a:lnTo>
                          <a:pt x="98" y="137"/>
                        </a:lnTo>
                        <a:lnTo>
                          <a:pt x="119" y="126"/>
                        </a:lnTo>
                        <a:lnTo>
                          <a:pt x="129" y="117"/>
                        </a:lnTo>
                        <a:lnTo>
                          <a:pt x="149" y="98"/>
                        </a:lnTo>
                        <a:lnTo>
                          <a:pt x="165" y="85"/>
                        </a:lnTo>
                        <a:lnTo>
                          <a:pt x="178" y="69"/>
                        </a:lnTo>
                        <a:lnTo>
                          <a:pt x="184" y="62"/>
                        </a:lnTo>
                        <a:lnTo>
                          <a:pt x="175" y="58"/>
                        </a:lnTo>
                        <a:lnTo>
                          <a:pt x="159" y="52"/>
                        </a:lnTo>
                        <a:lnTo>
                          <a:pt x="149" y="47"/>
                        </a:lnTo>
                        <a:lnTo>
                          <a:pt x="141" y="38"/>
                        </a:lnTo>
                        <a:lnTo>
                          <a:pt x="133" y="18"/>
                        </a:lnTo>
                        <a:lnTo>
                          <a:pt x="132" y="16"/>
                        </a:lnTo>
                        <a:lnTo>
                          <a:pt x="148" y="10"/>
                        </a:lnTo>
                      </a:path>
                    </a:pathLst>
                  </a:custGeom>
                  <a:solidFill>
                    <a:srgbClr val="9F3FDF"/>
                  </a:solidFill>
                  <a:ln w="12700" cap="rnd">
                    <a:solidFill>
                      <a:srgbClr val="000000"/>
                    </a:solidFill>
                    <a:round/>
                    <a:headEnd/>
                    <a:tailEnd/>
                  </a:ln>
                </p:spPr>
                <p:txBody>
                  <a:bodyPr/>
                  <a:lstStyle/>
                  <a:p>
                    <a:endParaRPr lang="en-GB"/>
                  </a:p>
                </p:txBody>
              </p:sp>
              <p:sp>
                <p:nvSpPr>
                  <p:cNvPr id="29" name="Freeform 32"/>
                  <p:cNvSpPr>
                    <a:spLocks/>
                  </p:cNvSpPr>
                  <p:nvPr/>
                </p:nvSpPr>
                <p:spPr bwMode="auto">
                  <a:xfrm>
                    <a:off x="4486" y="2894"/>
                    <a:ext cx="40" cy="36"/>
                  </a:xfrm>
                  <a:custGeom>
                    <a:avLst/>
                    <a:gdLst>
                      <a:gd name="T0" fmla="*/ 0 w 40"/>
                      <a:gd name="T1" fmla="*/ 13 h 36"/>
                      <a:gd name="T2" fmla="*/ 7 w 40"/>
                      <a:gd name="T3" fmla="*/ 21 h 36"/>
                      <a:gd name="T4" fmla="*/ 16 w 40"/>
                      <a:gd name="T5" fmla="*/ 26 h 36"/>
                      <a:gd name="T6" fmla="*/ 31 w 40"/>
                      <a:gd name="T7" fmla="*/ 31 h 36"/>
                      <a:gd name="T8" fmla="*/ 39 w 40"/>
                      <a:gd name="T9" fmla="*/ 35 h 36"/>
                      <a:gd name="T10" fmla="*/ 39 w 40"/>
                      <a:gd name="T11" fmla="*/ 35 h 36"/>
                      <a:gd name="T12" fmla="*/ 38 w 40"/>
                      <a:gd name="T13" fmla="*/ 24 h 36"/>
                      <a:gd name="T14" fmla="*/ 31 w 40"/>
                      <a:gd name="T15" fmla="*/ 9 h 36"/>
                      <a:gd name="T16" fmla="*/ 26 w 40"/>
                      <a:gd name="T17" fmla="*/ 3 h 36"/>
                      <a:gd name="T18" fmla="*/ 23 w 40"/>
                      <a:gd name="T19" fmla="*/ 0 h 36"/>
                      <a:gd name="T20" fmla="*/ 13 w 40"/>
                      <a:gd name="T21" fmla="*/ 5 h 36"/>
                      <a:gd name="T22" fmla="*/ 0 w 40"/>
                      <a:gd name="T23" fmla="*/ 13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36"/>
                      <a:gd name="T38" fmla="*/ 40 w 40"/>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36">
                        <a:moveTo>
                          <a:pt x="0" y="13"/>
                        </a:moveTo>
                        <a:lnTo>
                          <a:pt x="7" y="21"/>
                        </a:lnTo>
                        <a:lnTo>
                          <a:pt x="16" y="26"/>
                        </a:lnTo>
                        <a:lnTo>
                          <a:pt x="31" y="31"/>
                        </a:lnTo>
                        <a:lnTo>
                          <a:pt x="39" y="35"/>
                        </a:lnTo>
                        <a:lnTo>
                          <a:pt x="38" y="24"/>
                        </a:lnTo>
                        <a:lnTo>
                          <a:pt x="31" y="9"/>
                        </a:lnTo>
                        <a:lnTo>
                          <a:pt x="26" y="3"/>
                        </a:lnTo>
                        <a:lnTo>
                          <a:pt x="23" y="0"/>
                        </a:lnTo>
                        <a:lnTo>
                          <a:pt x="13" y="5"/>
                        </a:lnTo>
                        <a:lnTo>
                          <a:pt x="0" y="13"/>
                        </a:lnTo>
                      </a:path>
                    </a:pathLst>
                  </a:custGeom>
                  <a:solidFill>
                    <a:srgbClr val="7F00DF"/>
                  </a:solidFill>
                  <a:ln w="12700" cap="rnd">
                    <a:solidFill>
                      <a:srgbClr val="000000"/>
                    </a:solidFill>
                    <a:round/>
                    <a:headEnd/>
                    <a:tailEnd/>
                  </a:ln>
                </p:spPr>
                <p:txBody>
                  <a:bodyPr/>
                  <a:lstStyle/>
                  <a:p>
                    <a:endParaRPr lang="en-GB"/>
                  </a:p>
                </p:txBody>
              </p:sp>
            </p:grpSp>
          </p:grpSp>
          <p:sp>
            <p:nvSpPr>
              <p:cNvPr id="19" name="Rectangle 33"/>
              <p:cNvSpPr>
                <a:spLocks noChangeArrowheads="1"/>
              </p:cNvSpPr>
              <p:nvPr/>
            </p:nvSpPr>
            <p:spPr bwMode="auto">
              <a:xfrm>
                <a:off x="4049" y="2670"/>
                <a:ext cx="308"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nSpc>
                    <a:spcPct val="90000"/>
                  </a:lnSpc>
                  <a:spcBef>
                    <a:spcPct val="30000"/>
                  </a:spcBef>
                </a:pPr>
                <a:r>
                  <a:rPr lang="en-GB" sz="1200">
                    <a:solidFill>
                      <a:schemeClr val="bg1"/>
                    </a:solidFill>
                    <a:latin typeface="Century Schoolbook" charset="0"/>
                  </a:rPr>
                  <a:t>YES</a:t>
                </a:r>
              </a:p>
            </p:txBody>
          </p:sp>
          <p:sp>
            <p:nvSpPr>
              <p:cNvPr id="20" name="Rectangle 34"/>
              <p:cNvSpPr>
                <a:spLocks noChangeArrowheads="1"/>
              </p:cNvSpPr>
              <p:nvPr/>
            </p:nvSpPr>
            <p:spPr bwMode="auto">
              <a:xfrm>
                <a:off x="2995" y="2868"/>
                <a:ext cx="239"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nSpc>
                    <a:spcPct val="90000"/>
                  </a:lnSpc>
                  <a:spcBef>
                    <a:spcPct val="30000"/>
                  </a:spcBef>
                </a:pPr>
                <a:r>
                  <a:rPr lang="en-GB" sz="1200">
                    <a:solidFill>
                      <a:schemeClr val="bg1"/>
                    </a:solidFill>
                    <a:latin typeface="Century Schoolbook" charset="0"/>
                  </a:rPr>
                  <a:t>No</a:t>
                </a:r>
              </a:p>
            </p:txBody>
          </p:sp>
          <p:sp>
            <p:nvSpPr>
              <p:cNvPr id="21" name="Rectangle 35"/>
              <p:cNvSpPr>
                <a:spLocks noChangeArrowheads="1"/>
              </p:cNvSpPr>
              <p:nvPr/>
            </p:nvSpPr>
            <p:spPr bwMode="auto">
              <a:xfrm>
                <a:off x="4680" y="3358"/>
                <a:ext cx="399"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nSpc>
                    <a:spcPct val="90000"/>
                  </a:lnSpc>
                  <a:spcBef>
                    <a:spcPct val="30000"/>
                  </a:spcBef>
                </a:pPr>
                <a:r>
                  <a:rPr lang="en-GB" sz="1200">
                    <a:solidFill>
                      <a:schemeClr val="bg1"/>
                    </a:solidFill>
                    <a:latin typeface="Century Schoolbook" charset="0"/>
                  </a:rPr>
                  <a:t>What?</a:t>
                </a:r>
              </a:p>
            </p:txBody>
          </p:sp>
          <p:sp>
            <p:nvSpPr>
              <p:cNvPr id="22" name="Rectangle 36"/>
              <p:cNvSpPr>
                <a:spLocks noChangeArrowheads="1"/>
              </p:cNvSpPr>
              <p:nvPr/>
            </p:nvSpPr>
            <p:spPr bwMode="auto">
              <a:xfrm>
                <a:off x="3686" y="3634"/>
                <a:ext cx="367"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a:lnSpc>
                    <a:spcPct val="90000"/>
                  </a:lnSpc>
                  <a:spcBef>
                    <a:spcPct val="30000"/>
                  </a:spcBef>
                </a:pPr>
                <a:r>
                  <a:rPr lang="en-GB" sz="1200">
                    <a:solidFill>
                      <a:schemeClr val="bg1"/>
                    </a:solidFill>
                    <a:latin typeface="Century Schoolbook" charset="0"/>
                  </a:rPr>
                  <a:t>Why?</a:t>
                </a:r>
              </a:p>
            </p:txBody>
          </p:sp>
          <p:grpSp>
            <p:nvGrpSpPr>
              <p:cNvPr id="23" name="Group 37"/>
              <p:cNvGrpSpPr>
                <a:grpSpLocks/>
              </p:cNvGrpSpPr>
              <p:nvPr/>
            </p:nvGrpSpPr>
            <p:grpSpPr bwMode="auto">
              <a:xfrm>
                <a:off x="3264" y="3696"/>
                <a:ext cx="479" cy="239"/>
                <a:chOff x="4385" y="3650"/>
                <a:chExt cx="479" cy="239"/>
              </a:xfrm>
            </p:grpSpPr>
            <p:sp>
              <p:nvSpPr>
                <p:cNvPr id="24" name="Freeform 38"/>
                <p:cNvSpPr>
                  <a:spLocks/>
                </p:cNvSpPr>
                <p:nvPr/>
              </p:nvSpPr>
              <p:spPr bwMode="auto">
                <a:xfrm>
                  <a:off x="4385" y="3650"/>
                  <a:ext cx="365" cy="226"/>
                </a:xfrm>
                <a:custGeom>
                  <a:avLst/>
                  <a:gdLst>
                    <a:gd name="T0" fmla="*/ 351 w 365"/>
                    <a:gd name="T1" fmla="*/ 216 h 226"/>
                    <a:gd name="T2" fmla="*/ 346 w 365"/>
                    <a:gd name="T3" fmla="*/ 223 h 226"/>
                    <a:gd name="T4" fmla="*/ 336 w 365"/>
                    <a:gd name="T5" fmla="*/ 225 h 226"/>
                    <a:gd name="T6" fmla="*/ 156 w 365"/>
                    <a:gd name="T7" fmla="*/ 124 h 226"/>
                    <a:gd name="T8" fmla="*/ 140 w 365"/>
                    <a:gd name="T9" fmla="*/ 126 h 226"/>
                    <a:gd name="T10" fmla="*/ 110 w 365"/>
                    <a:gd name="T11" fmla="*/ 127 h 226"/>
                    <a:gd name="T12" fmla="*/ 74 w 365"/>
                    <a:gd name="T13" fmla="*/ 115 h 226"/>
                    <a:gd name="T14" fmla="*/ 15 w 365"/>
                    <a:gd name="T15" fmla="*/ 109 h 226"/>
                    <a:gd name="T16" fmla="*/ 13 w 365"/>
                    <a:gd name="T17" fmla="*/ 98 h 226"/>
                    <a:gd name="T18" fmla="*/ 71 w 365"/>
                    <a:gd name="T19" fmla="*/ 99 h 226"/>
                    <a:gd name="T20" fmla="*/ 11 w 365"/>
                    <a:gd name="T21" fmla="*/ 89 h 226"/>
                    <a:gd name="T22" fmla="*/ 2 w 365"/>
                    <a:gd name="T23" fmla="*/ 81 h 226"/>
                    <a:gd name="T24" fmla="*/ 32 w 365"/>
                    <a:gd name="T25" fmla="*/ 76 h 226"/>
                    <a:gd name="T26" fmla="*/ 72 w 365"/>
                    <a:gd name="T27" fmla="*/ 76 h 226"/>
                    <a:gd name="T28" fmla="*/ 2 w 365"/>
                    <a:gd name="T29" fmla="*/ 63 h 226"/>
                    <a:gd name="T30" fmla="*/ 3 w 365"/>
                    <a:gd name="T31" fmla="*/ 53 h 226"/>
                    <a:gd name="T32" fmla="*/ 25 w 365"/>
                    <a:gd name="T33" fmla="*/ 50 h 226"/>
                    <a:gd name="T34" fmla="*/ 79 w 365"/>
                    <a:gd name="T35" fmla="*/ 63 h 226"/>
                    <a:gd name="T36" fmla="*/ 22 w 365"/>
                    <a:gd name="T37" fmla="*/ 38 h 226"/>
                    <a:gd name="T38" fmla="*/ 19 w 365"/>
                    <a:gd name="T39" fmla="*/ 24 h 226"/>
                    <a:gd name="T40" fmla="*/ 32 w 365"/>
                    <a:gd name="T41" fmla="*/ 18 h 226"/>
                    <a:gd name="T42" fmla="*/ 95 w 365"/>
                    <a:gd name="T43" fmla="*/ 45 h 226"/>
                    <a:gd name="T44" fmla="*/ 111 w 365"/>
                    <a:gd name="T45" fmla="*/ 52 h 226"/>
                    <a:gd name="T46" fmla="*/ 102 w 365"/>
                    <a:gd name="T47" fmla="*/ 35 h 226"/>
                    <a:gd name="T48" fmla="*/ 103 w 365"/>
                    <a:gd name="T49" fmla="*/ 7 h 226"/>
                    <a:gd name="T50" fmla="*/ 130 w 365"/>
                    <a:gd name="T51" fmla="*/ 2 h 226"/>
                    <a:gd name="T52" fmla="*/ 139 w 365"/>
                    <a:gd name="T53" fmla="*/ 38 h 226"/>
                    <a:gd name="T54" fmla="*/ 156 w 365"/>
                    <a:gd name="T55" fmla="*/ 63 h 226"/>
                    <a:gd name="T56" fmla="*/ 168 w 365"/>
                    <a:gd name="T57" fmla="*/ 87 h 226"/>
                    <a:gd name="T58" fmla="*/ 168 w 365"/>
                    <a:gd name="T59" fmla="*/ 106 h 226"/>
                    <a:gd name="T60" fmla="*/ 335 w 365"/>
                    <a:gd name="T61" fmla="*/ 196 h 226"/>
                    <a:gd name="T62" fmla="*/ 340 w 365"/>
                    <a:gd name="T63" fmla="*/ 172 h 2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5"/>
                    <a:gd name="T97" fmla="*/ 0 h 226"/>
                    <a:gd name="T98" fmla="*/ 365 w 365"/>
                    <a:gd name="T99" fmla="*/ 226 h 2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5" h="226">
                      <a:moveTo>
                        <a:pt x="364" y="185"/>
                      </a:moveTo>
                      <a:lnTo>
                        <a:pt x="351" y="216"/>
                      </a:lnTo>
                      <a:lnTo>
                        <a:pt x="349" y="221"/>
                      </a:lnTo>
                      <a:lnTo>
                        <a:pt x="346" y="223"/>
                      </a:lnTo>
                      <a:lnTo>
                        <a:pt x="342" y="225"/>
                      </a:lnTo>
                      <a:lnTo>
                        <a:pt x="336" y="225"/>
                      </a:lnTo>
                      <a:lnTo>
                        <a:pt x="329" y="222"/>
                      </a:lnTo>
                      <a:lnTo>
                        <a:pt x="156" y="124"/>
                      </a:lnTo>
                      <a:lnTo>
                        <a:pt x="146" y="121"/>
                      </a:lnTo>
                      <a:lnTo>
                        <a:pt x="140" y="126"/>
                      </a:lnTo>
                      <a:lnTo>
                        <a:pt x="128" y="130"/>
                      </a:lnTo>
                      <a:lnTo>
                        <a:pt x="110" y="127"/>
                      </a:lnTo>
                      <a:lnTo>
                        <a:pt x="89" y="121"/>
                      </a:lnTo>
                      <a:lnTo>
                        <a:pt x="74" y="115"/>
                      </a:lnTo>
                      <a:lnTo>
                        <a:pt x="28" y="111"/>
                      </a:lnTo>
                      <a:lnTo>
                        <a:pt x="15" y="109"/>
                      </a:lnTo>
                      <a:lnTo>
                        <a:pt x="10" y="104"/>
                      </a:lnTo>
                      <a:lnTo>
                        <a:pt x="13" y="98"/>
                      </a:lnTo>
                      <a:lnTo>
                        <a:pt x="28" y="96"/>
                      </a:lnTo>
                      <a:lnTo>
                        <a:pt x="71" y="99"/>
                      </a:lnTo>
                      <a:lnTo>
                        <a:pt x="72" y="95"/>
                      </a:lnTo>
                      <a:lnTo>
                        <a:pt x="11" y="89"/>
                      </a:lnTo>
                      <a:lnTo>
                        <a:pt x="2" y="85"/>
                      </a:lnTo>
                      <a:lnTo>
                        <a:pt x="2" y="81"/>
                      </a:lnTo>
                      <a:lnTo>
                        <a:pt x="8" y="76"/>
                      </a:lnTo>
                      <a:lnTo>
                        <a:pt x="32" y="76"/>
                      </a:lnTo>
                      <a:lnTo>
                        <a:pt x="72" y="81"/>
                      </a:lnTo>
                      <a:lnTo>
                        <a:pt x="72" y="76"/>
                      </a:lnTo>
                      <a:lnTo>
                        <a:pt x="6" y="65"/>
                      </a:lnTo>
                      <a:lnTo>
                        <a:pt x="2" y="63"/>
                      </a:lnTo>
                      <a:lnTo>
                        <a:pt x="0" y="58"/>
                      </a:lnTo>
                      <a:lnTo>
                        <a:pt x="3" y="53"/>
                      </a:lnTo>
                      <a:lnTo>
                        <a:pt x="9" y="51"/>
                      </a:lnTo>
                      <a:lnTo>
                        <a:pt x="25" y="50"/>
                      </a:lnTo>
                      <a:lnTo>
                        <a:pt x="58" y="57"/>
                      </a:lnTo>
                      <a:lnTo>
                        <a:pt x="79" y="63"/>
                      </a:lnTo>
                      <a:lnTo>
                        <a:pt x="79" y="60"/>
                      </a:lnTo>
                      <a:lnTo>
                        <a:pt x="22" y="38"/>
                      </a:lnTo>
                      <a:lnTo>
                        <a:pt x="19" y="31"/>
                      </a:lnTo>
                      <a:lnTo>
                        <a:pt x="19" y="24"/>
                      </a:lnTo>
                      <a:lnTo>
                        <a:pt x="22" y="18"/>
                      </a:lnTo>
                      <a:lnTo>
                        <a:pt x="32" y="18"/>
                      </a:lnTo>
                      <a:lnTo>
                        <a:pt x="44" y="21"/>
                      </a:lnTo>
                      <a:lnTo>
                        <a:pt x="95" y="45"/>
                      </a:lnTo>
                      <a:lnTo>
                        <a:pt x="105" y="50"/>
                      </a:lnTo>
                      <a:lnTo>
                        <a:pt x="111" y="52"/>
                      </a:lnTo>
                      <a:lnTo>
                        <a:pt x="111" y="47"/>
                      </a:lnTo>
                      <a:lnTo>
                        <a:pt x="102" y="35"/>
                      </a:lnTo>
                      <a:lnTo>
                        <a:pt x="100" y="20"/>
                      </a:lnTo>
                      <a:lnTo>
                        <a:pt x="103" y="7"/>
                      </a:lnTo>
                      <a:lnTo>
                        <a:pt x="115" y="0"/>
                      </a:lnTo>
                      <a:lnTo>
                        <a:pt x="130" y="2"/>
                      </a:lnTo>
                      <a:lnTo>
                        <a:pt x="137" y="20"/>
                      </a:lnTo>
                      <a:lnTo>
                        <a:pt x="139" y="38"/>
                      </a:lnTo>
                      <a:lnTo>
                        <a:pt x="148" y="54"/>
                      </a:lnTo>
                      <a:lnTo>
                        <a:pt x="156" y="63"/>
                      </a:lnTo>
                      <a:lnTo>
                        <a:pt x="163" y="73"/>
                      </a:lnTo>
                      <a:lnTo>
                        <a:pt x="168" y="87"/>
                      </a:lnTo>
                      <a:lnTo>
                        <a:pt x="169" y="101"/>
                      </a:lnTo>
                      <a:lnTo>
                        <a:pt x="168" y="106"/>
                      </a:lnTo>
                      <a:lnTo>
                        <a:pt x="331" y="199"/>
                      </a:lnTo>
                      <a:lnTo>
                        <a:pt x="335" y="196"/>
                      </a:lnTo>
                      <a:lnTo>
                        <a:pt x="338" y="187"/>
                      </a:lnTo>
                      <a:lnTo>
                        <a:pt x="340" y="172"/>
                      </a:lnTo>
                      <a:lnTo>
                        <a:pt x="364" y="185"/>
                      </a:lnTo>
                    </a:path>
                  </a:pathLst>
                </a:custGeom>
                <a:solidFill>
                  <a:srgbClr val="FF9F9F"/>
                </a:solidFill>
                <a:ln w="12700" cap="rnd">
                  <a:solidFill>
                    <a:srgbClr val="000000"/>
                  </a:solidFill>
                  <a:round/>
                  <a:headEnd/>
                  <a:tailEnd/>
                </a:ln>
              </p:spPr>
              <p:txBody>
                <a:bodyPr/>
                <a:lstStyle/>
                <a:p>
                  <a:endParaRPr lang="en-GB"/>
                </a:p>
              </p:txBody>
            </p:sp>
            <p:sp>
              <p:nvSpPr>
                <p:cNvPr id="25" name="Freeform 39"/>
                <p:cNvSpPr>
                  <a:spLocks/>
                </p:cNvSpPr>
                <p:nvPr/>
              </p:nvSpPr>
              <p:spPr bwMode="auto">
                <a:xfrm>
                  <a:off x="4710" y="3654"/>
                  <a:ext cx="154" cy="235"/>
                </a:xfrm>
                <a:custGeom>
                  <a:avLst/>
                  <a:gdLst>
                    <a:gd name="T0" fmla="*/ 10 w 154"/>
                    <a:gd name="T1" fmla="*/ 188 h 235"/>
                    <a:gd name="T2" fmla="*/ 5 w 154"/>
                    <a:gd name="T3" fmla="*/ 171 h 235"/>
                    <a:gd name="T4" fmla="*/ 3 w 154"/>
                    <a:gd name="T5" fmla="*/ 163 h 235"/>
                    <a:gd name="T6" fmla="*/ 1 w 154"/>
                    <a:gd name="T7" fmla="*/ 159 h 235"/>
                    <a:gd name="T8" fmla="*/ 0 w 154"/>
                    <a:gd name="T9" fmla="*/ 152 h 235"/>
                    <a:gd name="T10" fmla="*/ 3 w 154"/>
                    <a:gd name="T11" fmla="*/ 145 h 235"/>
                    <a:gd name="T12" fmla="*/ 8 w 154"/>
                    <a:gd name="T13" fmla="*/ 139 h 235"/>
                    <a:gd name="T14" fmla="*/ 17 w 154"/>
                    <a:gd name="T15" fmla="*/ 134 h 235"/>
                    <a:gd name="T16" fmla="*/ 25 w 154"/>
                    <a:gd name="T17" fmla="*/ 128 h 235"/>
                    <a:gd name="T18" fmla="*/ 34 w 154"/>
                    <a:gd name="T19" fmla="*/ 117 h 235"/>
                    <a:gd name="T20" fmla="*/ 47 w 154"/>
                    <a:gd name="T21" fmla="*/ 94 h 235"/>
                    <a:gd name="T22" fmla="*/ 55 w 154"/>
                    <a:gd name="T23" fmla="*/ 77 h 235"/>
                    <a:gd name="T24" fmla="*/ 65 w 154"/>
                    <a:gd name="T25" fmla="*/ 58 h 235"/>
                    <a:gd name="T26" fmla="*/ 72 w 154"/>
                    <a:gd name="T27" fmla="*/ 40 h 235"/>
                    <a:gd name="T28" fmla="*/ 77 w 154"/>
                    <a:gd name="T29" fmla="*/ 27 h 235"/>
                    <a:gd name="T30" fmla="*/ 85 w 154"/>
                    <a:gd name="T31" fmla="*/ 19 h 235"/>
                    <a:gd name="T32" fmla="*/ 92 w 154"/>
                    <a:gd name="T33" fmla="*/ 11 h 235"/>
                    <a:gd name="T34" fmla="*/ 101 w 154"/>
                    <a:gd name="T35" fmla="*/ 4 h 235"/>
                    <a:gd name="T36" fmla="*/ 110 w 154"/>
                    <a:gd name="T37" fmla="*/ 1 h 235"/>
                    <a:gd name="T38" fmla="*/ 121 w 154"/>
                    <a:gd name="T39" fmla="*/ 0 h 235"/>
                    <a:gd name="T40" fmla="*/ 131 w 154"/>
                    <a:gd name="T41" fmla="*/ 0 h 235"/>
                    <a:gd name="T42" fmla="*/ 138 w 154"/>
                    <a:gd name="T43" fmla="*/ 4 h 235"/>
                    <a:gd name="T44" fmla="*/ 141 w 154"/>
                    <a:gd name="T45" fmla="*/ 9 h 235"/>
                    <a:gd name="T46" fmla="*/ 148 w 154"/>
                    <a:gd name="T47" fmla="*/ 17 h 235"/>
                    <a:gd name="T48" fmla="*/ 153 w 154"/>
                    <a:gd name="T49" fmla="*/ 31 h 235"/>
                    <a:gd name="T50" fmla="*/ 153 w 154"/>
                    <a:gd name="T51" fmla="*/ 43 h 235"/>
                    <a:gd name="T52" fmla="*/ 153 w 154"/>
                    <a:gd name="T53" fmla="*/ 59 h 235"/>
                    <a:gd name="T54" fmla="*/ 150 w 154"/>
                    <a:gd name="T55" fmla="*/ 74 h 235"/>
                    <a:gd name="T56" fmla="*/ 141 w 154"/>
                    <a:gd name="T57" fmla="*/ 96 h 235"/>
                    <a:gd name="T58" fmla="*/ 129 w 154"/>
                    <a:gd name="T59" fmla="*/ 125 h 235"/>
                    <a:gd name="T60" fmla="*/ 119 w 154"/>
                    <a:gd name="T61" fmla="*/ 152 h 235"/>
                    <a:gd name="T62" fmla="*/ 110 w 154"/>
                    <a:gd name="T63" fmla="*/ 164 h 235"/>
                    <a:gd name="T64" fmla="*/ 93 w 154"/>
                    <a:gd name="T65" fmla="*/ 189 h 235"/>
                    <a:gd name="T66" fmla="*/ 80 w 154"/>
                    <a:gd name="T67" fmla="*/ 210 h 235"/>
                    <a:gd name="T68" fmla="*/ 65 w 154"/>
                    <a:gd name="T69" fmla="*/ 227 h 235"/>
                    <a:gd name="T70" fmla="*/ 58 w 154"/>
                    <a:gd name="T71" fmla="*/ 234 h 235"/>
                    <a:gd name="T72" fmla="*/ 54 w 154"/>
                    <a:gd name="T73" fmla="*/ 223 h 235"/>
                    <a:gd name="T74" fmla="*/ 49 w 154"/>
                    <a:gd name="T75" fmla="*/ 202 h 235"/>
                    <a:gd name="T76" fmla="*/ 44 w 154"/>
                    <a:gd name="T77" fmla="*/ 190 h 235"/>
                    <a:gd name="T78" fmla="*/ 36 w 154"/>
                    <a:gd name="T79" fmla="*/ 180 h 235"/>
                    <a:gd name="T80" fmla="*/ 17 w 154"/>
                    <a:gd name="T81" fmla="*/ 169 h 235"/>
                    <a:gd name="T82" fmla="*/ 15 w 154"/>
                    <a:gd name="T83" fmla="*/ 168 h 235"/>
                    <a:gd name="T84" fmla="*/ 10 w 154"/>
                    <a:gd name="T85" fmla="*/ 188 h 2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4"/>
                    <a:gd name="T130" fmla="*/ 0 h 235"/>
                    <a:gd name="T131" fmla="*/ 154 w 154"/>
                    <a:gd name="T132" fmla="*/ 235 h 2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4" h="235">
                      <a:moveTo>
                        <a:pt x="10" y="188"/>
                      </a:moveTo>
                      <a:lnTo>
                        <a:pt x="5" y="171"/>
                      </a:lnTo>
                      <a:lnTo>
                        <a:pt x="3" y="163"/>
                      </a:lnTo>
                      <a:lnTo>
                        <a:pt x="1" y="159"/>
                      </a:lnTo>
                      <a:lnTo>
                        <a:pt x="0" y="152"/>
                      </a:lnTo>
                      <a:lnTo>
                        <a:pt x="3" y="145"/>
                      </a:lnTo>
                      <a:lnTo>
                        <a:pt x="8" y="139"/>
                      </a:lnTo>
                      <a:lnTo>
                        <a:pt x="17" y="134"/>
                      </a:lnTo>
                      <a:lnTo>
                        <a:pt x="25" y="128"/>
                      </a:lnTo>
                      <a:lnTo>
                        <a:pt x="34" y="117"/>
                      </a:lnTo>
                      <a:lnTo>
                        <a:pt x="47" y="94"/>
                      </a:lnTo>
                      <a:lnTo>
                        <a:pt x="55" y="77"/>
                      </a:lnTo>
                      <a:lnTo>
                        <a:pt x="65" y="58"/>
                      </a:lnTo>
                      <a:lnTo>
                        <a:pt x="72" y="40"/>
                      </a:lnTo>
                      <a:lnTo>
                        <a:pt x="77" y="27"/>
                      </a:lnTo>
                      <a:lnTo>
                        <a:pt x="85" y="19"/>
                      </a:lnTo>
                      <a:lnTo>
                        <a:pt x="92" y="11"/>
                      </a:lnTo>
                      <a:lnTo>
                        <a:pt x="101" y="4"/>
                      </a:lnTo>
                      <a:lnTo>
                        <a:pt x="110" y="1"/>
                      </a:lnTo>
                      <a:lnTo>
                        <a:pt x="121" y="0"/>
                      </a:lnTo>
                      <a:lnTo>
                        <a:pt x="131" y="0"/>
                      </a:lnTo>
                      <a:lnTo>
                        <a:pt x="138" y="4"/>
                      </a:lnTo>
                      <a:lnTo>
                        <a:pt x="141" y="9"/>
                      </a:lnTo>
                      <a:lnTo>
                        <a:pt x="148" y="17"/>
                      </a:lnTo>
                      <a:lnTo>
                        <a:pt x="153" y="31"/>
                      </a:lnTo>
                      <a:lnTo>
                        <a:pt x="153" y="43"/>
                      </a:lnTo>
                      <a:lnTo>
                        <a:pt x="153" y="59"/>
                      </a:lnTo>
                      <a:lnTo>
                        <a:pt x="150" y="74"/>
                      </a:lnTo>
                      <a:lnTo>
                        <a:pt x="141" y="96"/>
                      </a:lnTo>
                      <a:lnTo>
                        <a:pt x="129" y="125"/>
                      </a:lnTo>
                      <a:lnTo>
                        <a:pt x="119" y="152"/>
                      </a:lnTo>
                      <a:lnTo>
                        <a:pt x="110" y="164"/>
                      </a:lnTo>
                      <a:lnTo>
                        <a:pt x="93" y="189"/>
                      </a:lnTo>
                      <a:lnTo>
                        <a:pt x="80" y="210"/>
                      </a:lnTo>
                      <a:lnTo>
                        <a:pt x="65" y="227"/>
                      </a:lnTo>
                      <a:lnTo>
                        <a:pt x="58" y="234"/>
                      </a:lnTo>
                      <a:lnTo>
                        <a:pt x="54" y="223"/>
                      </a:lnTo>
                      <a:lnTo>
                        <a:pt x="49" y="202"/>
                      </a:lnTo>
                      <a:lnTo>
                        <a:pt x="44" y="190"/>
                      </a:lnTo>
                      <a:lnTo>
                        <a:pt x="36" y="180"/>
                      </a:lnTo>
                      <a:lnTo>
                        <a:pt x="17" y="169"/>
                      </a:lnTo>
                      <a:lnTo>
                        <a:pt x="15" y="168"/>
                      </a:lnTo>
                      <a:lnTo>
                        <a:pt x="10" y="188"/>
                      </a:lnTo>
                    </a:path>
                  </a:pathLst>
                </a:custGeom>
                <a:solidFill>
                  <a:schemeClr val="hlink"/>
                </a:solidFill>
                <a:ln w="12700" cap="rnd">
                  <a:solidFill>
                    <a:srgbClr val="000000"/>
                  </a:solidFill>
                  <a:round/>
                  <a:headEnd/>
                  <a:tailEnd/>
                </a:ln>
              </p:spPr>
              <p:txBody>
                <a:bodyPr/>
                <a:lstStyle/>
                <a:p>
                  <a:endParaRPr lang="en-GB"/>
                </a:p>
              </p:txBody>
            </p:sp>
          </p:grpSp>
        </p:grpSp>
      </p:grpSp>
      <p:sp>
        <p:nvSpPr>
          <p:cNvPr id="52" name="Título 1"/>
          <p:cNvSpPr txBox="1">
            <a:spLocks/>
          </p:cNvSpPr>
          <p:nvPr/>
        </p:nvSpPr>
        <p:spPr>
          <a:xfrm>
            <a:off x="152362" y="2378201"/>
            <a:ext cx="10363200" cy="147002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err="1"/>
              <a:t>Arquiteturas</a:t>
            </a:r>
            <a:r>
              <a:rPr lang="en-US" sz="2400" dirty="0"/>
              <a:t> do </a:t>
            </a:r>
            <a:r>
              <a:rPr lang="en-US" sz="2400" dirty="0" err="1"/>
              <a:t>Robô</a:t>
            </a:r>
            <a:r>
              <a:rPr lang="en-US" sz="2400" dirty="0"/>
              <a:t>: </a:t>
            </a:r>
            <a:r>
              <a:rPr lang="en-US" sz="2400" b="1" dirty="0" err="1"/>
              <a:t>Reativas</a:t>
            </a:r>
            <a:r>
              <a:rPr lang="en-US" sz="2400" dirty="0"/>
              <a:t> &amp; </a:t>
            </a:r>
            <a:r>
              <a:rPr lang="en-US" sz="2400" b="1" dirty="0" err="1" smtClean="0"/>
              <a:t>Cognitivas</a:t>
            </a:r>
            <a:endParaRPr lang="en-US" sz="2400" b="1" dirty="0" smtClean="0"/>
          </a:p>
          <a:p>
            <a:r>
              <a:rPr lang="en-US" sz="2400" dirty="0" smtClean="0"/>
              <a:t> </a:t>
            </a:r>
            <a:endParaRPr lang="en-US" sz="2400" dirty="0"/>
          </a:p>
          <a:p>
            <a:r>
              <a:rPr lang="en-US" sz="2400" b="1" dirty="0" err="1" smtClean="0">
                <a:latin typeface="+mn-lt"/>
              </a:rPr>
              <a:t>Deliberação</a:t>
            </a:r>
            <a:r>
              <a:rPr lang="en-US" sz="2400" b="1" dirty="0" smtClean="0">
                <a:latin typeface="+mn-lt"/>
              </a:rPr>
              <a:t> </a:t>
            </a:r>
            <a:r>
              <a:rPr lang="en-US" sz="2400" b="1" dirty="0" err="1" smtClean="0">
                <a:latin typeface="+mn-lt"/>
              </a:rPr>
              <a:t>Cognitiva</a:t>
            </a:r>
            <a:r>
              <a:rPr lang="en-US" sz="2400" b="1" dirty="0" smtClean="0">
                <a:latin typeface="+mn-lt"/>
              </a:rPr>
              <a:t> </a:t>
            </a:r>
            <a:r>
              <a:rPr lang="en-US" sz="2400" b="1" dirty="0" err="1" smtClean="0">
                <a:latin typeface="+mn-lt"/>
              </a:rPr>
              <a:t>baseada</a:t>
            </a:r>
            <a:r>
              <a:rPr lang="en-US" sz="2400" b="1" dirty="0" smtClean="0">
                <a:latin typeface="+mn-lt"/>
              </a:rPr>
              <a:t> </a:t>
            </a:r>
            <a:r>
              <a:rPr lang="en-US" sz="2400" b="1" dirty="0" err="1" smtClean="0">
                <a:latin typeface="+mn-lt"/>
              </a:rPr>
              <a:t>em</a:t>
            </a:r>
            <a:r>
              <a:rPr lang="en-US" sz="2400" b="1" dirty="0" smtClean="0">
                <a:latin typeface="+mn-lt"/>
              </a:rPr>
              <a:t> </a:t>
            </a:r>
            <a:r>
              <a:rPr lang="en-US" sz="2400" dirty="0" smtClean="0">
                <a:latin typeface="+mn-lt"/>
              </a:rPr>
              <a:t>  (</a:t>
            </a:r>
            <a:r>
              <a:rPr lang="en-US" sz="2400" b="1" dirty="0" smtClean="0">
                <a:solidFill>
                  <a:srgbClr val="FF0000"/>
                </a:solidFill>
                <a:latin typeface="+mn-lt"/>
              </a:rPr>
              <a:t>BDI</a:t>
            </a:r>
            <a:r>
              <a:rPr lang="en-US" sz="2400" dirty="0" smtClean="0">
                <a:latin typeface="+mn-lt"/>
              </a:rPr>
              <a:t>)</a:t>
            </a:r>
          </a:p>
        </p:txBody>
      </p:sp>
      <p:sp>
        <p:nvSpPr>
          <p:cNvPr id="54" name="Rectangle 53"/>
          <p:cNvSpPr/>
          <p:nvPr/>
        </p:nvSpPr>
        <p:spPr>
          <a:xfrm rot="20594588">
            <a:off x="6560902" y="2545445"/>
            <a:ext cx="4396757" cy="461665"/>
          </a:xfrm>
          <a:prstGeom prst="rect">
            <a:avLst/>
          </a:prstGeom>
        </p:spPr>
        <p:txBody>
          <a:bodyPr wrap="none">
            <a:spAutoFit/>
          </a:bodyPr>
          <a:lstStyle/>
          <a:p>
            <a:r>
              <a:rPr lang="en-US" sz="2400" dirty="0" err="1"/>
              <a:t>Problema</a:t>
            </a:r>
            <a:r>
              <a:rPr lang="en-US" sz="2400" dirty="0"/>
              <a:t>:  </a:t>
            </a:r>
            <a:r>
              <a:rPr lang="en-US" sz="2400" dirty="0" err="1"/>
              <a:t>Indefinição</a:t>
            </a:r>
            <a:r>
              <a:rPr lang="en-US" sz="2400" dirty="0"/>
              <a:t> </a:t>
            </a:r>
            <a:r>
              <a:rPr lang="en-US" sz="2400" dirty="0" err="1"/>
              <a:t>na</a:t>
            </a:r>
            <a:r>
              <a:rPr lang="en-US" sz="2400" dirty="0"/>
              <a:t> </a:t>
            </a:r>
            <a:r>
              <a:rPr lang="en-US" sz="2400" dirty="0" err="1"/>
              <a:t>decisão</a:t>
            </a:r>
            <a:endParaRPr lang="pt-PT" sz="2400" dirty="0"/>
          </a:p>
        </p:txBody>
      </p:sp>
    </p:spTree>
    <p:extLst>
      <p:ext uri="{BB962C8B-B14F-4D97-AF65-F5344CB8AC3E}">
        <p14:creationId xmlns:p14="http://schemas.microsoft.com/office/powerpoint/2010/main" val="53202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0" y="1828275"/>
            <a:ext cx="7000132" cy="4709182"/>
            <a:chOff x="20" y="1828275"/>
            <a:chExt cx="7000132" cy="4709182"/>
          </a:xfrm>
        </p:grpSpPr>
        <p:sp>
          <p:nvSpPr>
            <p:cNvPr id="6" name="Rectangle 3"/>
            <p:cNvSpPr txBox="1">
              <a:spLocks noChangeArrowheads="1"/>
            </p:cNvSpPr>
            <p:nvPr/>
          </p:nvSpPr>
          <p:spPr>
            <a:xfrm>
              <a:off x="20" y="1828275"/>
              <a:ext cx="7000132" cy="37606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altLang="pt-PT" sz="2400" dirty="0" smtClean="0"/>
                <a:t>Componentes da Arquitetura </a:t>
              </a:r>
              <a:r>
                <a:rPr lang="pt-PT" altLang="pt-PT" sz="2400" b="1" dirty="0" smtClean="0">
                  <a:solidFill>
                    <a:srgbClr val="FF0000"/>
                  </a:solidFill>
                </a:rPr>
                <a:t>Emocional</a:t>
              </a:r>
              <a:r>
                <a:rPr lang="pt-PT" altLang="pt-PT" sz="2400" dirty="0" smtClean="0">
                  <a:solidFill>
                    <a:srgbClr val="FF0000"/>
                  </a:solidFill>
                </a:rPr>
                <a:t> </a:t>
              </a:r>
              <a:r>
                <a:rPr lang="pt-PT" altLang="pt-PT" sz="2400" dirty="0"/>
                <a:t>:</a:t>
              </a:r>
              <a:endParaRPr lang="pt-PT" altLang="pt-PT" sz="2400" dirty="0" smtClean="0"/>
            </a:p>
            <a:p>
              <a:pPr marL="457200" lvl="1" indent="0">
                <a:buNone/>
              </a:pPr>
              <a:r>
                <a:rPr lang="pt-PT" altLang="pt-PT" dirty="0" smtClean="0"/>
                <a:t>Função de Avaliação do Agente</a:t>
              </a:r>
            </a:p>
            <a:p>
              <a:pPr marL="457200" lvl="1" indent="0">
                <a:buNone/>
              </a:pPr>
              <a:r>
                <a:rPr lang="en-GB" altLang="pt-PT" dirty="0" smtClean="0"/>
                <a:t>	</a:t>
              </a:r>
              <a:r>
                <a:rPr lang="en-GB" altLang="pt-PT" dirty="0" err="1" smtClean="0"/>
                <a:t>Quão</a:t>
              </a:r>
              <a:r>
                <a:rPr lang="en-GB" altLang="pt-PT" dirty="0" smtClean="0"/>
                <a:t> </a:t>
              </a:r>
              <a:r>
                <a:rPr lang="en-GB" altLang="pt-PT" dirty="0" err="1" smtClean="0"/>
                <a:t>favorável</a:t>
              </a:r>
              <a:r>
                <a:rPr lang="en-GB" altLang="pt-PT" dirty="0" smtClean="0"/>
                <a:t> </a:t>
              </a:r>
              <a:r>
                <a:rPr lang="en-GB" altLang="pt-PT" dirty="0" err="1" smtClean="0"/>
                <a:t>é</a:t>
              </a:r>
              <a:r>
                <a:rPr lang="en-GB" altLang="pt-PT" dirty="0" smtClean="0"/>
                <a:t> o </a:t>
              </a:r>
              <a:r>
                <a:rPr lang="en-GB" altLang="pt-PT" dirty="0" err="1" smtClean="0"/>
                <a:t>ambiente</a:t>
              </a:r>
              <a:r>
                <a:rPr lang="en-GB" altLang="pt-PT" dirty="0" smtClean="0"/>
                <a:t> </a:t>
              </a:r>
              <a:r>
                <a:rPr lang="en-GB" altLang="pt-PT" dirty="0" err="1" smtClean="0"/>
                <a:t>ao</a:t>
              </a:r>
              <a:r>
                <a:rPr lang="en-GB" altLang="pt-PT" dirty="0"/>
                <a:t> </a:t>
              </a:r>
              <a:r>
                <a:rPr lang="en-GB" altLang="pt-PT" dirty="0" err="1" smtClean="0"/>
                <a:t>objetivo</a:t>
              </a:r>
              <a:r>
                <a:rPr lang="en-GB" altLang="pt-PT" dirty="0" smtClean="0"/>
                <a:t>? 	</a:t>
              </a:r>
              <a:r>
                <a:rPr lang="en-GB" altLang="pt-PT" b="1" i="1" dirty="0" err="1" smtClean="0"/>
                <a:t>Medo</a:t>
              </a:r>
              <a:r>
                <a:rPr lang="en-GB" altLang="pt-PT" b="1" i="1" dirty="0" smtClean="0"/>
                <a:t>/</a:t>
              </a:r>
              <a:r>
                <a:rPr lang="en-GB" altLang="pt-PT" b="1" i="1" dirty="0" err="1" smtClean="0"/>
                <a:t>AutoConfiança</a:t>
              </a:r>
              <a:r>
                <a:rPr lang="en-GB" altLang="pt-PT" dirty="0" smtClean="0"/>
                <a:t>…</a:t>
              </a:r>
            </a:p>
            <a:p>
              <a:pPr marL="457200" lvl="1" indent="0">
                <a:buNone/>
              </a:pPr>
              <a:r>
                <a:rPr lang="en-GB" altLang="pt-PT" dirty="0" smtClean="0"/>
                <a:t>	</a:t>
              </a:r>
              <a:r>
                <a:rPr lang="en-GB" altLang="pt-PT" dirty="0" err="1" smtClean="0"/>
                <a:t>Quão</a:t>
              </a:r>
              <a:r>
                <a:rPr lang="en-GB" altLang="pt-PT" dirty="0" smtClean="0"/>
                <a:t> </a:t>
              </a:r>
              <a:r>
                <a:rPr lang="en-GB" altLang="pt-PT" dirty="0" err="1" smtClean="0"/>
                <a:t>preparado</a:t>
              </a:r>
              <a:r>
                <a:rPr lang="en-GB" altLang="pt-PT" dirty="0" smtClean="0"/>
                <a:t> </a:t>
              </a:r>
              <a:r>
                <a:rPr lang="en-GB" altLang="pt-PT" dirty="0" err="1" smtClean="0"/>
                <a:t>está</a:t>
              </a:r>
              <a:r>
                <a:rPr lang="en-GB" altLang="pt-PT" dirty="0" smtClean="0"/>
                <a:t> agora </a:t>
              </a:r>
              <a:r>
                <a:rPr lang="en-GB" altLang="pt-PT" dirty="0" err="1" smtClean="0"/>
                <a:t>para</a:t>
              </a:r>
              <a:r>
                <a:rPr lang="en-GB" altLang="pt-PT" dirty="0" smtClean="0"/>
                <a:t> o </a:t>
              </a:r>
              <a:r>
                <a:rPr lang="en-GB" altLang="pt-PT" dirty="0" err="1" smtClean="0"/>
                <a:t>objetivo</a:t>
              </a:r>
              <a:endParaRPr lang="en-GB" altLang="pt-PT" dirty="0" smtClean="0"/>
            </a:p>
            <a:p>
              <a:pPr marL="457200" lvl="1" indent="0">
                <a:buNone/>
              </a:pPr>
              <a:r>
                <a:rPr lang="en-GB" altLang="pt-PT" b="1" i="1" dirty="0" smtClean="0"/>
                <a:t>	</a:t>
              </a:r>
              <a:r>
                <a:rPr lang="en-GB" altLang="pt-PT" b="1" i="1" dirty="0" err="1" smtClean="0"/>
                <a:t>Ansiedade</a:t>
              </a:r>
              <a:r>
                <a:rPr lang="en-GB" altLang="pt-PT" dirty="0" smtClean="0"/>
                <a:t>…</a:t>
              </a:r>
              <a:endParaRPr lang="pt-PT" altLang="pt-PT" dirty="0" smtClean="0"/>
            </a:p>
            <a:p>
              <a:pPr marL="457200" lvl="1" indent="0">
                <a:buNone/>
              </a:pPr>
              <a:r>
                <a:rPr lang="pt-PT" altLang="pt-PT" dirty="0" smtClean="0"/>
                <a:t>Acumuladores (</a:t>
              </a:r>
              <a:r>
                <a:rPr lang="pt-PT" altLang="pt-PT" dirty="0" err="1" smtClean="0"/>
                <a:t>Emotional</a:t>
              </a:r>
              <a:r>
                <a:rPr lang="pt-PT" altLang="pt-PT" dirty="0" smtClean="0"/>
                <a:t> </a:t>
              </a:r>
              <a:r>
                <a:rPr lang="pt-PT" altLang="pt-PT" dirty="0" err="1" smtClean="0"/>
                <a:t>State</a:t>
              </a:r>
              <a:r>
                <a:rPr lang="pt-PT" altLang="pt-PT" dirty="0" smtClean="0"/>
                <a:t>)</a:t>
              </a:r>
            </a:p>
            <a:p>
              <a:pPr marL="457200" lvl="1" indent="0">
                <a:buNone/>
              </a:pPr>
              <a:endParaRPr lang="en-GB" altLang="pt-PT" dirty="0" smtClean="0"/>
            </a:p>
          </p:txBody>
        </p:sp>
        <p:pic>
          <p:nvPicPr>
            <p:cNvPr id="11" name="Picture 81" descr="evf_sch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8983" y="4565782"/>
              <a:ext cx="2390775" cy="197167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3" name="Rectangle 2"/>
          <p:cNvSpPr/>
          <p:nvPr/>
        </p:nvSpPr>
        <p:spPr>
          <a:xfrm>
            <a:off x="0" y="1104707"/>
            <a:ext cx="11447566" cy="830997"/>
          </a:xfrm>
          <a:prstGeom prst="rect">
            <a:avLst/>
          </a:prstGeom>
        </p:spPr>
        <p:txBody>
          <a:bodyPr wrap="square">
            <a:spAutoFit/>
          </a:bodyPr>
          <a:lstStyle/>
          <a:p>
            <a:r>
              <a:rPr lang="en-US" sz="2400" baseline="30000" dirty="0"/>
              <a:t>“</a:t>
            </a:r>
            <a:r>
              <a:rPr lang="en-US" sz="2400" dirty="0"/>
              <a:t>The Society of Mind” </a:t>
            </a:r>
            <a:r>
              <a:rPr lang="en-US" sz="2400" dirty="0" smtClean="0"/>
              <a:t>: </a:t>
            </a:r>
            <a:r>
              <a:rPr lang="en-US" sz="2400" dirty="0"/>
              <a:t>“The question is not whether </a:t>
            </a:r>
            <a:r>
              <a:rPr lang="en-US" sz="2400" b="1" dirty="0"/>
              <a:t>intelligent</a:t>
            </a:r>
            <a:r>
              <a:rPr lang="en-US" sz="2400" dirty="0"/>
              <a:t> machines can have any </a:t>
            </a:r>
            <a:r>
              <a:rPr lang="en-US" sz="2400" b="1" dirty="0"/>
              <a:t>emotions</a:t>
            </a:r>
            <a:r>
              <a:rPr lang="en-US" sz="2400" dirty="0"/>
              <a:t>, but whether machines can be intelligent </a:t>
            </a:r>
            <a:r>
              <a:rPr lang="en-US" sz="2400" b="1" i="1" dirty="0"/>
              <a:t>without</a:t>
            </a:r>
            <a:r>
              <a:rPr lang="en-US" sz="2400" dirty="0"/>
              <a:t> any emotions</a:t>
            </a:r>
            <a:r>
              <a:rPr lang="en-US" sz="2400" baseline="30000" dirty="0"/>
              <a:t>”</a:t>
            </a:r>
            <a:r>
              <a:rPr lang="en-US" sz="2400" baseline="30000" dirty="0" smtClean="0"/>
              <a:t>. </a:t>
            </a:r>
            <a:r>
              <a:rPr lang="en-US" sz="2400" baseline="30000" dirty="0" err="1" smtClean="0"/>
              <a:t>M.Minsky</a:t>
            </a:r>
            <a:endParaRPr lang="en-US" sz="2400" dirty="0"/>
          </a:p>
        </p:txBody>
      </p:sp>
      <p:grpSp>
        <p:nvGrpSpPr>
          <p:cNvPr id="16" name="Group 15"/>
          <p:cNvGrpSpPr/>
          <p:nvPr/>
        </p:nvGrpSpPr>
        <p:grpSpPr>
          <a:xfrm>
            <a:off x="4052292" y="1132632"/>
            <a:ext cx="7935612" cy="5183026"/>
            <a:chOff x="4052292" y="1132632"/>
            <a:chExt cx="7935612" cy="5183026"/>
          </a:xfrm>
        </p:grpSpPr>
        <p:grpSp>
          <p:nvGrpSpPr>
            <p:cNvPr id="14" name="Group 13"/>
            <p:cNvGrpSpPr/>
            <p:nvPr/>
          </p:nvGrpSpPr>
          <p:grpSpPr>
            <a:xfrm>
              <a:off x="4052292" y="1132632"/>
              <a:ext cx="7935612" cy="5110819"/>
              <a:chOff x="4256388" y="1132632"/>
              <a:chExt cx="7935612" cy="5110819"/>
            </a:xfrm>
          </p:grpSpPr>
          <p:pic>
            <p:nvPicPr>
              <p:cNvPr id="7" name="Imagem 3"/>
              <p:cNvPicPr>
                <a:picLocks noChangeAspect="1"/>
              </p:cNvPicPr>
              <p:nvPr/>
            </p:nvPicPr>
            <p:blipFill rotWithShape="1">
              <a:blip r:embed="rId3"/>
              <a:srcRect l="161" r="-1" b="39225"/>
              <a:stretch/>
            </p:blipFill>
            <p:spPr>
              <a:xfrm>
                <a:off x="4256388" y="1132632"/>
                <a:ext cx="7935612" cy="3657086"/>
              </a:xfrm>
              <a:prstGeom prst="rect">
                <a:avLst/>
              </a:prstGeom>
            </p:spPr>
          </p:pic>
          <p:pic>
            <p:nvPicPr>
              <p:cNvPr id="5" name="Picture 4"/>
              <p:cNvPicPr>
                <a:picLocks noChangeAspect="1"/>
              </p:cNvPicPr>
              <p:nvPr/>
            </p:nvPicPr>
            <p:blipFill>
              <a:blip r:embed="rId4"/>
              <a:stretch>
                <a:fillRect/>
              </a:stretch>
            </p:blipFill>
            <p:spPr>
              <a:xfrm>
                <a:off x="6773589" y="4967519"/>
                <a:ext cx="841792" cy="1044737"/>
              </a:xfrm>
              <a:prstGeom prst="rect">
                <a:avLst/>
              </a:prstGeom>
            </p:spPr>
          </p:pic>
          <p:pic>
            <p:nvPicPr>
              <p:cNvPr id="8" name="Picture 7"/>
              <p:cNvPicPr>
                <a:picLocks noChangeAspect="1"/>
              </p:cNvPicPr>
              <p:nvPr/>
            </p:nvPicPr>
            <p:blipFill>
              <a:blip r:embed="rId5"/>
              <a:stretch>
                <a:fillRect/>
              </a:stretch>
            </p:blipFill>
            <p:spPr>
              <a:xfrm>
                <a:off x="7667687" y="4981191"/>
                <a:ext cx="1001772" cy="1001772"/>
              </a:xfrm>
              <a:prstGeom prst="rect">
                <a:avLst/>
              </a:prstGeom>
            </p:spPr>
          </p:pic>
          <p:pic>
            <p:nvPicPr>
              <p:cNvPr id="12" name="Picture 11"/>
              <p:cNvPicPr>
                <a:picLocks noChangeAspect="1"/>
              </p:cNvPicPr>
              <p:nvPr/>
            </p:nvPicPr>
            <p:blipFill>
              <a:blip r:embed="rId6"/>
              <a:stretch>
                <a:fillRect/>
              </a:stretch>
            </p:blipFill>
            <p:spPr>
              <a:xfrm>
                <a:off x="5135545" y="4842840"/>
                <a:ext cx="1400611" cy="1400611"/>
              </a:xfrm>
              <a:prstGeom prst="rect">
                <a:avLst/>
              </a:prstGeom>
            </p:spPr>
          </p:pic>
        </p:grpSp>
        <p:sp>
          <p:nvSpPr>
            <p:cNvPr id="15" name="TextBox 14"/>
            <p:cNvSpPr txBox="1"/>
            <p:nvPr/>
          </p:nvSpPr>
          <p:spPr>
            <a:xfrm>
              <a:off x="7561974" y="5946326"/>
              <a:ext cx="4277997" cy="369332"/>
            </a:xfrm>
            <a:prstGeom prst="rect">
              <a:avLst/>
            </a:prstGeom>
            <a:noFill/>
          </p:spPr>
          <p:txBody>
            <a:bodyPr wrap="none" rtlCol="0">
              <a:spAutoFit/>
            </a:bodyPr>
            <a:lstStyle/>
            <a:p>
              <a:r>
                <a:rPr lang="en-US" dirty="0" smtClean="0"/>
                <a:t>Luis </a:t>
              </a:r>
              <a:r>
                <a:rPr lang="en-US" dirty="0" err="1" smtClean="0"/>
                <a:t>Sarmento</a:t>
              </a:r>
              <a:r>
                <a:rPr lang="en-US" dirty="0" smtClean="0"/>
                <a:t>; Daniel </a:t>
              </a:r>
              <a:r>
                <a:rPr lang="en-US" dirty="0" err="1" smtClean="0"/>
                <a:t>Moura</a:t>
              </a:r>
              <a:r>
                <a:rPr lang="en-US" dirty="0" smtClean="0"/>
                <a:t>; David Pereira</a:t>
              </a:r>
              <a:endParaRPr lang="en-US" dirty="0"/>
            </a:p>
          </p:txBody>
        </p:sp>
      </p:grpSp>
    </p:spTree>
    <p:extLst>
      <p:ext uri="{BB962C8B-B14F-4D97-AF65-F5344CB8AC3E}">
        <p14:creationId xmlns:p14="http://schemas.microsoft.com/office/powerpoint/2010/main" val="182544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50948" y="913720"/>
            <a:ext cx="7272338" cy="5237162"/>
            <a:chOff x="1403350" y="423863"/>
            <a:chExt cx="7272338" cy="5237162"/>
          </a:xfrm>
        </p:grpSpPr>
        <p:sp>
          <p:nvSpPr>
            <p:cNvPr id="16" name="AutoShape 11"/>
            <p:cNvSpPr>
              <a:spLocks noChangeArrowheads="1"/>
            </p:cNvSpPr>
            <p:nvPr/>
          </p:nvSpPr>
          <p:spPr bwMode="auto">
            <a:xfrm>
              <a:off x="3490913" y="765175"/>
              <a:ext cx="2592388" cy="935037"/>
            </a:xfrm>
            <a:prstGeom prst="flowChartAlternateProcess">
              <a:avLst/>
            </a:prstGeom>
            <a:solidFill>
              <a:srgbClr val="99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r>
                <a:rPr lang="pt-PT" sz="1600">
                  <a:solidFill>
                    <a:schemeClr val="bg1"/>
                  </a:solidFill>
                </a:rPr>
                <a:t>Planeamento</a:t>
              </a:r>
            </a:p>
            <a:p>
              <a:pPr eaLnBrk="1" hangingPunct="1"/>
              <a:r>
                <a:rPr lang="pt-PT" sz="1600">
                  <a:solidFill>
                    <a:schemeClr val="bg1"/>
                  </a:solidFill>
                </a:rPr>
                <a:t>Previsão</a:t>
              </a:r>
            </a:p>
            <a:p>
              <a:pPr eaLnBrk="1" hangingPunct="1"/>
              <a:r>
                <a:rPr lang="pt-PT" sz="1600">
                  <a:solidFill>
                    <a:schemeClr val="bg1"/>
                  </a:solidFill>
                </a:rPr>
                <a:t>Raciocínio topológico</a:t>
              </a:r>
            </a:p>
            <a:p>
              <a:pPr eaLnBrk="1" hangingPunct="1"/>
              <a:r>
                <a:rPr lang="pt-PT" sz="1600">
                  <a:solidFill>
                    <a:schemeClr val="bg1"/>
                  </a:solidFill>
                </a:rPr>
                <a:t>Teste de Crenças</a:t>
              </a:r>
              <a:endParaRPr lang="en-US" sz="1600">
                <a:solidFill>
                  <a:schemeClr val="bg1"/>
                </a:solidFill>
              </a:endParaRPr>
            </a:p>
          </p:txBody>
        </p:sp>
        <p:sp>
          <p:nvSpPr>
            <p:cNvPr id="17" name="Text Box 12"/>
            <p:cNvSpPr txBox="1">
              <a:spLocks noChangeArrowheads="1"/>
            </p:cNvSpPr>
            <p:nvPr/>
          </p:nvSpPr>
          <p:spPr bwMode="auto">
            <a:xfrm>
              <a:off x="3830638" y="423863"/>
              <a:ext cx="1758950" cy="366712"/>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pt-PT" sz="1800" dirty="0">
                  <a:solidFill>
                    <a:srgbClr val="FF0000"/>
                  </a:solidFill>
                  <a:latin typeface="Arial" charset="0"/>
                </a:rPr>
                <a:t>“</a:t>
              </a:r>
              <a:r>
                <a:rPr lang="pt-PT" sz="1800" dirty="0" err="1">
                  <a:solidFill>
                    <a:srgbClr val="FF0000"/>
                  </a:solidFill>
                  <a:latin typeface="Arial" charset="0"/>
                </a:rPr>
                <a:t>Deliberadores</a:t>
              </a:r>
              <a:r>
                <a:rPr lang="pt-PT" sz="1800" dirty="0">
                  <a:solidFill>
                    <a:srgbClr val="FF0000"/>
                  </a:solidFill>
                  <a:latin typeface="Arial" charset="0"/>
                </a:rPr>
                <a:t>”</a:t>
              </a:r>
              <a:endParaRPr lang="en-US" sz="1800" dirty="0">
                <a:solidFill>
                  <a:srgbClr val="FF0000"/>
                </a:solidFill>
                <a:latin typeface="Arial" charset="0"/>
              </a:endParaRPr>
            </a:p>
          </p:txBody>
        </p:sp>
        <p:sp>
          <p:nvSpPr>
            <p:cNvPr id="18" name="AutoShape 13"/>
            <p:cNvSpPr>
              <a:spLocks noChangeArrowheads="1"/>
            </p:cNvSpPr>
            <p:nvPr/>
          </p:nvSpPr>
          <p:spPr bwMode="auto">
            <a:xfrm>
              <a:off x="7091363" y="836613"/>
              <a:ext cx="1223963" cy="792162"/>
            </a:xfrm>
            <a:prstGeom prst="flowChartAlternateProcess">
              <a:avLst/>
            </a:prstGeom>
            <a:solidFill>
              <a:srgbClr val="99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r>
                <a:rPr lang="pt-PT" sz="1800">
                  <a:solidFill>
                    <a:schemeClr val="bg1"/>
                  </a:solidFill>
                  <a:latin typeface="Arial" charset="0"/>
                </a:rPr>
                <a:t>Memória de </a:t>
              </a:r>
            </a:p>
            <a:p>
              <a:pPr eaLnBrk="1" hangingPunct="1"/>
              <a:r>
                <a:rPr lang="pt-PT" sz="1800">
                  <a:solidFill>
                    <a:schemeClr val="bg1"/>
                  </a:solidFill>
                  <a:latin typeface="Arial" charset="0"/>
                </a:rPr>
                <a:t>Execução</a:t>
              </a:r>
              <a:endParaRPr lang="en-US" sz="1800">
                <a:solidFill>
                  <a:schemeClr val="bg1"/>
                </a:solidFill>
                <a:latin typeface="Arial" charset="0"/>
              </a:endParaRPr>
            </a:p>
          </p:txBody>
        </p:sp>
        <p:sp>
          <p:nvSpPr>
            <p:cNvPr id="19" name="AutoShape 14"/>
            <p:cNvSpPr>
              <a:spLocks noChangeArrowheads="1"/>
            </p:cNvSpPr>
            <p:nvPr/>
          </p:nvSpPr>
          <p:spPr bwMode="auto">
            <a:xfrm>
              <a:off x="3562350" y="1916113"/>
              <a:ext cx="2665413" cy="936625"/>
            </a:xfrm>
            <a:prstGeom prst="flowChartAlternateProcess">
              <a:avLst/>
            </a:prstGeom>
            <a:solidFill>
              <a:srgbClr val="99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r>
                <a:rPr lang="pt-PT" sz="1800" dirty="0">
                  <a:solidFill>
                    <a:schemeClr val="bg1"/>
                  </a:solidFill>
                  <a:latin typeface="Arial" charset="0"/>
                </a:rPr>
                <a:t>Gestor de </a:t>
              </a:r>
              <a:r>
                <a:rPr lang="pt-PT" sz="1800" dirty="0" smtClean="0">
                  <a:solidFill>
                    <a:schemeClr val="bg1"/>
                  </a:solidFill>
                  <a:latin typeface="Arial" charset="0"/>
                </a:rPr>
                <a:t>Objetivos</a:t>
              </a:r>
              <a:r>
                <a:rPr lang="pt-PT" sz="1800" dirty="0">
                  <a:solidFill>
                    <a:schemeClr val="bg1"/>
                  </a:solidFill>
                  <a:latin typeface="Arial" charset="0"/>
                </a:rPr>
                <a:t>:</a:t>
              </a:r>
            </a:p>
            <a:p>
              <a:pPr eaLnBrk="1" hangingPunct="1"/>
              <a:r>
                <a:rPr lang="pt-PT" sz="1600" dirty="0" err="1">
                  <a:solidFill>
                    <a:schemeClr val="bg1"/>
                  </a:solidFill>
                  <a:latin typeface="Arial" charset="0"/>
                </a:rPr>
                <a:t>Obj</a:t>
              </a:r>
              <a:r>
                <a:rPr lang="pt-PT" sz="1600" dirty="0">
                  <a:solidFill>
                    <a:schemeClr val="bg1"/>
                  </a:solidFill>
                  <a:latin typeface="Arial" charset="0"/>
                </a:rPr>
                <a:t>. </a:t>
              </a:r>
              <a:r>
                <a:rPr lang="pt-PT" sz="1600" dirty="0" err="1">
                  <a:solidFill>
                    <a:schemeClr val="bg1"/>
                  </a:solidFill>
                  <a:latin typeface="Arial" charset="0"/>
                </a:rPr>
                <a:t>Específicos;Prioridades</a:t>
              </a:r>
              <a:endParaRPr lang="pt-PT" sz="1600" dirty="0">
                <a:solidFill>
                  <a:schemeClr val="bg1"/>
                </a:solidFill>
                <a:latin typeface="Arial" charset="0"/>
              </a:endParaRPr>
            </a:p>
            <a:p>
              <a:pPr eaLnBrk="1" hangingPunct="1"/>
              <a:r>
                <a:rPr lang="pt-PT" sz="1600" dirty="0">
                  <a:solidFill>
                    <a:schemeClr val="bg1"/>
                  </a:solidFill>
                  <a:latin typeface="Arial" charset="0"/>
                </a:rPr>
                <a:t>Recursos (tempo </a:t>
              </a:r>
              <a:r>
                <a:rPr lang="pt-PT" sz="1600" dirty="0" err="1">
                  <a:solidFill>
                    <a:schemeClr val="bg1"/>
                  </a:solidFill>
                  <a:latin typeface="Arial" charset="0"/>
                </a:rPr>
                <a:t>cpu</a:t>
              </a:r>
              <a:r>
                <a:rPr lang="pt-PT" sz="1600" dirty="0">
                  <a:solidFill>
                    <a:schemeClr val="bg1"/>
                  </a:solidFill>
                  <a:latin typeface="Arial" charset="0"/>
                </a:rPr>
                <a:t>)</a:t>
              </a:r>
            </a:p>
            <a:p>
              <a:pPr eaLnBrk="1" hangingPunct="1"/>
              <a:r>
                <a:rPr lang="pt-PT" sz="1600" dirty="0">
                  <a:solidFill>
                    <a:schemeClr val="bg1"/>
                  </a:solidFill>
                  <a:latin typeface="Arial" charset="0"/>
                </a:rPr>
                <a:t>Ciclo de execução</a:t>
              </a:r>
              <a:endParaRPr lang="en-US" sz="1600" dirty="0">
                <a:solidFill>
                  <a:schemeClr val="bg1"/>
                </a:solidFill>
                <a:latin typeface="Arial" charset="0"/>
              </a:endParaRPr>
            </a:p>
          </p:txBody>
        </p:sp>
        <p:sp>
          <p:nvSpPr>
            <p:cNvPr id="20" name="AutoShape 15"/>
            <p:cNvSpPr>
              <a:spLocks noChangeArrowheads="1"/>
            </p:cNvSpPr>
            <p:nvPr/>
          </p:nvSpPr>
          <p:spPr bwMode="auto">
            <a:xfrm>
              <a:off x="3635375" y="3284538"/>
              <a:ext cx="2665413" cy="936625"/>
            </a:xfrm>
            <a:prstGeom prst="flowChartAlternateProcess">
              <a:avLst/>
            </a:prstGeom>
            <a:solidFill>
              <a:srgbClr val="99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r>
                <a:rPr lang="pt-PT" sz="1800">
                  <a:solidFill>
                    <a:schemeClr val="bg1"/>
                  </a:solidFill>
                  <a:latin typeface="Arial" charset="0"/>
                </a:rPr>
                <a:t>Perceptores</a:t>
              </a:r>
            </a:p>
            <a:p>
              <a:pPr eaLnBrk="1" hangingPunct="1"/>
              <a:r>
                <a:rPr lang="pt-PT" sz="1800">
                  <a:solidFill>
                    <a:schemeClr val="bg1"/>
                  </a:solidFill>
                  <a:latin typeface="Arial" charset="0"/>
                </a:rPr>
                <a:t>Formar Crenças </a:t>
              </a:r>
            </a:p>
            <a:p>
              <a:pPr eaLnBrk="1" hangingPunct="1"/>
              <a:r>
                <a:rPr lang="pt-PT" sz="1800">
                  <a:solidFill>
                    <a:schemeClr val="bg1"/>
                  </a:solidFill>
                  <a:latin typeface="Arial" charset="0"/>
                </a:rPr>
                <a:t>das percepções</a:t>
              </a:r>
              <a:endParaRPr lang="en-US" sz="1800">
                <a:solidFill>
                  <a:schemeClr val="bg1"/>
                </a:solidFill>
                <a:latin typeface="Arial" charset="0"/>
              </a:endParaRPr>
            </a:p>
          </p:txBody>
        </p:sp>
        <p:sp>
          <p:nvSpPr>
            <p:cNvPr id="21" name="AutoShape 16"/>
            <p:cNvSpPr>
              <a:spLocks noChangeArrowheads="1"/>
            </p:cNvSpPr>
            <p:nvPr/>
          </p:nvSpPr>
          <p:spPr bwMode="auto">
            <a:xfrm>
              <a:off x="6946900" y="1916113"/>
              <a:ext cx="1584325" cy="1296987"/>
            </a:xfrm>
            <a:prstGeom prst="roundRect">
              <a:avLst>
                <a:gd name="adj" fmla="val 16667"/>
              </a:avLst>
            </a:prstGeom>
            <a:solidFill>
              <a:srgbClr val="99CC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r>
                <a:rPr lang="pt-PT" sz="1800">
                  <a:solidFill>
                    <a:schemeClr val="bg1"/>
                  </a:solidFill>
                  <a:latin typeface="Arial" charset="0"/>
                </a:rPr>
                <a:t>Memória de </a:t>
              </a:r>
            </a:p>
            <a:p>
              <a:pPr eaLnBrk="1" hangingPunct="1"/>
              <a:r>
                <a:rPr lang="pt-PT" sz="1800">
                  <a:solidFill>
                    <a:schemeClr val="bg1"/>
                  </a:solidFill>
                  <a:latin typeface="Arial" charset="0"/>
                </a:rPr>
                <a:t>Trabalho:</a:t>
              </a:r>
            </a:p>
            <a:p>
              <a:pPr eaLnBrk="1" hangingPunct="1"/>
              <a:r>
                <a:rPr lang="pt-PT" sz="1800">
                  <a:solidFill>
                    <a:schemeClr val="bg1"/>
                  </a:solidFill>
                  <a:latin typeface="Arial" charset="0"/>
                </a:rPr>
                <a:t>Planos</a:t>
              </a:r>
            </a:p>
            <a:p>
              <a:pPr eaLnBrk="1" hangingPunct="1"/>
              <a:r>
                <a:rPr lang="pt-PT" sz="1800">
                  <a:solidFill>
                    <a:schemeClr val="bg1"/>
                  </a:solidFill>
                  <a:latin typeface="Arial" charset="0"/>
                </a:rPr>
                <a:t>Previsões</a:t>
              </a:r>
            </a:p>
            <a:p>
              <a:pPr eaLnBrk="1" hangingPunct="1"/>
              <a:r>
                <a:rPr lang="pt-PT" sz="1800">
                  <a:solidFill>
                    <a:schemeClr val="bg1"/>
                  </a:solidFill>
                  <a:latin typeface="Arial" charset="0"/>
                </a:rPr>
                <a:t>Rev. Crenças</a:t>
              </a:r>
              <a:endParaRPr lang="en-US" sz="1800">
                <a:solidFill>
                  <a:schemeClr val="bg1"/>
                </a:solidFill>
                <a:latin typeface="Arial" charset="0"/>
              </a:endParaRPr>
            </a:p>
          </p:txBody>
        </p:sp>
        <p:sp>
          <p:nvSpPr>
            <p:cNvPr id="22" name="AutoShape 17"/>
            <p:cNvSpPr>
              <a:spLocks noChangeArrowheads="1"/>
            </p:cNvSpPr>
            <p:nvPr/>
          </p:nvSpPr>
          <p:spPr bwMode="auto">
            <a:xfrm>
              <a:off x="1403350" y="981075"/>
              <a:ext cx="1871663" cy="3240087"/>
            </a:xfrm>
            <a:prstGeom prst="roundRect">
              <a:avLst>
                <a:gd name="adj" fmla="val 21574"/>
              </a:avLst>
            </a:prstGeom>
            <a:solidFill>
              <a:srgbClr val="99CC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pt-PT" sz="1800">
                <a:solidFill>
                  <a:schemeClr val="bg1"/>
                </a:solidFill>
                <a:latin typeface="Arial" charset="0"/>
              </a:endParaRPr>
            </a:p>
            <a:p>
              <a:pPr eaLnBrk="1" hangingPunct="1"/>
              <a:endParaRPr lang="en-US" sz="1800">
                <a:solidFill>
                  <a:schemeClr val="bg1"/>
                </a:solidFill>
                <a:latin typeface="Arial" charset="0"/>
              </a:endParaRPr>
            </a:p>
          </p:txBody>
        </p:sp>
        <p:sp>
          <p:nvSpPr>
            <p:cNvPr id="23" name="Text Box 18"/>
            <p:cNvSpPr txBox="1">
              <a:spLocks noChangeArrowheads="1"/>
            </p:cNvSpPr>
            <p:nvPr/>
          </p:nvSpPr>
          <p:spPr bwMode="auto">
            <a:xfrm>
              <a:off x="1474788" y="908050"/>
              <a:ext cx="1662034"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pt-PT" sz="1600" dirty="0">
                  <a:solidFill>
                    <a:srgbClr val="FF0000"/>
                  </a:solidFill>
                </a:rPr>
                <a:t>Estado Emocional</a:t>
              </a:r>
              <a:endParaRPr lang="en-US" sz="1600" dirty="0">
                <a:solidFill>
                  <a:srgbClr val="FF0000"/>
                </a:solidFill>
              </a:endParaRPr>
            </a:p>
          </p:txBody>
        </p:sp>
        <p:sp>
          <p:nvSpPr>
            <p:cNvPr id="24" name="Text Box 19"/>
            <p:cNvSpPr txBox="1">
              <a:spLocks noChangeArrowheads="1"/>
            </p:cNvSpPr>
            <p:nvPr/>
          </p:nvSpPr>
          <p:spPr bwMode="auto">
            <a:xfrm>
              <a:off x="1474788" y="1844675"/>
              <a:ext cx="173735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pt-PT" sz="1800" dirty="0" err="1">
                  <a:solidFill>
                    <a:srgbClr val="FF0000"/>
                  </a:solidFill>
                  <a:latin typeface="Arial" charset="0"/>
                </a:rPr>
                <a:t>Auto-confiança</a:t>
              </a:r>
              <a:endParaRPr lang="en-US" sz="1800" dirty="0">
                <a:solidFill>
                  <a:srgbClr val="FF0000"/>
                </a:solidFill>
                <a:latin typeface="Arial" charset="0"/>
              </a:endParaRPr>
            </a:p>
          </p:txBody>
        </p:sp>
        <p:sp>
          <p:nvSpPr>
            <p:cNvPr id="25" name="Text Box 20"/>
            <p:cNvSpPr txBox="1">
              <a:spLocks noChangeArrowheads="1"/>
            </p:cNvSpPr>
            <p:nvPr/>
          </p:nvSpPr>
          <p:spPr bwMode="auto">
            <a:xfrm>
              <a:off x="1722438" y="2924175"/>
              <a:ext cx="128842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pt-PT" sz="1800" dirty="0">
                  <a:solidFill>
                    <a:srgbClr val="FF0000"/>
                  </a:solidFill>
                  <a:latin typeface="Arial" charset="0"/>
                </a:rPr>
                <a:t>Ansiedade</a:t>
              </a:r>
              <a:endParaRPr lang="en-US" sz="1800" dirty="0">
                <a:solidFill>
                  <a:srgbClr val="FF0000"/>
                </a:solidFill>
                <a:latin typeface="Arial" charset="0"/>
              </a:endParaRPr>
            </a:p>
          </p:txBody>
        </p:sp>
        <p:sp>
          <p:nvSpPr>
            <p:cNvPr id="26" name="Text Box 21"/>
            <p:cNvSpPr txBox="1">
              <a:spLocks noChangeArrowheads="1"/>
            </p:cNvSpPr>
            <p:nvPr/>
          </p:nvSpPr>
          <p:spPr bwMode="auto">
            <a:xfrm>
              <a:off x="1978025" y="3933825"/>
              <a:ext cx="7556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pt-PT" sz="1800" dirty="0">
                  <a:solidFill>
                    <a:srgbClr val="FF0000"/>
                  </a:solidFill>
                  <a:latin typeface="Arial" charset="0"/>
                </a:rPr>
                <a:t>Medo</a:t>
              </a:r>
              <a:endParaRPr lang="en-US" sz="1800" dirty="0">
                <a:solidFill>
                  <a:srgbClr val="FF0000"/>
                </a:solidFill>
                <a:latin typeface="Arial" charset="0"/>
              </a:endParaRPr>
            </a:p>
          </p:txBody>
        </p:sp>
        <p:sp>
          <p:nvSpPr>
            <p:cNvPr id="27" name="AutoShape 22"/>
            <p:cNvSpPr>
              <a:spLocks noChangeArrowheads="1"/>
            </p:cNvSpPr>
            <p:nvPr/>
          </p:nvSpPr>
          <p:spPr bwMode="auto">
            <a:xfrm>
              <a:off x="6731000" y="3860800"/>
              <a:ext cx="1871663" cy="576262"/>
            </a:xfrm>
            <a:prstGeom prst="flowChartAlternateProcess">
              <a:avLst/>
            </a:prstGeom>
            <a:solidFill>
              <a:srgbClr val="99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r>
                <a:rPr lang="pt-PT" sz="1800" dirty="0">
                  <a:solidFill>
                    <a:srgbClr val="FF0000"/>
                  </a:solidFill>
                  <a:latin typeface="Arial" charset="0"/>
                </a:rPr>
                <a:t>Gestor de </a:t>
              </a:r>
              <a:r>
                <a:rPr lang="pt-PT" sz="1800" dirty="0" smtClean="0">
                  <a:solidFill>
                    <a:srgbClr val="FF0000"/>
                  </a:solidFill>
                  <a:latin typeface="Arial" charset="0"/>
                </a:rPr>
                <a:t>Ações</a:t>
              </a:r>
              <a:endParaRPr lang="pt-PT" sz="1800" dirty="0">
                <a:solidFill>
                  <a:srgbClr val="FF0000"/>
                </a:solidFill>
                <a:latin typeface="Arial" charset="0"/>
              </a:endParaRPr>
            </a:p>
            <a:p>
              <a:pPr eaLnBrk="1" hangingPunct="1"/>
              <a:endParaRPr lang="en-US" sz="1800" dirty="0">
                <a:solidFill>
                  <a:srgbClr val="FF0000"/>
                </a:solidFill>
                <a:latin typeface="Arial" charset="0"/>
              </a:endParaRPr>
            </a:p>
          </p:txBody>
        </p:sp>
        <p:sp>
          <p:nvSpPr>
            <p:cNvPr id="28" name="Line 23"/>
            <p:cNvSpPr>
              <a:spLocks noChangeShapeType="1"/>
            </p:cNvSpPr>
            <p:nvPr/>
          </p:nvSpPr>
          <p:spPr bwMode="auto">
            <a:xfrm>
              <a:off x="3275013" y="3789363"/>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chemeClr val="bg1"/>
                </a:solidFill>
              </a:endParaRPr>
            </a:p>
          </p:txBody>
        </p:sp>
        <p:sp>
          <p:nvSpPr>
            <p:cNvPr id="29" name="Line 24"/>
            <p:cNvSpPr>
              <a:spLocks noChangeShapeType="1"/>
            </p:cNvSpPr>
            <p:nvPr/>
          </p:nvSpPr>
          <p:spPr bwMode="auto">
            <a:xfrm flipH="1">
              <a:off x="3203575" y="3500438"/>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chemeClr val="bg1"/>
                </a:solidFill>
              </a:endParaRPr>
            </a:p>
          </p:txBody>
        </p:sp>
        <p:sp>
          <p:nvSpPr>
            <p:cNvPr id="30" name="Line 25"/>
            <p:cNvSpPr>
              <a:spLocks noChangeShapeType="1"/>
            </p:cNvSpPr>
            <p:nvPr/>
          </p:nvSpPr>
          <p:spPr bwMode="auto">
            <a:xfrm>
              <a:off x="3275013" y="2565400"/>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chemeClr val="bg1"/>
                </a:solidFill>
              </a:endParaRPr>
            </a:p>
          </p:txBody>
        </p:sp>
        <p:sp>
          <p:nvSpPr>
            <p:cNvPr id="31" name="Line 26"/>
            <p:cNvSpPr>
              <a:spLocks noChangeShapeType="1"/>
            </p:cNvSpPr>
            <p:nvPr/>
          </p:nvSpPr>
          <p:spPr bwMode="auto">
            <a:xfrm flipH="1">
              <a:off x="3275013" y="2060575"/>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chemeClr val="bg1"/>
                </a:solidFill>
              </a:endParaRPr>
            </a:p>
          </p:txBody>
        </p:sp>
        <p:sp>
          <p:nvSpPr>
            <p:cNvPr id="32" name="Line 27"/>
            <p:cNvSpPr>
              <a:spLocks noChangeShapeType="1"/>
            </p:cNvSpPr>
            <p:nvPr/>
          </p:nvSpPr>
          <p:spPr bwMode="auto">
            <a:xfrm flipV="1">
              <a:off x="3275013" y="1557338"/>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chemeClr val="bg1"/>
                </a:solidFill>
              </a:endParaRPr>
            </a:p>
          </p:txBody>
        </p:sp>
        <p:sp>
          <p:nvSpPr>
            <p:cNvPr id="33" name="Line 28"/>
            <p:cNvSpPr>
              <a:spLocks noChangeShapeType="1"/>
            </p:cNvSpPr>
            <p:nvPr/>
          </p:nvSpPr>
          <p:spPr bwMode="auto">
            <a:xfrm flipH="1">
              <a:off x="3203575" y="1268413"/>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chemeClr val="bg1"/>
                </a:solidFill>
              </a:endParaRPr>
            </a:p>
          </p:txBody>
        </p:sp>
        <p:sp>
          <p:nvSpPr>
            <p:cNvPr id="34" name="Line 29"/>
            <p:cNvSpPr>
              <a:spLocks noChangeShapeType="1"/>
            </p:cNvSpPr>
            <p:nvPr/>
          </p:nvSpPr>
          <p:spPr bwMode="auto">
            <a:xfrm>
              <a:off x="7594600" y="4437063"/>
              <a:ext cx="0"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chemeClr val="bg1"/>
                </a:solidFill>
              </a:endParaRPr>
            </a:p>
          </p:txBody>
        </p:sp>
        <p:sp>
          <p:nvSpPr>
            <p:cNvPr id="35" name="Line 30"/>
            <p:cNvSpPr>
              <a:spLocks noChangeShapeType="1"/>
            </p:cNvSpPr>
            <p:nvPr/>
          </p:nvSpPr>
          <p:spPr bwMode="auto">
            <a:xfrm>
              <a:off x="3275013" y="3068638"/>
              <a:ext cx="37449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chemeClr val="bg1"/>
                </a:solidFill>
              </a:endParaRPr>
            </a:p>
          </p:txBody>
        </p:sp>
        <p:sp>
          <p:nvSpPr>
            <p:cNvPr id="36" name="Line 31"/>
            <p:cNvSpPr>
              <a:spLocks noChangeShapeType="1"/>
            </p:cNvSpPr>
            <p:nvPr/>
          </p:nvSpPr>
          <p:spPr bwMode="auto">
            <a:xfrm flipH="1">
              <a:off x="3275013" y="2924175"/>
              <a:ext cx="36718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chemeClr val="bg1"/>
                </a:solidFill>
              </a:endParaRPr>
            </a:p>
          </p:txBody>
        </p:sp>
        <p:sp>
          <p:nvSpPr>
            <p:cNvPr id="37" name="Line 32"/>
            <p:cNvSpPr>
              <a:spLocks noChangeShapeType="1"/>
            </p:cNvSpPr>
            <p:nvPr/>
          </p:nvSpPr>
          <p:spPr bwMode="auto">
            <a:xfrm flipH="1">
              <a:off x="6011863" y="981075"/>
              <a:ext cx="10795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chemeClr val="bg1"/>
                </a:solidFill>
              </a:endParaRPr>
            </a:p>
          </p:txBody>
        </p:sp>
        <p:sp>
          <p:nvSpPr>
            <p:cNvPr id="38" name="Line 33"/>
            <p:cNvSpPr>
              <a:spLocks noChangeShapeType="1"/>
            </p:cNvSpPr>
            <p:nvPr/>
          </p:nvSpPr>
          <p:spPr bwMode="auto">
            <a:xfrm>
              <a:off x="6083300" y="1341438"/>
              <a:ext cx="10080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chemeClr val="bg1"/>
                </a:solidFill>
              </a:endParaRPr>
            </a:p>
          </p:txBody>
        </p:sp>
        <p:sp>
          <p:nvSpPr>
            <p:cNvPr id="39" name="Line 34"/>
            <p:cNvSpPr>
              <a:spLocks noChangeShapeType="1"/>
            </p:cNvSpPr>
            <p:nvPr/>
          </p:nvSpPr>
          <p:spPr bwMode="auto">
            <a:xfrm>
              <a:off x="6731000" y="3573463"/>
              <a:ext cx="8636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chemeClr val="bg1"/>
                </a:solidFill>
              </a:endParaRPr>
            </a:p>
          </p:txBody>
        </p:sp>
        <p:sp>
          <p:nvSpPr>
            <p:cNvPr id="40" name="Line 35"/>
            <p:cNvSpPr>
              <a:spLocks noChangeShapeType="1"/>
            </p:cNvSpPr>
            <p:nvPr/>
          </p:nvSpPr>
          <p:spPr bwMode="auto">
            <a:xfrm flipV="1">
              <a:off x="6731000" y="2349500"/>
              <a:ext cx="0" cy="1223962"/>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chemeClr val="bg1"/>
                </a:solidFill>
              </a:endParaRPr>
            </a:p>
          </p:txBody>
        </p:sp>
        <p:sp>
          <p:nvSpPr>
            <p:cNvPr id="41" name="Line 36"/>
            <p:cNvSpPr>
              <a:spLocks noChangeShapeType="1"/>
            </p:cNvSpPr>
            <p:nvPr/>
          </p:nvSpPr>
          <p:spPr bwMode="auto">
            <a:xfrm flipH="1">
              <a:off x="6154738" y="2349500"/>
              <a:ext cx="576263"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chemeClr val="bg1"/>
                </a:solidFill>
              </a:endParaRPr>
            </a:p>
          </p:txBody>
        </p:sp>
        <p:sp>
          <p:nvSpPr>
            <p:cNvPr id="42" name="Line 37"/>
            <p:cNvSpPr>
              <a:spLocks noChangeShapeType="1"/>
            </p:cNvSpPr>
            <p:nvPr/>
          </p:nvSpPr>
          <p:spPr bwMode="auto">
            <a:xfrm>
              <a:off x="7594600" y="3573463"/>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chemeClr val="bg1"/>
                </a:solidFill>
              </a:endParaRPr>
            </a:p>
          </p:txBody>
        </p:sp>
        <p:sp>
          <p:nvSpPr>
            <p:cNvPr id="43" name="AutoShape 38"/>
            <p:cNvSpPr>
              <a:spLocks noChangeArrowheads="1"/>
            </p:cNvSpPr>
            <p:nvPr/>
          </p:nvSpPr>
          <p:spPr bwMode="auto">
            <a:xfrm>
              <a:off x="1403350" y="4724400"/>
              <a:ext cx="1582738" cy="865187"/>
            </a:xfrm>
            <a:prstGeom prst="roundRect">
              <a:avLst>
                <a:gd name="adj" fmla="val 16667"/>
              </a:avLst>
            </a:prstGeom>
            <a:solidFill>
              <a:srgbClr val="99CC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r>
                <a:rPr lang="pt-PT" sz="1800">
                  <a:solidFill>
                    <a:schemeClr val="bg1"/>
                  </a:solidFill>
                  <a:latin typeface="Arial" charset="0"/>
                </a:rPr>
                <a:t>Estado Agente:</a:t>
              </a:r>
            </a:p>
            <a:p>
              <a:pPr eaLnBrk="1" hangingPunct="1"/>
              <a:r>
                <a:rPr lang="pt-PT" sz="1800">
                  <a:solidFill>
                    <a:schemeClr val="bg1"/>
                  </a:solidFill>
                  <a:latin typeface="Arial" charset="0"/>
                </a:rPr>
                <a:t>Dados</a:t>
              </a:r>
            </a:p>
            <a:p>
              <a:pPr eaLnBrk="1" hangingPunct="1"/>
              <a:r>
                <a:rPr lang="pt-PT" sz="1800">
                  <a:solidFill>
                    <a:schemeClr val="bg1"/>
                  </a:solidFill>
                  <a:latin typeface="Arial" charset="0"/>
                </a:rPr>
                <a:t> percepção</a:t>
              </a:r>
              <a:endParaRPr lang="en-US" sz="1800">
                <a:solidFill>
                  <a:schemeClr val="bg1"/>
                </a:solidFill>
                <a:latin typeface="Arial" charset="0"/>
              </a:endParaRPr>
            </a:p>
          </p:txBody>
        </p:sp>
        <p:sp>
          <p:nvSpPr>
            <p:cNvPr id="44" name="AutoShape 39"/>
            <p:cNvSpPr>
              <a:spLocks noChangeArrowheads="1"/>
            </p:cNvSpPr>
            <p:nvPr/>
          </p:nvSpPr>
          <p:spPr bwMode="auto">
            <a:xfrm>
              <a:off x="6586538" y="4868863"/>
              <a:ext cx="2089150" cy="792162"/>
            </a:xfrm>
            <a:prstGeom prst="flowChartAlternateProcess">
              <a:avLst/>
            </a:prstGeom>
            <a:solidFill>
              <a:srgbClr val="99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r>
                <a:rPr lang="pt-PT" sz="1800" dirty="0">
                  <a:solidFill>
                    <a:schemeClr val="bg1"/>
                  </a:solidFill>
                  <a:latin typeface="Arial" charset="0"/>
                </a:rPr>
                <a:t>Comandos de</a:t>
              </a:r>
            </a:p>
            <a:p>
              <a:pPr eaLnBrk="1" hangingPunct="1"/>
              <a:r>
                <a:rPr lang="pt-PT" sz="1800" dirty="0" smtClean="0">
                  <a:solidFill>
                    <a:schemeClr val="bg1"/>
                  </a:solidFill>
                  <a:latin typeface="Arial" charset="0"/>
                </a:rPr>
                <a:t>Ações</a:t>
              </a:r>
              <a:r>
                <a:rPr lang="pt-PT" sz="1800" dirty="0">
                  <a:solidFill>
                    <a:schemeClr val="bg1"/>
                  </a:solidFill>
                  <a:latin typeface="Arial" charset="0"/>
                </a:rPr>
                <a:t>:</a:t>
              </a:r>
            </a:p>
            <a:p>
              <a:pPr eaLnBrk="1" hangingPunct="1"/>
              <a:r>
                <a:rPr lang="pt-PT" sz="1800" dirty="0">
                  <a:solidFill>
                    <a:schemeClr val="bg1"/>
                  </a:solidFill>
                  <a:latin typeface="Arial" charset="0"/>
                </a:rPr>
                <a:t>Motoras...</a:t>
              </a:r>
              <a:endParaRPr lang="en-US" sz="1800" dirty="0">
                <a:solidFill>
                  <a:schemeClr val="bg1"/>
                </a:solidFill>
                <a:latin typeface="Arial" charset="0"/>
              </a:endParaRPr>
            </a:p>
          </p:txBody>
        </p:sp>
        <p:sp>
          <p:nvSpPr>
            <p:cNvPr id="45" name="Line 40"/>
            <p:cNvSpPr>
              <a:spLocks noChangeShapeType="1"/>
            </p:cNvSpPr>
            <p:nvPr/>
          </p:nvSpPr>
          <p:spPr bwMode="auto">
            <a:xfrm>
              <a:off x="2986088" y="5229225"/>
              <a:ext cx="17287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chemeClr val="bg1"/>
                </a:solidFill>
              </a:endParaRPr>
            </a:p>
          </p:txBody>
        </p:sp>
        <p:sp>
          <p:nvSpPr>
            <p:cNvPr id="46" name="Line 41"/>
            <p:cNvSpPr>
              <a:spLocks noChangeShapeType="1"/>
            </p:cNvSpPr>
            <p:nvPr/>
          </p:nvSpPr>
          <p:spPr bwMode="auto">
            <a:xfrm flipV="1">
              <a:off x="4643438" y="4221163"/>
              <a:ext cx="0"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chemeClr val="bg1"/>
                </a:solidFill>
              </a:endParaRPr>
            </a:p>
          </p:txBody>
        </p:sp>
        <p:sp>
          <p:nvSpPr>
            <p:cNvPr id="47" name="Text Box 42"/>
            <p:cNvSpPr txBox="1">
              <a:spLocks noChangeArrowheads="1"/>
            </p:cNvSpPr>
            <p:nvPr/>
          </p:nvSpPr>
          <p:spPr bwMode="auto">
            <a:xfrm>
              <a:off x="3105150" y="3900488"/>
              <a:ext cx="123825" cy="2047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ko-KR" sz="1200">
                  <a:solidFill>
                    <a:schemeClr val="bg1"/>
                  </a:solidFill>
                  <a:latin typeface="Times New Roman" charset="0"/>
                  <a:ea typeface="굴림" charset="0"/>
                  <a:cs typeface="굴림" charset="0"/>
                </a:rPr>
                <a:t>t</a:t>
              </a:r>
              <a:endParaRPr lang="en-US" sz="1800">
                <a:solidFill>
                  <a:schemeClr val="bg1"/>
                </a:solidFill>
                <a:latin typeface="Arial" charset="0"/>
              </a:endParaRPr>
            </a:p>
          </p:txBody>
        </p:sp>
        <p:sp>
          <p:nvSpPr>
            <p:cNvPr id="48" name="Text Box 43"/>
            <p:cNvSpPr txBox="1">
              <a:spLocks noChangeArrowheads="1"/>
            </p:cNvSpPr>
            <p:nvPr/>
          </p:nvSpPr>
          <p:spPr bwMode="auto">
            <a:xfrm>
              <a:off x="1619250" y="3352800"/>
              <a:ext cx="309563" cy="2047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ko-KR" sz="1200">
                  <a:solidFill>
                    <a:schemeClr val="bg1"/>
                  </a:solidFill>
                  <a:latin typeface="Times New Roman" charset="0"/>
                  <a:ea typeface="굴림" charset="0"/>
                  <a:cs typeface="굴림" charset="0"/>
                </a:rPr>
                <a:t>EA</a:t>
              </a:r>
              <a:r>
                <a:rPr lang="en-US" altLang="ko-KR" sz="1200" baseline="-25000">
                  <a:solidFill>
                    <a:schemeClr val="bg1"/>
                  </a:solidFill>
                  <a:latin typeface="Times New Roman" charset="0"/>
                  <a:ea typeface="굴림" charset="0"/>
                  <a:cs typeface="굴림" charset="0"/>
                </a:rPr>
                <a:t>i</a:t>
              </a:r>
              <a:endParaRPr lang="en-US" sz="1800">
                <a:solidFill>
                  <a:schemeClr val="bg1"/>
                </a:solidFill>
                <a:latin typeface="Arial" charset="0"/>
              </a:endParaRPr>
            </a:p>
          </p:txBody>
        </p:sp>
        <p:sp>
          <p:nvSpPr>
            <p:cNvPr id="49" name="Line 44"/>
            <p:cNvSpPr>
              <a:spLocks noChangeShapeType="1"/>
            </p:cNvSpPr>
            <p:nvPr/>
          </p:nvSpPr>
          <p:spPr bwMode="auto">
            <a:xfrm>
              <a:off x="1866900" y="3900488"/>
              <a:ext cx="1423988" cy="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chemeClr val="bg1"/>
                </a:solidFill>
              </a:endParaRPr>
            </a:p>
          </p:txBody>
        </p:sp>
        <p:sp>
          <p:nvSpPr>
            <p:cNvPr id="50" name="Line 45"/>
            <p:cNvSpPr>
              <a:spLocks noChangeShapeType="1"/>
            </p:cNvSpPr>
            <p:nvPr/>
          </p:nvSpPr>
          <p:spPr bwMode="auto">
            <a:xfrm flipV="1">
              <a:off x="1928813" y="3284538"/>
              <a:ext cx="0" cy="684212"/>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chemeClr val="bg1"/>
                </a:solidFill>
              </a:endParaRPr>
            </a:p>
          </p:txBody>
        </p:sp>
        <p:sp>
          <p:nvSpPr>
            <p:cNvPr id="51" name="Freeform 46"/>
            <p:cNvSpPr>
              <a:spLocks/>
            </p:cNvSpPr>
            <p:nvPr/>
          </p:nvSpPr>
          <p:spPr bwMode="auto">
            <a:xfrm>
              <a:off x="1928813" y="3411538"/>
              <a:ext cx="1190625" cy="488950"/>
            </a:xfrm>
            <a:custGeom>
              <a:avLst/>
              <a:gdLst>
                <a:gd name="T0" fmla="*/ 0 w 3459"/>
                <a:gd name="T1" fmla="*/ 1288 h 1288"/>
                <a:gd name="T2" fmla="*/ 170 w 3459"/>
                <a:gd name="T3" fmla="*/ 450 h 1288"/>
                <a:gd name="T4" fmla="*/ 352 w 3459"/>
                <a:gd name="T5" fmla="*/ 11 h 1288"/>
                <a:gd name="T6" fmla="*/ 632 w 3459"/>
                <a:gd name="T7" fmla="*/ 517 h 1288"/>
                <a:gd name="T8" fmla="*/ 1126 w 3459"/>
                <a:gd name="T9" fmla="*/ 957 h 1288"/>
                <a:gd name="T10" fmla="*/ 1620 w 3459"/>
                <a:gd name="T11" fmla="*/ 1108 h 1288"/>
                <a:gd name="T12" fmla="*/ 1752 w 3459"/>
                <a:gd name="T13" fmla="*/ 997 h 1288"/>
                <a:gd name="T14" fmla="*/ 1912 w 3459"/>
                <a:gd name="T15" fmla="*/ 611 h 1288"/>
                <a:gd name="T16" fmla="*/ 2206 w 3459"/>
                <a:gd name="T17" fmla="*/ 891 h 1288"/>
                <a:gd name="T18" fmla="*/ 2579 w 3459"/>
                <a:gd name="T19" fmla="*/ 1064 h 1288"/>
                <a:gd name="T20" fmla="*/ 3459 w 3459"/>
                <a:gd name="T21" fmla="*/ 1117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9" h="1288">
                  <a:moveTo>
                    <a:pt x="0" y="1288"/>
                  </a:moveTo>
                  <a:cubicBezTo>
                    <a:pt x="28" y="1148"/>
                    <a:pt x="111" y="663"/>
                    <a:pt x="170" y="450"/>
                  </a:cubicBezTo>
                  <a:cubicBezTo>
                    <a:pt x="229" y="237"/>
                    <a:pt x="275" y="0"/>
                    <a:pt x="352" y="11"/>
                  </a:cubicBezTo>
                  <a:cubicBezTo>
                    <a:pt x="429" y="22"/>
                    <a:pt x="503" y="359"/>
                    <a:pt x="632" y="517"/>
                  </a:cubicBezTo>
                  <a:cubicBezTo>
                    <a:pt x="761" y="675"/>
                    <a:pt x="961" y="858"/>
                    <a:pt x="1126" y="957"/>
                  </a:cubicBezTo>
                  <a:cubicBezTo>
                    <a:pt x="1291" y="1056"/>
                    <a:pt x="1516" y="1101"/>
                    <a:pt x="1620" y="1108"/>
                  </a:cubicBezTo>
                  <a:cubicBezTo>
                    <a:pt x="1724" y="1115"/>
                    <a:pt x="1703" y="1080"/>
                    <a:pt x="1752" y="997"/>
                  </a:cubicBezTo>
                  <a:cubicBezTo>
                    <a:pt x="1801" y="914"/>
                    <a:pt x="1836" y="629"/>
                    <a:pt x="1912" y="611"/>
                  </a:cubicBezTo>
                  <a:cubicBezTo>
                    <a:pt x="1988" y="593"/>
                    <a:pt x="2095" y="816"/>
                    <a:pt x="2206" y="891"/>
                  </a:cubicBezTo>
                  <a:cubicBezTo>
                    <a:pt x="2317" y="966"/>
                    <a:pt x="2370" y="1026"/>
                    <a:pt x="2579" y="1064"/>
                  </a:cubicBezTo>
                  <a:cubicBezTo>
                    <a:pt x="2788" y="1102"/>
                    <a:pt x="3276" y="1106"/>
                    <a:pt x="3459" y="1117"/>
                  </a:cubicBezTo>
                </a:path>
              </a:pathLst>
            </a:cu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chemeClr val="bg1"/>
                </a:solidFill>
              </a:endParaRPr>
            </a:p>
          </p:txBody>
        </p:sp>
        <p:sp>
          <p:nvSpPr>
            <p:cNvPr id="52" name="Text Box 47"/>
            <p:cNvSpPr txBox="1">
              <a:spLocks noChangeArrowheads="1"/>
            </p:cNvSpPr>
            <p:nvPr/>
          </p:nvSpPr>
          <p:spPr bwMode="auto">
            <a:xfrm>
              <a:off x="3032125" y="1812925"/>
              <a:ext cx="123825" cy="2047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ko-KR" sz="1200">
                  <a:solidFill>
                    <a:schemeClr val="bg1"/>
                  </a:solidFill>
                  <a:latin typeface="Times New Roman" charset="0"/>
                  <a:ea typeface="굴림" charset="0"/>
                  <a:cs typeface="굴림" charset="0"/>
                </a:rPr>
                <a:t>t</a:t>
              </a:r>
              <a:endParaRPr lang="en-US" sz="1800">
                <a:solidFill>
                  <a:schemeClr val="bg1"/>
                </a:solidFill>
                <a:latin typeface="Arial" charset="0"/>
              </a:endParaRPr>
            </a:p>
          </p:txBody>
        </p:sp>
        <p:sp>
          <p:nvSpPr>
            <p:cNvPr id="53" name="Text Box 48"/>
            <p:cNvSpPr txBox="1">
              <a:spLocks noChangeArrowheads="1"/>
            </p:cNvSpPr>
            <p:nvPr/>
          </p:nvSpPr>
          <p:spPr bwMode="auto">
            <a:xfrm>
              <a:off x="1546225" y="1265238"/>
              <a:ext cx="309563" cy="2047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ko-KR" sz="1200">
                  <a:solidFill>
                    <a:schemeClr val="bg1"/>
                  </a:solidFill>
                  <a:latin typeface="Times New Roman" charset="0"/>
                  <a:ea typeface="굴림" charset="0"/>
                  <a:cs typeface="굴림" charset="0"/>
                </a:rPr>
                <a:t>EA</a:t>
              </a:r>
              <a:r>
                <a:rPr lang="en-US" altLang="ko-KR" sz="1200" baseline="-25000">
                  <a:solidFill>
                    <a:schemeClr val="bg1"/>
                  </a:solidFill>
                  <a:latin typeface="Times New Roman" charset="0"/>
                  <a:ea typeface="굴림" charset="0"/>
                  <a:cs typeface="굴림" charset="0"/>
                </a:rPr>
                <a:t>i</a:t>
              </a:r>
              <a:endParaRPr lang="en-US" sz="1800">
                <a:solidFill>
                  <a:schemeClr val="bg1"/>
                </a:solidFill>
                <a:latin typeface="Arial" charset="0"/>
              </a:endParaRPr>
            </a:p>
          </p:txBody>
        </p:sp>
        <p:sp>
          <p:nvSpPr>
            <p:cNvPr id="54" name="Line 49"/>
            <p:cNvSpPr>
              <a:spLocks noChangeShapeType="1"/>
            </p:cNvSpPr>
            <p:nvPr/>
          </p:nvSpPr>
          <p:spPr bwMode="auto">
            <a:xfrm>
              <a:off x="1793875" y="1812925"/>
              <a:ext cx="1423988" cy="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chemeClr val="bg1"/>
                </a:solidFill>
              </a:endParaRPr>
            </a:p>
          </p:txBody>
        </p:sp>
        <p:sp>
          <p:nvSpPr>
            <p:cNvPr id="55" name="Line 50"/>
            <p:cNvSpPr>
              <a:spLocks noChangeShapeType="1"/>
            </p:cNvSpPr>
            <p:nvPr/>
          </p:nvSpPr>
          <p:spPr bwMode="auto">
            <a:xfrm flipV="1">
              <a:off x="1855788" y="1196975"/>
              <a:ext cx="0" cy="684212"/>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chemeClr val="bg1"/>
                </a:solidFill>
              </a:endParaRPr>
            </a:p>
          </p:txBody>
        </p:sp>
        <p:sp>
          <p:nvSpPr>
            <p:cNvPr id="56" name="Freeform 51"/>
            <p:cNvSpPr>
              <a:spLocks/>
            </p:cNvSpPr>
            <p:nvPr/>
          </p:nvSpPr>
          <p:spPr bwMode="auto">
            <a:xfrm>
              <a:off x="1855788" y="1323975"/>
              <a:ext cx="1190625" cy="488950"/>
            </a:xfrm>
            <a:custGeom>
              <a:avLst/>
              <a:gdLst>
                <a:gd name="T0" fmla="*/ 0 w 3459"/>
                <a:gd name="T1" fmla="*/ 1288 h 1288"/>
                <a:gd name="T2" fmla="*/ 170 w 3459"/>
                <a:gd name="T3" fmla="*/ 450 h 1288"/>
                <a:gd name="T4" fmla="*/ 352 w 3459"/>
                <a:gd name="T5" fmla="*/ 11 h 1288"/>
                <a:gd name="T6" fmla="*/ 632 w 3459"/>
                <a:gd name="T7" fmla="*/ 517 h 1288"/>
                <a:gd name="T8" fmla="*/ 1126 w 3459"/>
                <a:gd name="T9" fmla="*/ 957 h 1288"/>
                <a:gd name="T10" fmla="*/ 1620 w 3459"/>
                <a:gd name="T11" fmla="*/ 1108 h 1288"/>
                <a:gd name="T12" fmla="*/ 1752 w 3459"/>
                <a:gd name="T13" fmla="*/ 997 h 1288"/>
                <a:gd name="T14" fmla="*/ 1912 w 3459"/>
                <a:gd name="T15" fmla="*/ 611 h 1288"/>
                <a:gd name="T16" fmla="*/ 2206 w 3459"/>
                <a:gd name="T17" fmla="*/ 891 h 1288"/>
                <a:gd name="T18" fmla="*/ 2579 w 3459"/>
                <a:gd name="T19" fmla="*/ 1064 h 1288"/>
                <a:gd name="T20" fmla="*/ 3459 w 3459"/>
                <a:gd name="T21" fmla="*/ 1117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9" h="1288">
                  <a:moveTo>
                    <a:pt x="0" y="1288"/>
                  </a:moveTo>
                  <a:cubicBezTo>
                    <a:pt x="28" y="1148"/>
                    <a:pt x="111" y="663"/>
                    <a:pt x="170" y="450"/>
                  </a:cubicBezTo>
                  <a:cubicBezTo>
                    <a:pt x="229" y="237"/>
                    <a:pt x="275" y="0"/>
                    <a:pt x="352" y="11"/>
                  </a:cubicBezTo>
                  <a:cubicBezTo>
                    <a:pt x="429" y="22"/>
                    <a:pt x="503" y="359"/>
                    <a:pt x="632" y="517"/>
                  </a:cubicBezTo>
                  <a:cubicBezTo>
                    <a:pt x="761" y="675"/>
                    <a:pt x="961" y="858"/>
                    <a:pt x="1126" y="957"/>
                  </a:cubicBezTo>
                  <a:cubicBezTo>
                    <a:pt x="1291" y="1056"/>
                    <a:pt x="1516" y="1101"/>
                    <a:pt x="1620" y="1108"/>
                  </a:cubicBezTo>
                  <a:cubicBezTo>
                    <a:pt x="1724" y="1115"/>
                    <a:pt x="1703" y="1080"/>
                    <a:pt x="1752" y="997"/>
                  </a:cubicBezTo>
                  <a:cubicBezTo>
                    <a:pt x="1801" y="914"/>
                    <a:pt x="1836" y="629"/>
                    <a:pt x="1912" y="611"/>
                  </a:cubicBezTo>
                  <a:cubicBezTo>
                    <a:pt x="1988" y="593"/>
                    <a:pt x="2095" y="816"/>
                    <a:pt x="2206" y="891"/>
                  </a:cubicBezTo>
                  <a:cubicBezTo>
                    <a:pt x="2317" y="966"/>
                    <a:pt x="2370" y="1026"/>
                    <a:pt x="2579" y="1064"/>
                  </a:cubicBezTo>
                  <a:cubicBezTo>
                    <a:pt x="2788" y="1102"/>
                    <a:pt x="3276" y="1106"/>
                    <a:pt x="3459" y="1117"/>
                  </a:cubicBezTo>
                </a:path>
              </a:pathLst>
            </a:cu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chemeClr val="bg1"/>
                </a:solidFill>
              </a:endParaRPr>
            </a:p>
          </p:txBody>
        </p:sp>
        <p:sp>
          <p:nvSpPr>
            <p:cNvPr id="57" name="Text Box 52"/>
            <p:cNvSpPr txBox="1">
              <a:spLocks noChangeArrowheads="1"/>
            </p:cNvSpPr>
            <p:nvPr/>
          </p:nvSpPr>
          <p:spPr bwMode="auto">
            <a:xfrm>
              <a:off x="2960688" y="2892425"/>
              <a:ext cx="123825" cy="2047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ko-KR" sz="1200">
                  <a:solidFill>
                    <a:schemeClr val="bg1"/>
                  </a:solidFill>
                  <a:latin typeface="Times New Roman" charset="0"/>
                  <a:ea typeface="굴림" charset="0"/>
                  <a:cs typeface="굴림" charset="0"/>
                </a:rPr>
                <a:t>t</a:t>
              </a:r>
              <a:endParaRPr lang="en-US" sz="1800">
                <a:solidFill>
                  <a:schemeClr val="bg1"/>
                </a:solidFill>
                <a:latin typeface="Arial" charset="0"/>
              </a:endParaRPr>
            </a:p>
          </p:txBody>
        </p:sp>
        <p:sp>
          <p:nvSpPr>
            <p:cNvPr id="58" name="Text Box 53"/>
            <p:cNvSpPr txBox="1">
              <a:spLocks noChangeArrowheads="1"/>
            </p:cNvSpPr>
            <p:nvPr/>
          </p:nvSpPr>
          <p:spPr bwMode="auto">
            <a:xfrm>
              <a:off x="1474788" y="2344738"/>
              <a:ext cx="309563" cy="2047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ko-KR" sz="1200">
                  <a:solidFill>
                    <a:schemeClr val="bg1"/>
                  </a:solidFill>
                  <a:latin typeface="Times New Roman" charset="0"/>
                  <a:ea typeface="굴림" charset="0"/>
                  <a:cs typeface="굴림" charset="0"/>
                </a:rPr>
                <a:t>EA</a:t>
              </a:r>
              <a:r>
                <a:rPr lang="en-US" altLang="ko-KR" sz="1200" baseline="-25000">
                  <a:solidFill>
                    <a:schemeClr val="bg1"/>
                  </a:solidFill>
                  <a:latin typeface="Times New Roman" charset="0"/>
                  <a:ea typeface="굴림" charset="0"/>
                  <a:cs typeface="굴림" charset="0"/>
                </a:rPr>
                <a:t>i</a:t>
              </a:r>
              <a:endParaRPr lang="en-US" sz="1800">
                <a:solidFill>
                  <a:schemeClr val="bg1"/>
                </a:solidFill>
                <a:latin typeface="Arial" charset="0"/>
              </a:endParaRPr>
            </a:p>
          </p:txBody>
        </p:sp>
        <p:sp>
          <p:nvSpPr>
            <p:cNvPr id="59" name="Line 54"/>
            <p:cNvSpPr>
              <a:spLocks noChangeShapeType="1"/>
            </p:cNvSpPr>
            <p:nvPr/>
          </p:nvSpPr>
          <p:spPr bwMode="auto">
            <a:xfrm>
              <a:off x="1722438" y="2892425"/>
              <a:ext cx="1423988" cy="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chemeClr val="bg1"/>
                </a:solidFill>
              </a:endParaRPr>
            </a:p>
          </p:txBody>
        </p:sp>
        <p:sp>
          <p:nvSpPr>
            <p:cNvPr id="60" name="Line 55"/>
            <p:cNvSpPr>
              <a:spLocks noChangeShapeType="1"/>
            </p:cNvSpPr>
            <p:nvPr/>
          </p:nvSpPr>
          <p:spPr bwMode="auto">
            <a:xfrm flipV="1">
              <a:off x="1784350" y="2276475"/>
              <a:ext cx="0" cy="684212"/>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chemeClr val="bg1"/>
                </a:solidFill>
              </a:endParaRPr>
            </a:p>
          </p:txBody>
        </p:sp>
        <p:sp>
          <p:nvSpPr>
            <p:cNvPr id="61" name="Freeform 56"/>
            <p:cNvSpPr>
              <a:spLocks/>
            </p:cNvSpPr>
            <p:nvPr/>
          </p:nvSpPr>
          <p:spPr bwMode="auto">
            <a:xfrm>
              <a:off x="1784350" y="2403475"/>
              <a:ext cx="1190625" cy="488950"/>
            </a:xfrm>
            <a:custGeom>
              <a:avLst/>
              <a:gdLst>
                <a:gd name="T0" fmla="*/ 0 w 3459"/>
                <a:gd name="T1" fmla="*/ 1288 h 1288"/>
                <a:gd name="T2" fmla="*/ 170 w 3459"/>
                <a:gd name="T3" fmla="*/ 450 h 1288"/>
                <a:gd name="T4" fmla="*/ 352 w 3459"/>
                <a:gd name="T5" fmla="*/ 11 h 1288"/>
                <a:gd name="T6" fmla="*/ 632 w 3459"/>
                <a:gd name="T7" fmla="*/ 517 h 1288"/>
                <a:gd name="T8" fmla="*/ 1126 w 3459"/>
                <a:gd name="T9" fmla="*/ 957 h 1288"/>
                <a:gd name="T10" fmla="*/ 1620 w 3459"/>
                <a:gd name="T11" fmla="*/ 1108 h 1288"/>
                <a:gd name="T12" fmla="*/ 1752 w 3459"/>
                <a:gd name="T13" fmla="*/ 997 h 1288"/>
                <a:gd name="T14" fmla="*/ 1912 w 3459"/>
                <a:gd name="T15" fmla="*/ 611 h 1288"/>
                <a:gd name="T16" fmla="*/ 2206 w 3459"/>
                <a:gd name="T17" fmla="*/ 891 h 1288"/>
                <a:gd name="T18" fmla="*/ 2579 w 3459"/>
                <a:gd name="T19" fmla="*/ 1064 h 1288"/>
                <a:gd name="T20" fmla="*/ 3459 w 3459"/>
                <a:gd name="T21" fmla="*/ 1117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9" h="1288">
                  <a:moveTo>
                    <a:pt x="0" y="1288"/>
                  </a:moveTo>
                  <a:cubicBezTo>
                    <a:pt x="28" y="1148"/>
                    <a:pt x="111" y="663"/>
                    <a:pt x="170" y="450"/>
                  </a:cubicBezTo>
                  <a:cubicBezTo>
                    <a:pt x="229" y="237"/>
                    <a:pt x="275" y="0"/>
                    <a:pt x="352" y="11"/>
                  </a:cubicBezTo>
                  <a:cubicBezTo>
                    <a:pt x="429" y="22"/>
                    <a:pt x="503" y="359"/>
                    <a:pt x="632" y="517"/>
                  </a:cubicBezTo>
                  <a:cubicBezTo>
                    <a:pt x="761" y="675"/>
                    <a:pt x="961" y="858"/>
                    <a:pt x="1126" y="957"/>
                  </a:cubicBezTo>
                  <a:cubicBezTo>
                    <a:pt x="1291" y="1056"/>
                    <a:pt x="1516" y="1101"/>
                    <a:pt x="1620" y="1108"/>
                  </a:cubicBezTo>
                  <a:cubicBezTo>
                    <a:pt x="1724" y="1115"/>
                    <a:pt x="1703" y="1080"/>
                    <a:pt x="1752" y="997"/>
                  </a:cubicBezTo>
                  <a:cubicBezTo>
                    <a:pt x="1801" y="914"/>
                    <a:pt x="1836" y="629"/>
                    <a:pt x="1912" y="611"/>
                  </a:cubicBezTo>
                  <a:cubicBezTo>
                    <a:pt x="1988" y="593"/>
                    <a:pt x="2095" y="816"/>
                    <a:pt x="2206" y="891"/>
                  </a:cubicBezTo>
                  <a:cubicBezTo>
                    <a:pt x="2317" y="966"/>
                    <a:pt x="2370" y="1026"/>
                    <a:pt x="2579" y="1064"/>
                  </a:cubicBezTo>
                  <a:cubicBezTo>
                    <a:pt x="2788" y="1102"/>
                    <a:pt x="3276" y="1106"/>
                    <a:pt x="3459" y="1117"/>
                  </a:cubicBezTo>
                </a:path>
              </a:pathLst>
            </a:cu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chemeClr val="bg1"/>
                </a:solidFill>
              </a:endParaRPr>
            </a:p>
          </p:txBody>
        </p:sp>
      </p:grpSp>
    </p:spTree>
    <p:extLst>
      <p:ext uri="{BB962C8B-B14F-4D97-AF65-F5344CB8AC3E}">
        <p14:creationId xmlns:p14="http://schemas.microsoft.com/office/powerpoint/2010/main" val="1441956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p:cNvPicPr/>
          <p:nvPr/>
        </p:nvPicPr>
        <p:blipFill>
          <a:blip r:embed="rId3" cstate="print"/>
          <a:srcRect/>
          <a:stretch>
            <a:fillRect/>
          </a:stretch>
        </p:blipFill>
        <p:spPr bwMode="auto">
          <a:xfrm>
            <a:off x="184971" y="881691"/>
            <a:ext cx="5400040" cy="2583840"/>
          </a:xfrm>
          <a:prstGeom prst="rect">
            <a:avLst/>
          </a:prstGeom>
          <a:noFill/>
          <a:ln w="9525">
            <a:noFill/>
            <a:miter lim="800000"/>
            <a:headEnd/>
            <a:tailEnd/>
          </a:ln>
        </p:spPr>
      </p:pic>
      <p:sp>
        <p:nvSpPr>
          <p:cNvPr id="10" name="TextBox 4"/>
          <p:cNvSpPr txBox="1"/>
          <p:nvPr/>
        </p:nvSpPr>
        <p:spPr>
          <a:xfrm>
            <a:off x="1258484" y="2760345"/>
            <a:ext cx="10933516"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tabLst/>
              <a:defRPr/>
            </a:pPr>
            <a:r>
              <a:rPr lang="en-US" sz="2400" kern="0" dirty="0" smtClean="0">
                <a:solidFill>
                  <a:srgbClr val="FFFFFF"/>
                </a:solidFill>
              </a:rPr>
              <a:t>					</a:t>
            </a:r>
            <a:r>
              <a:rPr lang="en-US" sz="2400" b="1" kern="0" dirty="0" smtClean="0">
                <a:solidFill>
                  <a:srgbClr val="FFFFFF"/>
                </a:solidFill>
              </a:rPr>
              <a:t>“Affect </a:t>
            </a:r>
            <a:r>
              <a:rPr lang="en-US" sz="2400" b="1" kern="0" dirty="0" err="1" smtClean="0">
                <a:solidFill>
                  <a:srgbClr val="FFFFFF"/>
                </a:solidFill>
              </a:rPr>
              <a:t>Circumplex</a:t>
            </a:r>
            <a:r>
              <a:rPr lang="en-US" sz="2400" b="1" kern="0" dirty="0" smtClean="0">
                <a:solidFill>
                  <a:srgbClr val="FFFFFF"/>
                </a:solidFill>
              </a:rPr>
              <a:t> Model” </a:t>
            </a:r>
            <a:r>
              <a:rPr kumimoji="0" lang="en-US" sz="2400" b="0" i="0" u="none" strike="noStrike" kern="0" cap="none" spc="0" normalizeH="0" baseline="0" noProof="0" dirty="0" smtClean="0">
                <a:ln>
                  <a:noFill/>
                </a:ln>
                <a:solidFill>
                  <a:srgbClr val="FFFFFF"/>
                </a:solidFill>
                <a:effectLst/>
                <a:uLnTx/>
                <a:uFillTx/>
              </a:rPr>
              <a:t>de </a:t>
            </a:r>
            <a:r>
              <a:rPr kumimoji="0" lang="en-US" sz="2400" b="0" i="0" u="none" strike="noStrike" kern="0" cap="none" spc="0" normalizeH="0" baseline="0" noProof="0" dirty="0" err="1" smtClean="0">
                <a:ln>
                  <a:noFill/>
                </a:ln>
                <a:solidFill>
                  <a:srgbClr val="FFFFFF"/>
                </a:solidFill>
                <a:effectLst/>
                <a:uLnTx/>
                <a:uFillTx/>
              </a:rPr>
              <a:t>Russel</a:t>
            </a:r>
            <a:endParaRPr kumimoji="0" lang="en-US" sz="2400" b="0" i="0" u="none" strike="noStrike" kern="0" cap="none" spc="0" normalizeH="0" baseline="0" noProof="0" dirty="0" smtClean="0">
              <a:ln>
                <a:noFill/>
              </a:ln>
              <a:solidFill>
                <a:srgbClr val="FFFFFF"/>
              </a:solidFill>
              <a:effectLst/>
              <a:uLnTx/>
              <a:uFillTx/>
            </a:endParaRPr>
          </a:p>
          <a:p>
            <a:pPr marL="0" marR="0" lvl="0" indent="0" defTabSz="914400" eaLnBrk="1" fontAlgn="auto" latinLnBrk="0" hangingPunct="1">
              <a:lnSpc>
                <a:spcPct val="100000"/>
              </a:lnSpc>
              <a:spcBef>
                <a:spcPts val="0"/>
              </a:spcBef>
              <a:spcAft>
                <a:spcPts val="0"/>
              </a:spcAft>
              <a:buClrTx/>
              <a:buSzTx/>
              <a:tabLst/>
              <a:defRPr/>
            </a:pPr>
            <a:endParaRPr kumimoji="0" lang="en-US" sz="2400" b="0" i="0" u="none" strike="noStrike" kern="0" cap="none" spc="0" normalizeH="0" baseline="0" noProof="0" dirty="0" smtClean="0">
              <a:ln>
                <a:noFill/>
              </a:ln>
              <a:solidFill>
                <a:srgbClr val="FFFFFF"/>
              </a:solidFill>
              <a:effectLst/>
              <a:uLnTx/>
              <a:uFillTx/>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0" cap="none" spc="0" normalizeH="0" baseline="0" noProof="0" dirty="0" err="1" smtClean="0">
                <a:ln>
                  <a:noFill/>
                </a:ln>
                <a:solidFill>
                  <a:srgbClr val="FFFFFF"/>
                </a:solidFill>
                <a:effectLst/>
                <a:uLnTx/>
                <a:uFillTx/>
              </a:rPr>
              <a:t>Alterar</a:t>
            </a:r>
            <a:r>
              <a:rPr kumimoji="0" lang="en-US" sz="2400" b="0" i="0" u="none" strike="noStrike" kern="0" cap="none" spc="0" normalizeH="0" baseline="0" noProof="0" dirty="0" smtClean="0">
                <a:ln>
                  <a:noFill/>
                </a:ln>
                <a:solidFill>
                  <a:srgbClr val="FFFFFF"/>
                </a:solidFill>
                <a:effectLst/>
                <a:uLnTx/>
                <a:uFillTx/>
              </a:rPr>
              <a:t> o </a:t>
            </a:r>
            <a:r>
              <a:rPr kumimoji="0" lang="en-US" sz="2400" b="1" i="0" u="none" strike="noStrike" kern="0" cap="none" spc="0" normalizeH="0" baseline="0" noProof="0" dirty="0" smtClean="0">
                <a:ln>
                  <a:noFill/>
                </a:ln>
                <a:solidFill>
                  <a:srgbClr val="FFFFFF"/>
                </a:solidFill>
                <a:effectLst/>
                <a:uLnTx/>
                <a:uFillTx/>
              </a:rPr>
              <a:t>Estado </a:t>
            </a:r>
            <a:r>
              <a:rPr kumimoji="0" lang="en-US" sz="2400" b="1" i="0" u="none" strike="noStrike" kern="0" cap="none" spc="0" normalizeH="0" baseline="0" noProof="0" dirty="0" err="1" smtClean="0">
                <a:ln>
                  <a:noFill/>
                </a:ln>
                <a:solidFill>
                  <a:srgbClr val="FFFFFF"/>
                </a:solidFill>
                <a:effectLst/>
                <a:uLnTx/>
                <a:uFillTx/>
              </a:rPr>
              <a:t>Emociona</a:t>
            </a:r>
            <a:r>
              <a:rPr kumimoji="0" lang="en-US" sz="2400" b="0" i="0" u="none" strike="noStrike" kern="0" cap="none" spc="0" normalizeH="0" baseline="0" noProof="0" dirty="0" err="1" smtClean="0">
                <a:ln>
                  <a:noFill/>
                </a:ln>
                <a:solidFill>
                  <a:srgbClr val="FFFFFF"/>
                </a:solidFill>
                <a:effectLst/>
                <a:uLnTx/>
                <a:uFillTx/>
              </a:rPr>
              <a:t>l</a:t>
            </a:r>
            <a:r>
              <a:rPr kumimoji="0" lang="en-US" sz="2400" b="0" i="0" u="none" strike="noStrike" kern="0" cap="none" spc="0" normalizeH="0" baseline="0" noProof="0" dirty="0" smtClean="0">
                <a:ln>
                  <a:noFill/>
                </a:ln>
                <a:solidFill>
                  <a:srgbClr val="FFFFFF"/>
                </a:solidFill>
                <a:effectLst/>
                <a:uLnTx/>
                <a:uFillTx/>
              </a:rPr>
              <a:t> de um </a:t>
            </a:r>
            <a:r>
              <a:rPr kumimoji="0" lang="en-US" sz="2400" b="0" i="0" u="none" strike="noStrike" kern="0" cap="none" spc="0" normalizeH="0" baseline="0" noProof="0" dirty="0" err="1" smtClean="0">
                <a:ln>
                  <a:noFill/>
                </a:ln>
                <a:solidFill>
                  <a:srgbClr val="FFFFFF"/>
                </a:solidFill>
                <a:effectLst/>
                <a:uLnTx/>
                <a:uFillTx/>
              </a:rPr>
              <a:t>utilizador</a:t>
            </a:r>
            <a:r>
              <a:rPr kumimoji="0" lang="en-US" sz="2400" b="0" i="0" u="none" strike="noStrike" kern="0" cap="none" spc="0" normalizeH="0" baseline="0" noProof="0" dirty="0" smtClean="0">
                <a:ln>
                  <a:noFill/>
                </a:ln>
                <a:solidFill>
                  <a:srgbClr val="FFFFFF"/>
                </a:solidFill>
                <a:effectLst/>
                <a:uLnTx/>
                <a:uFillTx/>
              </a:rPr>
              <a:t> </a:t>
            </a:r>
            <a:r>
              <a:rPr kumimoji="0" lang="en-US" sz="2400" b="0" i="0" u="none" strike="noStrike" kern="0" cap="none" spc="0" normalizeH="0" baseline="0" noProof="0" dirty="0" err="1" smtClean="0">
                <a:ln>
                  <a:noFill/>
                </a:ln>
                <a:solidFill>
                  <a:srgbClr val="FFFFFF"/>
                </a:solidFill>
                <a:effectLst/>
                <a:uLnTx/>
                <a:uFillTx/>
              </a:rPr>
              <a:t>para</a:t>
            </a:r>
            <a:r>
              <a:rPr kumimoji="0" lang="en-US" sz="2400" b="0" i="0" u="none" strike="noStrike" kern="0" cap="none" spc="0" normalizeH="0" baseline="0" noProof="0" dirty="0" smtClean="0">
                <a:ln>
                  <a:noFill/>
                </a:ln>
                <a:solidFill>
                  <a:srgbClr val="FFFFFF"/>
                </a:solidFill>
                <a:effectLst/>
                <a:uLnTx/>
                <a:uFillTx/>
              </a:rPr>
              <a:t> o </a:t>
            </a:r>
            <a:r>
              <a:rPr kumimoji="0" lang="en-US" sz="2400" b="0" i="0" u="none" strike="noStrike" kern="0" cap="none" spc="0" normalizeH="0" baseline="0" noProof="0" dirty="0" err="1" smtClean="0">
                <a:ln>
                  <a:noFill/>
                </a:ln>
                <a:solidFill>
                  <a:srgbClr val="FFFFFF"/>
                </a:solidFill>
                <a:effectLst/>
                <a:uLnTx/>
                <a:uFillTx/>
              </a:rPr>
              <a:t>quadrante</a:t>
            </a:r>
            <a:r>
              <a:rPr kumimoji="0" lang="en-US" sz="2400" b="0" i="0" u="none" strike="noStrike" kern="0" cap="none" spc="0" normalizeH="0" baseline="0" noProof="0" dirty="0" smtClean="0">
                <a:ln>
                  <a:noFill/>
                </a:ln>
                <a:solidFill>
                  <a:srgbClr val="FFFFFF"/>
                </a:solidFill>
                <a:effectLst/>
                <a:uLnTx/>
                <a:uFillTx/>
              </a:rPr>
              <a:t> </a:t>
            </a:r>
            <a:r>
              <a:rPr kumimoji="0" lang="en-US" sz="2400" b="0" i="0" u="none" strike="noStrike" kern="0" cap="none" spc="0" normalizeH="0" baseline="0" noProof="0" dirty="0" err="1" smtClean="0">
                <a:ln>
                  <a:noFill/>
                </a:ln>
                <a:solidFill>
                  <a:srgbClr val="FFFFFF"/>
                </a:solidFill>
                <a:effectLst/>
                <a:uLnTx/>
                <a:uFillTx/>
              </a:rPr>
              <a:t>desejado</a:t>
            </a:r>
            <a:r>
              <a:rPr kumimoji="0" lang="en-US" sz="2400" b="0" i="0" u="none" strike="noStrike" kern="0" cap="none" spc="0" normalizeH="0" baseline="0" noProof="0" dirty="0" smtClean="0">
                <a:ln>
                  <a:noFill/>
                </a:ln>
                <a:solidFill>
                  <a:srgbClr val="FFFFFF"/>
                </a:solidFill>
                <a:effectLst/>
                <a:uLnTx/>
                <a:uFillTx/>
              </a:rPr>
              <a:t> </a:t>
            </a:r>
            <a:r>
              <a:rPr kumimoji="0" lang="en-US" sz="2400" b="0" i="0" u="none" strike="noStrike" kern="0" cap="none" spc="0" normalizeH="0" baseline="0" noProof="0" dirty="0" err="1" smtClean="0">
                <a:ln>
                  <a:noFill/>
                </a:ln>
                <a:solidFill>
                  <a:srgbClr val="FFFFFF"/>
                </a:solidFill>
                <a:effectLst/>
                <a:uLnTx/>
                <a:uFillTx/>
              </a:rPr>
              <a:t>através</a:t>
            </a:r>
            <a:r>
              <a:rPr kumimoji="0" lang="en-US" sz="2400" b="0" i="0" u="none" strike="noStrike" kern="0" cap="none" spc="0" normalizeH="0" baseline="0" noProof="0" dirty="0" smtClean="0">
                <a:ln>
                  <a:noFill/>
                </a:ln>
                <a:solidFill>
                  <a:srgbClr val="FFFFFF"/>
                </a:solidFill>
                <a:effectLst/>
                <a:uLnTx/>
                <a:uFillTx/>
              </a:rPr>
              <a:t> de </a:t>
            </a:r>
            <a:r>
              <a:rPr kumimoji="0" lang="en-US" sz="2400" b="0" i="0" u="none" strike="noStrike" kern="0" cap="none" spc="0" normalizeH="0" baseline="0" noProof="0" dirty="0" err="1" smtClean="0">
                <a:ln>
                  <a:noFill/>
                </a:ln>
                <a:solidFill>
                  <a:srgbClr val="FFFFFF"/>
                </a:solidFill>
                <a:effectLst/>
                <a:uLnTx/>
                <a:uFillTx/>
              </a:rPr>
              <a:t>decisões</a:t>
            </a:r>
            <a:r>
              <a:rPr kumimoji="0" lang="en-US" sz="2400" b="0" i="0" u="none" strike="noStrike" kern="0" cap="none" spc="0" normalizeH="0" baseline="0" noProof="0" dirty="0" smtClean="0">
                <a:ln>
                  <a:noFill/>
                </a:ln>
                <a:solidFill>
                  <a:srgbClr val="FFFFFF"/>
                </a:solidFill>
                <a:effectLst/>
                <a:uLnTx/>
                <a:uFillTx/>
              </a:rPr>
              <a:t> do </a:t>
            </a:r>
            <a:r>
              <a:rPr kumimoji="0" lang="en-US" sz="2400" b="0" i="0" u="none" strike="noStrike" kern="0" cap="none" spc="0" normalizeH="0" baseline="0" noProof="0" dirty="0" err="1" smtClean="0">
                <a:ln>
                  <a:noFill/>
                </a:ln>
                <a:solidFill>
                  <a:srgbClr val="FFFFFF"/>
                </a:solidFill>
                <a:effectLst/>
                <a:uLnTx/>
                <a:uFillTx/>
              </a:rPr>
              <a:t>agente</a:t>
            </a:r>
            <a:r>
              <a:rPr kumimoji="0" lang="en-US" sz="2400" b="0" i="0" u="none" strike="noStrike" kern="0" cap="none" spc="0" normalizeH="0" baseline="0" noProof="0" dirty="0" smtClean="0">
                <a:ln>
                  <a:noFill/>
                </a:ln>
                <a:solidFill>
                  <a:srgbClr val="FFFFFF"/>
                </a:solidFill>
                <a:effectLst/>
                <a:uLnTx/>
                <a:uFillTx/>
              </a:rPr>
              <a:t> </a:t>
            </a:r>
            <a:r>
              <a:rPr kumimoji="0" lang="en-US" sz="2400" b="0" i="0" u="none" strike="noStrike" kern="0" cap="none" spc="0" normalizeH="0" baseline="0" noProof="0" dirty="0" err="1" smtClean="0">
                <a:ln>
                  <a:noFill/>
                </a:ln>
                <a:solidFill>
                  <a:srgbClr val="FFFFFF"/>
                </a:solidFill>
                <a:effectLst/>
                <a:uLnTx/>
                <a:uFillTx/>
              </a:rPr>
              <a:t>que</a:t>
            </a:r>
            <a:r>
              <a:rPr kumimoji="0" lang="en-US" sz="2400" b="0" i="0" u="none" strike="noStrike" kern="0" cap="none" spc="0" normalizeH="0" baseline="0" noProof="0" dirty="0" smtClean="0">
                <a:ln>
                  <a:noFill/>
                </a:ln>
                <a:solidFill>
                  <a:srgbClr val="FFFFFF"/>
                </a:solidFill>
                <a:effectLst/>
                <a:uLnTx/>
                <a:uFillTx/>
              </a:rPr>
              <a:t> </a:t>
            </a:r>
            <a:r>
              <a:rPr kumimoji="0" lang="en-US" sz="2400" b="0" i="0" u="none" strike="noStrike" kern="0" cap="none" spc="0" normalizeH="0" baseline="0" noProof="0" dirty="0" err="1" smtClean="0">
                <a:ln>
                  <a:noFill/>
                </a:ln>
                <a:solidFill>
                  <a:srgbClr val="FFFFFF"/>
                </a:solidFill>
                <a:effectLst/>
                <a:uLnTx/>
                <a:uFillTx/>
              </a:rPr>
              <a:t>mede</a:t>
            </a:r>
            <a:r>
              <a:rPr kumimoji="0" lang="en-US" sz="2400" b="0" i="0" u="none" strike="noStrike" kern="0" cap="none" spc="0" normalizeH="0" baseline="0" noProof="0" dirty="0" smtClean="0">
                <a:ln>
                  <a:noFill/>
                </a:ln>
                <a:solidFill>
                  <a:srgbClr val="FFFFFF"/>
                </a:solidFill>
                <a:effectLst/>
                <a:uLnTx/>
                <a:uFillTx/>
              </a:rPr>
              <a:t> </a:t>
            </a:r>
            <a:r>
              <a:rPr kumimoji="0" lang="en-US" sz="2400" b="0" i="0" u="none" strike="noStrike" kern="0" cap="none" spc="0" normalizeH="0" baseline="0" noProof="0" dirty="0" err="1" smtClean="0">
                <a:ln>
                  <a:noFill/>
                </a:ln>
                <a:solidFill>
                  <a:srgbClr val="FFFFFF"/>
                </a:solidFill>
                <a:effectLst/>
                <a:uLnTx/>
                <a:uFillTx/>
              </a:rPr>
              <a:t>sinais</a:t>
            </a:r>
            <a:r>
              <a:rPr kumimoji="0" lang="en-US" sz="2400" b="0" i="0" u="none" strike="noStrike" kern="0" cap="none" spc="0" normalizeH="0" baseline="0" noProof="0" dirty="0" smtClean="0">
                <a:ln>
                  <a:noFill/>
                </a:ln>
                <a:solidFill>
                  <a:srgbClr val="FFFFFF"/>
                </a:solidFill>
                <a:effectLst/>
                <a:uLnTx/>
                <a:uFillTx/>
              </a:rPr>
              <a:t> </a:t>
            </a:r>
            <a:r>
              <a:rPr kumimoji="0" lang="en-US" sz="2400" b="1" i="0" u="none" strike="noStrike" kern="0" cap="none" spc="0" normalizeH="0" baseline="0" noProof="0" dirty="0" err="1" smtClean="0">
                <a:ln>
                  <a:noFill/>
                </a:ln>
                <a:solidFill>
                  <a:srgbClr val="FFFFFF"/>
                </a:solidFill>
                <a:effectLst/>
                <a:uLnTx/>
                <a:uFillTx/>
              </a:rPr>
              <a:t>biométricos</a:t>
            </a:r>
            <a:r>
              <a:rPr kumimoji="0" lang="en-US" sz="2400" b="0" i="0" u="none" strike="noStrike" kern="0" cap="none" spc="0" normalizeH="0" baseline="0" noProof="0" dirty="0" smtClean="0">
                <a:ln>
                  <a:noFill/>
                </a:ln>
                <a:solidFill>
                  <a:srgbClr val="FFFFFF"/>
                </a:solidFill>
                <a:effectLst/>
                <a:uLnTx/>
                <a:uFillTx/>
              </a:rPr>
              <a:t> e </a:t>
            </a:r>
            <a:r>
              <a:rPr kumimoji="0" lang="en-US" sz="2400" b="0" i="0" u="none" strike="noStrike" kern="0" cap="none" spc="0" normalizeH="0" baseline="0" noProof="0" dirty="0" err="1" smtClean="0">
                <a:ln>
                  <a:noFill/>
                </a:ln>
                <a:solidFill>
                  <a:srgbClr val="FFFFFF"/>
                </a:solidFill>
                <a:effectLst/>
                <a:uLnTx/>
                <a:uFillTx/>
              </a:rPr>
              <a:t>altera</a:t>
            </a:r>
            <a:r>
              <a:rPr kumimoji="0" lang="en-US" sz="2400" b="0" i="0" u="none" strike="noStrike" kern="0" cap="none" spc="0" normalizeH="0" baseline="0" noProof="0" dirty="0" smtClean="0">
                <a:ln>
                  <a:noFill/>
                </a:ln>
                <a:solidFill>
                  <a:srgbClr val="FFFFFF"/>
                </a:solidFill>
                <a:effectLst/>
                <a:uLnTx/>
                <a:uFillTx/>
              </a:rPr>
              <a:t> as </a:t>
            </a:r>
            <a:r>
              <a:rPr kumimoji="0" lang="en-US" sz="2400" b="0" i="0" u="none" strike="noStrike" kern="0" cap="none" spc="0" normalizeH="0" baseline="0" noProof="0" dirty="0" err="1" smtClean="0">
                <a:ln>
                  <a:noFill/>
                </a:ln>
                <a:solidFill>
                  <a:srgbClr val="FFFFFF"/>
                </a:solidFill>
                <a:effectLst/>
                <a:uLnTx/>
                <a:uFillTx/>
              </a:rPr>
              <a:t>condições</a:t>
            </a:r>
            <a:r>
              <a:rPr kumimoji="0" lang="en-US" sz="2400" b="0" i="0" u="none" strike="noStrike" kern="0" cap="none" spc="0" normalizeH="0" baseline="0" noProof="0" dirty="0" smtClean="0">
                <a:ln>
                  <a:noFill/>
                </a:ln>
                <a:solidFill>
                  <a:srgbClr val="FFFFFF"/>
                </a:solidFill>
                <a:effectLst/>
                <a:uLnTx/>
                <a:uFillTx/>
              </a:rPr>
              <a:t> do </a:t>
            </a:r>
            <a:r>
              <a:rPr kumimoji="0" lang="en-US" sz="2400" b="0" i="0" u="none" strike="noStrike" kern="0" cap="none" spc="0" normalizeH="0" baseline="0" noProof="0" dirty="0" err="1" smtClean="0">
                <a:ln>
                  <a:noFill/>
                </a:ln>
                <a:solidFill>
                  <a:srgbClr val="FFFFFF"/>
                </a:solidFill>
                <a:effectLst/>
                <a:uLnTx/>
                <a:uFillTx/>
              </a:rPr>
              <a:t>ambiente</a:t>
            </a:r>
            <a:endParaRPr kumimoji="0" lang="pt-PT" sz="2400" b="0" i="0" u="none" strike="noStrike" kern="0" cap="none" spc="0" normalizeH="0" baseline="0" noProof="0" dirty="0" smtClean="0">
              <a:ln>
                <a:noFill/>
              </a:ln>
              <a:solidFill>
                <a:srgbClr val="FFFFFF"/>
              </a:solidFill>
              <a:effectLst/>
              <a:uLnTx/>
              <a:uFillTx/>
            </a:endParaRPr>
          </a:p>
        </p:txBody>
      </p:sp>
      <p:grpSp>
        <p:nvGrpSpPr>
          <p:cNvPr id="24" name="Group 23"/>
          <p:cNvGrpSpPr/>
          <p:nvPr/>
        </p:nvGrpSpPr>
        <p:grpSpPr>
          <a:xfrm>
            <a:off x="5433760" y="417814"/>
            <a:ext cx="6127073" cy="1920754"/>
            <a:chOff x="5433760" y="417814"/>
            <a:chExt cx="6127073" cy="1920754"/>
          </a:xfrm>
        </p:grpSpPr>
        <p:grpSp>
          <p:nvGrpSpPr>
            <p:cNvPr id="11" name="Group 12"/>
            <p:cNvGrpSpPr/>
            <p:nvPr/>
          </p:nvGrpSpPr>
          <p:grpSpPr>
            <a:xfrm>
              <a:off x="5433760" y="417814"/>
              <a:ext cx="2519010" cy="1857388"/>
              <a:chOff x="6624539" y="647180"/>
              <a:chExt cx="2519010" cy="1857388"/>
            </a:xfrm>
          </p:grpSpPr>
          <p:grpSp>
            <p:nvGrpSpPr>
              <p:cNvPr id="12" name="Group 7"/>
              <p:cNvGrpSpPr/>
              <p:nvPr/>
            </p:nvGrpSpPr>
            <p:grpSpPr>
              <a:xfrm rot="636654">
                <a:off x="6624539" y="647180"/>
                <a:ext cx="2519010" cy="1857388"/>
                <a:chOff x="6572263" y="647221"/>
                <a:chExt cx="2519010" cy="1857388"/>
              </a:xfrm>
            </p:grpSpPr>
            <p:sp>
              <p:nvSpPr>
                <p:cNvPr id="14" name="Oval Callout 5"/>
                <p:cNvSpPr/>
                <p:nvPr/>
              </p:nvSpPr>
              <p:spPr>
                <a:xfrm>
                  <a:off x="6819551" y="647221"/>
                  <a:ext cx="2271722" cy="1857388"/>
                </a:xfrm>
                <a:prstGeom prst="wedgeEllipseCallout">
                  <a:avLst>
                    <a:gd name="adj1" fmla="val -40345"/>
                    <a:gd name="adj2" fmla="val 77145"/>
                  </a:avLst>
                </a:prstGeom>
                <a:solidFill>
                  <a:sysClr val="window" lastClr="FFFFFF">
                    <a:lumMod val="95000"/>
                  </a:sys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PT" sz="1800" b="0" i="0" u="none" strike="noStrike" kern="0" cap="none" spc="0" normalizeH="0" baseline="0" noProof="0" dirty="0" smtClean="0">
                    <a:ln>
                      <a:noFill/>
                    </a:ln>
                    <a:solidFill>
                      <a:srgbClr val="FFFFFF"/>
                    </a:solidFill>
                    <a:effectLst/>
                    <a:uLnTx/>
                    <a:uFillTx/>
                    <a:latin typeface="Calibri"/>
                    <a:ea typeface="+mn-ea"/>
                    <a:cs typeface="+mn-cs"/>
                  </a:endParaRPr>
                </a:p>
              </p:txBody>
            </p:sp>
            <p:sp>
              <p:nvSpPr>
                <p:cNvPr id="15" name="Rectangle 6"/>
                <p:cNvSpPr/>
                <p:nvPr/>
              </p:nvSpPr>
              <p:spPr>
                <a:xfrm>
                  <a:off x="6572263" y="1573871"/>
                  <a:ext cx="2357454" cy="523220"/>
                </a:xfrm>
                <a:prstGeom prst="rect">
                  <a:avLst/>
                </a:prstGeom>
              </p:spPr>
              <p:txBody>
                <a:bodyPr wrap="square">
                  <a:spAutoFit/>
                </a:bodyPr>
                <a:lstStyle/>
                <a:p>
                  <a:pPr marL="800100" marR="0" lvl="1" indent="-342900" defTabSz="914400" eaLnBrk="1" fontAlgn="auto" latinLnBrk="0" hangingPunct="1">
                    <a:lnSpc>
                      <a:spcPct val="100000"/>
                    </a:lnSpc>
                    <a:spcBef>
                      <a:spcPct val="20000"/>
                    </a:spcBef>
                    <a:spcAft>
                      <a:spcPts val="0"/>
                    </a:spcAft>
                    <a:buClrTx/>
                    <a:buSzTx/>
                    <a:buFontTx/>
                    <a:buNone/>
                    <a:tabLst/>
                    <a:defRPr/>
                  </a:pPr>
                  <a:endParaRPr kumimoji="0" lang="en-US" sz="2800" b="0" i="0" u="none" strike="noStrike" kern="0" cap="none" spc="0" normalizeH="0" baseline="0" noProof="0" dirty="0" smtClean="0">
                    <a:ln>
                      <a:noFill/>
                    </a:ln>
                    <a:solidFill>
                      <a:srgbClr val="FFFFFF"/>
                    </a:solidFill>
                    <a:effectLst/>
                    <a:uLnTx/>
                    <a:uFillTx/>
                  </a:endParaRPr>
                </a:p>
              </p:txBody>
            </p:sp>
          </p:grpSp>
          <p:sp>
            <p:nvSpPr>
              <p:cNvPr id="13" name="Rectangle 12"/>
              <p:cNvSpPr/>
              <p:nvPr/>
            </p:nvSpPr>
            <p:spPr>
              <a:xfrm>
                <a:off x="7135012" y="713764"/>
                <a:ext cx="1857356" cy="175432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bg1"/>
                    </a:solidFill>
                    <a:effectLst/>
                    <a:uLnTx/>
                    <a:uFillTx/>
                  </a:rPr>
                  <a:t>aeronautical simulation, Microsoft Flight Simulator X (</a:t>
                </a:r>
                <a:r>
                  <a:rPr kumimoji="0" lang="en-US" sz="1800" b="1" i="0" u="none" strike="noStrike" kern="0" cap="none" spc="0" normalizeH="0" baseline="0" noProof="0" dirty="0" smtClean="0">
                    <a:ln>
                      <a:noFill/>
                    </a:ln>
                    <a:solidFill>
                      <a:schemeClr val="bg1"/>
                    </a:solidFill>
                    <a:effectLst/>
                    <a:uLnTx/>
                    <a:uFillTx/>
                  </a:rPr>
                  <a:t>FSX</a:t>
                </a:r>
                <a:r>
                  <a:rPr kumimoji="0" lang="en-US" sz="1800" b="0" i="0" u="none" strike="noStrike" kern="0" cap="none" spc="0" normalizeH="0" baseline="0" noProof="0" dirty="0" smtClean="0">
                    <a:ln>
                      <a:noFill/>
                    </a:ln>
                    <a:solidFill>
                      <a:schemeClr val="bg1"/>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bg1"/>
                    </a:solidFill>
                    <a:effectLst/>
                    <a:uLnTx/>
                    <a:uFillTx/>
                  </a:rPr>
                  <a:t>To </a:t>
                </a:r>
                <a:r>
                  <a:rPr kumimoji="0" lang="pt-PT" sz="1800" b="0" i="0" u="none" strike="noStrike" kern="0" cap="none" spc="0" normalizeH="0" baseline="0" noProof="0" dirty="0" smtClean="0">
                    <a:ln>
                      <a:noFill/>
                    </a:ln>
                    <a:solidFill>
                      <a:schemeClr val="bg1"/>
                    </a:solidFill>
                    <a:effectLst/>
                    <a:uLnTx/>
                    <a:uFillTx/>
                  </a:rPr>
                  <a:t>treat pterygo</a:t>
                </a:r>
                <a:r>
                  <a:rPr kumimoji="0" lang="pt-PT" sz="1800" b="1" i="0" u="none" strike="noStrike" kern="0" cap="none" spc="0" normalizeH="0" baseline="0" noProof="0" dirty="0" smtClean="0">
                    <a:ln>
                      <a:noFill/>
                    </a:ln>
                    <a:solidFill>
                      <a:schemeClr val="bg1"/>
                    </a:solidFill>
                    <a:effectLst/>
                    <a:uLnTx/>
                    <a:uFillTx/>
                  </a:rPr>
                  <a:t>phobia</a:t>
                </a:r>
                <a:endParaRPr kumimoji="0" lang="pt-PT" sz="1600" b="1" i="0" u="none" strike="noStrike" kern="0" cap="none" spc="0" normalizeH="0" baseline="0" noProof="0" dirty="0" smtClean="0">
                  <a:ln>
                    <a:noFill/>
                  </a:ln>
                  <a:solidFill>
                    <a:schemeClr val="bg1"/>
                  </a:solidFill>
                  <a:effectLst/>
                  <a:uLnTx/>
                  <a:uFillTx/>
                </a:endParaRPr>
              </a:p>
            </p:txBody>
          </p:sp>
        </p:grpSp>
        <p:grpSp>
          <p:nvGrpSpPr>
            <p:cNvPr id="3" name="Group 2"/>
            <p:cNvGrpSpPr/>
            <p:nvPr/>
          </p:nvGrpSpPr>
          <p:grpSpPr>
            <a:xfrm>
              <a:off x="8000642" y="871234"/>
              <a:ext cx="1865992" cy="1452214"/>
              <a:chOff x="9135658" y="942159"/>
              <a:chExt cx="2435402" cy="1825493"/>
            </a:xfrm>
          </p:grpSpPr>
          <p:pic>
            <p:nvPicPr>
              <p:cNvPr id="2" name="Picture 1"/>
              <p:cNvPicPr>
                <a:picLocks noChangeAspect="1"/>
              </p:cNvPicPr>
              <p:nvPr/>
            </p:nvPicPr>
            <p:blipFill>
              <a:blip r:embed="rId4"/>
              <a:stretch>
                <a:fillRect/>
              </a:stretch>
            </p:blipFill>
            <p:spPr>
              <a:xfrm>
                <a:off x="9898793" y="942159"/>
                <a:ext cx="989461" cy="1413511"/>
              </a:xfrm>
              <a:prstGeom prst="rect">
                <a:avLst/>
              </a:prstGeom>
            </p:spPr>
          </p:pic>
          <p:sp>
            <p:nvSpPr>
              <p:cNvPr id="16" name="TextBox 4"/>
              <p:cNvSpPr txBox="1"/>
              <p:nvPr/>
            </p:nvSpPr>
            <p:spPr>
              <a:xfrm>
                <a:off x="9135658" y="2187318"/>
                <a:ext cx="2435402" cy="58033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tabLst/>
                  <a:defRPr/>
                </a:pPr>
                <a:r>
                  <a:rPr kumimoji="0" lang="en-US" sz="2400" b="0" i="0" u="none" strike="noStrike" kern="0" cap="none" spc="0" normalizeH="0" baseline="0" noProof="0" dirty="0" smtClean="0">
                    <a:ln>
                      <a:noFill/>
                    </a:ln>
                    <a:solidFill>
                      <a:srgbClr val="FFFFFF"/>
                    </a:solidFill>
                    <a:effectLst/>
                    <a:uLnTx/>
                    <a:uFillTx/>
                  </a:rPr>
                  <a:t>Vasco </a:t>
                </a:r>
                <a:r>
                  <a:rPr kumimoji="0" lang="en-US" sz="2400" b="0" i="0" u="none" strike="noStrike" kern="0" cap="none" spc="0" normalizeH="0" baseline="0" noProof="0" dirty="0" err="1" smtClean="0">
                    <a:ln>
                      <a:noFill/>
                    </a:ln>
                    <a:solidFill>
                      <a:srgbClr val="FFFFFF"/>
                    </a:solidFill>
                    <a:effectLst/>
                    <a:uLnTx/>
                    <a:uFillTx/>
                  </a:rPr>
                  <a:t>Vinhas</a:t>
                </a:r>
                <a:endParaRPr kumimoji="0" lang="pt-PT" sz="2400" b="0" i="0" u="none" strike="noStrike" kern="0" cap="none" spc="0" normalizeH="0" baseline="0" noProof="0" dirty="0" smtClean="0">
                  <a:ln>
                    <a:noFill/>
                  </a:ln>
                  <a:solidFill>
                    <a:srgbClr val="FFFFFF"/>
                  </a:solidFill>
                  <a:effectLst/>
                  <a:uLnTx/>
                  <a:uFillTx/>
                </a:endParaRPr>
              </a:p>
            </p:txBody>
          </p:sp>
        </p:grpSp>
        <p:pic>
          <p:nvPicPr>
            <p:cNvPr id="4" name="Picture 3"/>
            <p:cNvPicPr>
              <a:picLocks noChangeAspect="1"/>
            </p:cNvPicPr>
            <p:nvPr/>
          </p:nvPicPr>
          <p:blipFill>
            <a:blip r:embed="rId5"/>
            <a:stretch>
              <a:fillRect/>
            </a:stretch>
          </p:blipFill>
          <p:spPr>
            <a:xfrm>
              <a:off x="9860432" y="899043"/>
              <a:ext cx="780310" cy="1114729"/>
            </a:xfrm>
            <a:prstGeom prst="rect">
              <a:avLst/>
            </a:prstGeom>
          </p:spPr>
        </p:pic>
        <p:sp>
          <p:nvSpPr>
            <p:cNvPr id="17" name="TextBox 4"/>
            <p:cNvSpPr txBox="1"/>
            <p:nvPr/>
          </p:nvSpPr>
          <p:spPr>
            <a:xfrm>
              <a:off x="9694841" y="1876903"/>
              <a:ext cx="18659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tabLst/>
                <a:defRPr/>
              </a:pPr>
              <a:r>
                <a:rPr kumimoji="0" lang="en-US" sz="2400" b="0" i="0" u="none" strike="noStrike" kern="0" cap="none" spc="0" normalizeH="0" baseline="0" noProof="0" dirty="0" smtClean="0">
                  <a:ln>
                    <a:noFill/>
                  </a:ln>
                  <a:solidFill>
                    <a:srgbClr val="FFFFFF"/>
                  </a:solidFill>
                  <a:effectLst/>
                  <a:uLnTx/>
                  <a:uFillTx/>
                </a:rPr>
                <a:t>Daniel Silva</a:t>
              </a:r>
              <a:endParaRPr kumimoji="0" lang="pt-PT" sz="2400" b="0" i="0" u="none" strike="noStrike" kern="0" cap="none" spc="0" normalizeH="0" baseline="0" noProof="0" dirty="0" smtClean="0">
                <a:ln>
                  <a:noFill/>
                </a:ln>
                <a:solidFill>
                  <a:srgbClr val="FFFFFF"/>
                </a:solidFill>
                <a:effectLst/>
                <a:uLnTx/>
                <a:uFillTx/>
              </a:endParaRPr>
            </a:p>
          </p:txBody>
        </p:sp>
      </p:grpSp>
      <p:grpSp>
        <p:nvGrpSpPr>
          <p:cNvPr id="22" name="Group 21"/>
          <p:cNvGrpSpPr/>
          <p:nvPr/>
        </p:nvGrpSpPr>
        <p:grpSpPr>
          <a:xfrm>
            <a:off x="0" y="4264040"/>
            <a:ext cx="10671232" cy="2263454"/>
            <a:chOff x="0" y="4264040"/>
            <a:chExt cx="10671232" cy="2263454"/>
          </a:xfrm>
        </p:grpSpPr>
        <p:grpSp>
          <p:nvGrpSpPr>
            <p:cNvPr id="20" name="Group 19"/>
            <p:cNvGrpSpPr/>
            <p:nvPr/>
          </p:nvGrpSpPr>
          <p:grpSpPr>
            <a:xfrm>
              <a:off x="4223634" y="4769078"/>
              <a:ext cx="6447598" cy="1139060"/>
              <a:chOff x="4223634" y="4769078"/>
              <a:chExt cx="6447598" cy="1139060"/>
            </a:xfrm>
          </p:grpSpPr>
          <p:sp>
            <p:nvSpPr>
              <p:cNvPr id="18" name="TextBox 4"/>
              <p:cNvSpPr txBox="1"/>
              <p:nvPr/>
            </p:nvSpPr>
            <p:spPr>
              <a:xfrm>
                <a:off x="4223634" y="4769078"/>
                <a:ext cx="64475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0" cap="none" spc="0" normalizeH="0" baseline="0" noProof="0" dirty="0" err="1" smtClean="0">
                    <a:ln>
                      <a:noFill/>
                    </a:ln>
                    <a:solidFill>
                      <a:srgbClr val="FFFFFF"/>
                    </a:solidFill>
                    <a:effectLst/>
                    <a:uLnTx/>
                    <a:uFillTx/>
                  </a:rPr>
                  <a:t>Aplicação</a:t>
                </a:r>
                <a:r>
                  <a:rPr kumimoji="0" lang="en-US" sz="2400" b="0" i="0" u="none" strike="noStrike" kern="0" cap="none" spc="0" normalizeH="0" baseline="0" noProof="0" dirty="0" smtClean="0">
                    <a:ln>
                      <a:noFill/>
                    </a:ln>
                    <a:solidFill>
                      <a:srgbClr val="FFFFFF"/>
                    </a:solidFill>
                    <a:effectLst/>
                    <a:uLnTx/>
                    <a:uFillTx/>
                  </a:rPr>
                  <a:t> a </a:t>
                </a:r>
                <a:r>
                  <a:rPr kumimoji="0" lang="en-US" sz="2400" b="1" i="0" u="none" strike="noStrike" kern="0" cap="none" spc="0" normalizeH="0" baseline="0" noProof="0" dirty="0" err="1" smtClean="0">
                    <a:ln>
                      <a:noFill/>
                    </a:ln>
                    <a:solidFill>
                      <a:srgbClr val="FFFFFF"/>
                    </a:solidFill>
                    <a:effectLst/>
                    <a:uLnTx/>
                    <a:uFillTx/>
                  </a:rPr>
                  <a:t>Jogos</a:t>
                </a:r>
                <a:r>
                  <a:rPr kumimoji="0" lang="en-US" sz="2400" b="0" i="0" u="none" strike="noStrike" kern="0" cap="none" spc="0" normalizeH="0" baseline="0" noProof="0" dirty="0" smtClean="0">
                    <a:ln>
                      <a:noFill/>
                    </a:ln>
                    <a:solidFill>
                      <a:srgbClr val="FFFFFF"/>
                    </a:solidFill>
                    <a:effectLst/>
                    <a:uLnTx/>
                    <a:uFillTx/>
                  </a:rPr>
                  <a:t> </a:t>
                </a:r>
                <a:r>
                  <a:rPr kumimoji="0" lang="en-US" sz="2400" b="0" i="0" u="none" strike="noStrike" kern="0" cap="none" spc="0" normalizeH="0" baseline="0" noProof="0" dirty="0" err="1" smtClean="0">
                    <a:ln>
                      <a:noFill/>
                    </a:ln>
                    <a:solidFill>
                      <a:srgbClr val="FFFFFF"/>
                    </a:solidFill>
                    <a:effectLst/>
                    <a:uLnTx/>
                    <a:uFillTx/>
                  </a:rPr>
                  <a:t>computacionais</a:t>
                </a:r>
                <a:r>
                  <a:rPr kumimoji="0" lang="en-US" sz="2400" b="0" i="0" u="none" strike="noStrike" kern="0" cap="none" spc="0" normalizeH="0" baseline="0" noProof="0" dirty="0" smtClean="0">
                    <a:ln>
                      <a:noFill/>
                    </a:ln>
                    <a:solidFill>
                      <a:srgbClr val="FFFFFF"/>
                    </a:solidFill>
                    <a:effectLst/>
                    <a:uLnTx/>
                    <a:uFillTx/>
                  </a:rPr>
                  <a:t> </a:t>
                </a:r>
                <a:r>
                  <a:rPr kumimoji="0" lang="en-US" sz="2400" b="0" i="0" u="none" strike="noStrike" kern="0" cap="none" spc="0" normalizeH="0" baseline="0" noProof="0" dirty="0" err="1" smtClean="0">
                    <a:ln>
                      <a:noFill/>
                    </a:ln>
                    <a:solidFill>
                      <a:srgbClr val="FFFFFF"/>
                    </a:solidFill>
                    <a:effectLst/>
                    <a:uLnTx/>
                    <a:uFillTx/>
                  </a:rPr>
                  <a:t>imersivos</a:t>
                </a:r>
                <a:endParaRPr kumimoji="0" lang="pt-PT" sz="2400" b="0" i="0" u="none" strike="noStrike" kern="0" cap="none" spc="0" normalizeH="0" baseline="0" noProof="0" dirty="0" smtClean="0">
                  <a:ln>
                    <a:noFill/>
                  </a:ln>
                  <a:solidFill>
                    <a:srgbClr val="FFFFFF"/>
                  </a:solidFill>
                  <a:effectLst/>
                  <a:uLnTx/>
                  <a:uFillTx/>
                </a:endParaRPr>
              </a:p>
            </p:txBody>
          </p:sp>
          <p:sp>
            <p:nvSpPr>
              <p:cNvPr id="19" name="TextBox 4"/>
              <p:cNvSpPr txBox="1"/>
              <p:nvPr/>
            </p:nvSpPr>
            <p:spPr>
              <a:xfrm>
                <a:off x="4272691" y="5446473"/>
                <a:ext cx="229919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tabLst/>
                  <a:defRPr/>
                </a:pPr>
                <a:r>
                  <a:rPr kumimoji="0" lang="en-US" sz="2400" b="0" i="0" u="none" strike="noStrike" kern="0" cap="none" spc="0" normalizeH="0" baseline="0" noProof="0" dirty="0" smtClean="0">
                    <a:ln>
                      <a:noFill/>
                    </a:ln>
                    <a:solidFill>
                      <a:srgbClr val="FFFFFF"/>
                    </a:solidFill>
                    <a:effectLst/>
                    <a:uLnTx/>
                    <a:uFillTx/>
                  </a:rPr>
                  <a:t>Pedro </a:t>
                </a:r>
                <a:r>
                  <a:rPr kumimoji="0" lang="en-US" sz="2400" b="0" i="0" u="none" strike="noStrike" kern="0" cap="none" spc="0" normalizeH="0" baseline="0" noProof="0" dirty="0" err="1" smtClean="0">
                    <a:ln>
                      <a:noFill/>
                    </a:ln>
                    <a:solidFill>
                      <a:srgbClr val="FFFFFF"/>
                    </a:solidFill>
                    <a:effectLst/>
                    <a:uLnTx/>
                    <a:uFillTx/>
                  </a:rPr>
                  <a:t>Nogueira</a:t>
                </a:r>
                <a:endParaRPr kumimoji="0" lang="pt-PT" sz="2400" b="0" i="0" u="none" strike="noStrike" kern="0" cap="none" spc="0" normalizeH="0" baseline="0" noProof="0" dirty="0" smtClean="0">
                  <a:ln>
                    <a:noFill/>
                  </a:ln>
                  <a:solidFill>
                    <a:srgbClr val="FFFFFF"/>
                  </a:solidFill>
                  <a:effectLst/>
                  <a:uLnTx/>
                  <a:uFillTx/>
                </a:endParaRPr>
              </a:p>
            </p:txBody>
          </p:sp>
        </p:grpSp>
        <p:pic>
          <p:nvPicPr>
            <p:cNvPr id="21" name="Picture 20"/>
            <p:cNvPicPr>
              <a:picLocks noChangeAspect="1"/>
            </p:cNvPicPr>
            <p:nvPr/>
          </p:nvPicPr>
          <p:blipFill>
            <a:blip r:embed="rId6"/>
            <a:stretch>
              <a:fillRect/>
            </a:stretch>
          </p:blipFill>
          <p:spPr>
            <a:xfrm>
              <a:off x="0" y="4264040"/>
              <a:ext cx="4023919" cy="2263454"/>
            </a:xfrm>
            <a:prstGeom prst="rect">
              <a:avLst/>
            </a:prstGeom>
          </p:spPr>
        </p:pic>
      </p:grpSp>
    </p:spTree>
    <p:extLst>
      <p:ext uri="{BB962C8B-B14F-4D97-AF65-F5344CB8AC3E}">
        <p14:creationId xmlns:p14="http://schemas.microsoft.com/office/powerpoint/2010/main" val="124674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93246" y="566458"/>
            <a:ext cx="10363200" cy="1470025"/>
          </a:xfrm>
        </p:spPr>
        <p:txBody>
          <a:bodyPr>
            <a:normAutofit/>
          </a:bodyPr>
          <a:lstStyle/>
          <a:p>
            <a:r>
              <a:rPr lang="pt-PT" sz="2800" b="1" dirty="0" smtClean="0">
                <a:solidFill>
                  <a:srgbClr val="FF0000"/>
                </a:solidFill>
              </a:rPr>
              <a:t>IA</a:t>
            </a:r>
            <a:r>
              <a:rPr lang="pt-PT" sz="2800" dirty="0" smtClean="0"/>
              <a:t> Distribuída e Cooperativa</a:t>
            </a:r>
            <a:endParaRPr lang="pt-PT" sz="2800" dirty="0"/>
          </a:p>
        </p:txBody>
      </p:sp>
      <p:pic>
        <p:nvPicPr>
          <p:cNvPr id="6" name="Imagem 2"/>
          <p:cNvPicPr>
            <a:picLocks noChangeAspect="1"/>
          </p:cNvPicPr>
          <p:nvPr/>
        </p:nvPicPr>
        <p:blipFill>
          <a:blip r:embed="rId3"/>
          <a:stretch>
            <a:fillRect/>
          </a:stretch>
        </p:blipFill>
        <p:spPr>
          <a:xfrm>
            <a:off x="0" y="1667716"/>
            <a:ext cx="6414469" cy="3519304"/>
          </a:xfrm>
          <a:prstGeom prst="rect">
            <a:avLst/>
          </a:prstGeom>
        </p:spPr>
      </p:pic>
      <p:grpSp>
        <p:nvGrpSpPr>
          <p:cNvPr id="12" name="Group 11"/>
          <p:cNvGrpSpPr/>
          <p:nvPr/>
        </p:nvGrpSpPr>
        <p:grpSpPr>
          <a:xfrm>
            <a:off x="7114501" y="1850571"/>
            <a:ext cx="5077499" cy="4072164"/>
            <a:chOff x="1476375" y="1752600"/>
            <a:chExt cx="6956425" cy="4641850"/>
          </a:xfrm>
        </p:grpSpPr>
        <p:sp>
          <p:nvSpPr>
            <p:cNvPr id="13" name="Line 116"/>
            <p:cNvSpPr>
              <a:spLocks noChangeShapeType="1"/>
            </p:cNvSpPr>
            <p:nvPr/>
          </p:nvSpPr>
          <p:spPr bwMode="auto">
            <a:xfrm flipH="1">
              <a:off x="1792288" y="1987550"/>
              <a:ext cx="2832100" cy="6731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Line 117"/>
            <p:cNvSpPr>
              <a:spLocks noChangeShapeType="1"/>
            </p:cNvSpPr>
            <p:nvPr/>
          </p:nvSpPr>
          <p:spPr bwMode="auto">
            <a:xfrm flipH="1">
              <a:off x="3468688" y="1987550"/>
              <a:ext cx="1155700" cy="7493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Line 118"/>
            <p:cNvSpPr>
              <a:spLocks noChangeShapeType="1"/>
            </p:cNvSpPr>
            <p:nvPr/>
          </p:nvSpPr>
          <p:spPr bwMode="auto">
            <a:xfrm>
              <a:off x="4624388" y="1987550"/>
              <a:ext cx="901700" cy="6731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Line 119"/>
            <p:cNvSpPr>
              <a:spLocks noChangeShapeType="1"/>
            </p:cNvSpPr>
            <p:nvPr/>
          </p:nvSpPr>
          <p:spPr bwMode="auto">
            <a:xfrm flipH="1" flipV="1">
              <a:off x="4611688" y="1974850"/>
              <a:ext cx="2984500" cy="6985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Rectangle 237"/>
            <p:cNvSpPr>
              <a:spLocks noChangeArrowheads="1"/>
            </p:cNvSpPr>
            <p:nvPr/>
          </p:nvSpPr>
          <p:spPr bwMode="auto">
            <a:xfrm>
              <a:off x="7391400" y="5105400"/>
              <a:ext cx="1041400" cy="51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GB" sz="1400" b="1">
                  <a:solidFill>
                    <a:srgbClr val="0066FF"/>
                  </a:solidFill>
                </a:rPr>
                <a:t>Sistema</a:t>
              </a:r>
            </a:p>
            <a:p>
              <a:r>
                <a:rPr lang="en-GB" sz="1400" b="1">
                  <a:solidFill>
                    <a:srgbClr val="0066FF"/>
                  </a:solidFill>
                </a:rPr>
                <a:t>Específico</a:t>
              </a:r>
              <a:endParaRPr lang="en-GB" sz="1400" b="1">
                <a:solidFill>
                  <a:srgbClr val="0066FF"/>
                </a:solidFill>
                <a:latin typeface="Century Gothic" charset="0"/>
              </a:endParaRPr>
            </a:p>
          </p:txBody>
        </p:sp>
        <p:sp>
          <p:nvSpPr>
            <p:cNvPr id="18" name="Text Box 238"/>
            <p:cNvSpPr txBox="1">
              <a:spLocks noChangeArrowheads="1"/>
            </p:cNvSpPr>
            <p:nvPr/>
          </p:nvSpPr>
          <p:spPr bwMode="auto">
            <a:xfrm>
              <a:off x="3352800" y="1752600"/>
              <a:ext cx="23971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Objetivo Global</a:t>
              </a:r>
            </a:p>
          </p:txBody>
        </p:sp>
        <p:grpSp>
          <p:nvGrpSpPr>
            <p:cNvPr id="19" name="Group 18"/>
            <p:cNvGrpSpPr/>
            <p:nvPr/>
          </p:nvGrpSpPr>
          <p:grpSpPr>
            <a:xfrm>
              <a:off x="1476375" y="2636838"/>
              <a:ext cx="6826250" cy="3757612"/>
              <a:chOff x="1476375" y="2636838"/>
              <a:chExt cx="6826250" cy="3757612"/>
            </a:xfrm>
          </p:grpSpPr>
          <p:grpSp>
            <p:nvGrpSpPr>
              <p:cNvPr id="20" name="Group 248"/>
              <p:cNvGrpSpPr>
                <a:grpSpLocks/>
              </p:cNvGrpSpPr>
              <p:nvPr/>
            </p:nvGrpSpPr>
            <p:grpSpPr bwMode="auto">
              <a:xfrm>
                <a:off x="2185988" y="3276600"/>
                <a:ext cx="4940300" cy="0"/>
                <a:chOff x="1377" y="2064"/>
                <a:chExt cx="3112" cy="0"/>
              </a:xfrm>
            </p:grpSpPr>
            <p:sp>
              <p:nvSpPr>
                <p:cNvPr id="143" name="Line 120"/>
                <p:cNvSpPr>
                  <a:spLocks noChangeShapeType="1"/>
                </p:cNvSpPr>
                <p:nvPr/>
              </p:nvSpPr>
              <p:spPr bwMode="auto">
                <a:xfrm>
                  <a:off x="1377" y="2064"/>
                  <a:ext cx="568"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4" name="Line 121"/>
                <p:cNvSpPr>
                  <a:spLocks noChangeShapeType="1"/>
                </p:cNvSpPr>
                <p:nvPr/>
              </p:nvSpPr>
              <p:spPr bwMode="auto">
                <a:xfrm>
                  <a:off x="2481" y="2064"/>
                  <a:ext cx="856"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5" name="Line 122"/>
                <p:cNvSpPr>
                  <a:spLocks noChangeShapeType="1"/>
                </p:cNvSpPr>
                <p:nvPr/>
              </p:nvSpPr>
              <p:spPr bwMode="auto">
                <a:xfrm>
                  <a:off x="3873" y="2064"/>
                  <a:ext cx="616"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1" name="Line 123"/>
              <p:cNvSpPr>
                <a:spLocks noChangeShapeType="1"/>
              </p:cNvSpPr>
              <p:nvPr/>
            </p:nvSpPr>
            <p:spPr bwMode="auto">
              <a:xfrm>
                <a:off x="1798638" y="4121150"/>
                <a:ext cx="0" cy="44450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Line 124"/>
              <p:cNvSpPr>
                <a:spLocks noChangeShapeType="1"/>
              </p:cNvSpPr>
              <p:nvPr/>
            </p:nvSpPr>
            <p:spPr bwMode="auto">
              <a:xfrm>
                <a:off x="3475038" y="4121150"/>
                <a:ext cx="0" cy="44450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Line 125"/>
              <p:cNvSpPr>
                <a:spLocks noChangeShapeType="1"/>
              </p:cNvSpPr>
              <p:nvPr/>
            </p:nvSpPr>
            <p:spPr bwMode="auto">
              <a:xfrm>
                <a:off x="7666038" y="4121150"/>
                <a:ext cx="0" cy="44450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Line 126"/>
              <p:cNvSpPr>
                <a:spLocks noChangeShapeType="1"/>
              </p:cNvSpPr>
              <p:nvPr/>
            </p:nvSpPr>
            <p:spPr bwMode="auto">
              <a:xfrm>
                <a:off x="5608638" y="4121150"/>
                <a:ext cx="0" cy="44450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Rectangle 127"/>
              <p:cNvSpPr>
                <a:spLocks noChangeArrowheads="1"/>
              </p:cNvSpPr>
              <p:nvPr/>
            </p:nvSpPr>
            <p:spPr bwMode="auto">
              <a:xfrm>
                <a:off x="1493838" y="4724400"/>
                <a:ext cx="685800" cy="12192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Line 128"/>
              <p:cNvSpPr>
                <a:spLocks noChangeShapeType="1"/>
              </p:cNvSpPr>
              <p:nvPr/>
            </p:nvSpPr>
            <p:spPr bwMode="auto">
              <a:xfrm>
                <a:off x="1500188" y="5181600"/>
                <a:ext cx="6731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 name="Rectangle 129"/>
              <p:cNvSpPr>
                <a:spLocks noChangeArrowheads="1"/>
              </p:cNvSpPr>
              <p:nvPr/>
            </p:nvSpPr>
            <p:spPr bwMode="auto">
              <a:xfrm>
                <a:off x="3170238" y="4724400"/>
                <a:ext cx="685800" cy="12192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 name="Line 130"/>
              <p:cNvSpPr>
                <a:spLocks noChangeShapeType="1"/>
              </p:cNvSpPr>
              <p:nvPr/>
            </p:nvSpPr>
            <p:spPr bwMode="auto">
              <a:xfrm>
                <a:off x="3176588" y="5181600"/>
                <a:ext cx="6731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 name="Rectangle 131"/>
              <p:cNvSpPr>
                <a:spLocks noChangeArrowheads="1"/>
              </p:cNvSpPr>
              <p:nvPr/>
            </p:nvSpPr>
            <p:spPr bwMode="auto">
              <a:xfrm>
                <a:off x="5303838" y="4724400"/>
                <a:ext cx="685800" cy="12192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Line 132"/>
              <p:cNvSpPr>
                <a:spLocks noChangeShapeType="1"/>
              </p:cNvSpPr>
              <p:nvPr/>
            </p:nvSpPr>
            <p:spPr bwMode="auto">
              <a:xfrm>
                <a:off x="5310188" y="5181600"/>
                <a:ext cx="6731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 name="Rectangle 133"/>
              <p:cNvSpPr>
                <a:spLocks noChangeArrowheads="1"/>
              </p:cNvSpPr>
              <p:nvPr/>
            </p:nvSpPr>
            <p:spPr bwMode="auto">
              <a:xfrm>
                <a:off x="7361238" y="4724400"/>
                <a:ext cx="685800" cy="121920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Line 134"/>
              <p:cNvSpPr>
                <a:spLocks noChangeShapeType="1"/>
              </p:cNvSpPr>
              <p:nvPr/>
            </p:nvSpPr>
            <p:spPr bwMode="auto">
              <a:xfrm>
                <a:off x="7367588" y="5181600"/>
                <a:ext cx="673100"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3" name="Group 138"/>
              <p:cNvGrpSpPr>
                <a:grpSpLocks/>
              </p:cNvGrpSpPr>
              <p:nvPr/>
            </p:nvGrpSpPr>
            <p:grpSpPr bwMode="auto">
              <a:xfrm>
                <a:off x="1600200" y="6026150"/>
                <a:ext cx="457200" cy="368300"/>
                <a:chOff x="1008" y="3844"/>
                <a:chExt cx="288" cy="232"/>
              </a:xfrm>
            </p:grpSpPr>
            <p:sp>
              <p:nvSpPr>
                <p:cNvPr id="140" name="Line 139"/>
                <p:cNvSpPr>
                  <a:spLocks noChangeShapeType="1"/>
                </p:cNvSpPr>
                <p:nvPr/>
              </p:nvSpPr>
              <p:spPr bwMode="auto">
                <a:xfrm>
                  <a:off x="1008" y="3844"/>
                  <a:ext cx="0" cy="23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1" name="Line 140"/>
                <p:cNvSpPr>
                  <a:spLocks noChangeShapeType="1"/>
                </p:cNvSpPr>
                <p:nvPr/>
              </p:nvSpPr>
              <p:spPr bwMode="auto">
                <a:xfrm>
                  <a:off x="1152" y="3844"/>
                  <a:ext cx="0" cy="23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2" name="Line 141"/>
                <p:cNvSpPr>
                  <a:spLocks noChangeShapeType="1"/>
                </p:cNvSpPr>
                <p:nvPr/>
              </p:nvSpPr>
              <p:spPr bwMode="auto">
                <a:xfrm>
                  <a:off x="1296" y="3844"/>
                  <a:ext cx="0" cy="23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4" name="Group 142"/>
              <p:cNvGrpSpPr>
                <a:grpSpLocks/>
              </p:cNvGrpSpPr>
              <p:nvPr/>
            </p:nvGrpSpPr>
            <p:grpSpPr bwMode="auto">
              <a:xfrm>
                <a:off x="3276600" y="6026150"/>
                <a:ext cx="457200" cy="368300"/>
                <a:chOff x="2064" y="3844"/>
                <a:chExt cx="288" cy="232"/>
              </a:xfrm>
            </p:grpSpPr>
            <p:sp>
              <p:nvSpPr>
                <p:cNvPr id="137" name="Line 143"/>
                <p:cNvSpPr>
                  <a:spLocks noChangeShapeType="1"/>
                </p:cNvSpPr>
                <p:nvPr/>
              </p:nvSpPr>
              <p:spPr bwMode="auto">
                <a:xfrm>
                  <a:off x="2064" y="3844"/>
                  <a:ext cx="0" cy="23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8" name="Line 144"/>
                <p:cNvSpPr>
                  <a:spLocks noChangeShapeType="1"/>
                </p:cNvSpPr>
                <p:nvPr/>
              </p:nvSpPr>
              <p:spPr bwMode="auto">
                <a:xfrm>
                  <a:off x="2208" y="3844"/>
                  <a:ext cx="0" cy="23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9" name="Line 145"/>
                <p:cNvSpPr>
                  <a:spLocks noChangeShapeType="1"/>
                </p:cNvSpPr>
                <p:nvPr/>
              </p:nvSpPr>
              <p:spPr bwMode="auto">
                <a:xfrm>
                  <a:off x="2352" y="3844"/>
                  <a:ext cx="0" cy="23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5" name="Group 146"/>
              <p:cNvGrpSpPr>
                <a:grpSpLocks/>
              </p:cNvGrpSpPr>
              <p:nvPr/>
            </p:nvGrpSpPr>
            <p:grpSpPr bwMode="auto">
              <a:xfrm>
                <a:off x="5410200" y="6026150"/>
                <a:ext cx="457200" cy="368300"/>
                <a:chOff x="3408" y="3844"/>
                <a:chExt cx="288" cy="232"/>
              </a:xfrm>
            </p:grpSpPr>
            <p:sp>
              <p:nvSpPr>
                <p:cNvPr id="134" name="Line 147"/>
                <p:cNvSpPr>
                  <a:spLocks noChangeShapeType="1"/>
                </p:cNvSpPr>
                <p:nvPr/>
              </p:nvSpPr>
              <p:spPr bwMode="auto">
                <a:xfrm>
                  <a:off x="3408" y="3844"/>
                  <a:ext cx="0" cy="23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 name="Line 148"/>
                <p:cNvSpPr>
                  <a:spLocks noChangeShapeType="1"/>
                </p:cNvSpPr>
                <p:nvPr/>
              </p:nvSpPr>
              <p:spPr bwMode="auto">
                <a:xfrm>
                  <a:off x="3552" y="3844"/>
                  <a:ext cx="0" cy="23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6" name="Line 149"/>
                <p:cNvSpPr>
                  <a:spLocks noChangeShapeType="1"/>
                </p:cNvSpPr>
                <p:nvPr/>
              </p:nvSpPr>
              <p:spPr bwMode="auto">
                <a:xfrm>
                  <a:off x="3696" y="3844"/>
                  <a:ext cx="0" cy="23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6" name="Group 150"/>
              <p:cNvGrpSpPr>
                <a:grpSpLocks/>
              </p:cNvGrpSpPr>
              <p:nvPr/>
            </p:nvGrpSpPr>
            <p:grpSpPr bwMode="auto">
              <a:xfrm>
                <a:off x="7467600" y="6026150"/>
                <a:ext cx="457200" cy="368300"/>
                <a:chOff x="4704" y="3844"/>
                <a:chExt cx="288" cy="232"/>
              </a:xfrm>
            </p:grpSpPr>
            <p:sp>
              <p:nvSpPr>
                <p:cNvPr id="131" name="Line 151"/>
                <p:cNvSpPr>
                  <a:spLocks noChangeShapeType="1"/>
                </p:cNvSpPr>
                <p:nvPr/>
              </p:nvSpPr>
              <p:spPr bwMode="auto">
                <a:xfrm>
                  <a:off x="4704" y="3844"/>
                  <a:ext cx="0" cy="23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2" name="Line 152"/>
                <p:cNvSpPr>
                  <a:spLocks noChangeShapeType="1"/>
                </p:cNvSpPr>
                <p:nvPr/>
              </p:nvSpPr>
              <p:spPr bwMode="auto">
                <a:xfrm>
                  <a:off x="4848" y="3844"/>
                  <a:ext cx="0" cy="23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3" name="Line 153"/>
                <p:cNvSpPr>
                  <a:spLocks noChangeShapeType="1"/>
                </p:cNvSpPr>
                <p:nvPr/>
              </p:nvSpPr>
              <p:spPr bwMode="auto">
                <a:xfrm>
                  <a:off x="4992" y="3844"/>
                  <a:ext cx="0" cy="23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7" name="Group 154"/>
              <p:cNvGrpSpPr>
                <a:grpSpLocks/>
              </p:cNvGrpSpPr>
              <p:nvPr/>
            </p:nvGrpSpPr>
            <p:grpSpPr bwMode="auto">
              <a:xfrm>
                <a:off x="1560513" y="2792413"/>
                <a:ext cx="482600" cy="1276350"/>
                <a:chOff x="983" y="1807"/>
                <a:chExt cx="304" cy="804"/>
              </a:xfrm>
            </p:grpSpPr>
            <p:grpSp>
              <p:nvGrpSpPr>
                <p:cNvPr id="113" name="Group 155"/>
                <p:cNvGrpSpPr>
                  <a:grpSpLocks/>
                </p:cNvGrpSpPr>
                <p:nvPr/>
              </p:nvGrpSpPr>
              <p:grpSpPr bwMode="auto">
                <a:xfrm>
                  <a:off x="1023" y="2543"/>
                  <a:ext cx="256" cy="68"/>
                  <a:chOff x="1023" y="2543"/>
                  <a:chExt cx="256" cy="68"/>
                </a:xfrm>
              </p:grpSpPr>
              <p:sp>
                <p:nvSpPr>
                  <p:cNvPr id="129" name="Freeform 156"/>
                  <p:cNvSpPr>
                    <a:spLocks/>
                  </p:cNvSpPr>
                  <p:nvPr/>
                </p:nvSpPr>
                <p:spPr bwMode="auto">
                  <a:xfrm>
                    <a:off x="1023" y="2543"/>
                    <a:ext cx="105" cy="68"/>
                  </a:xfrm>
                  <a:custGeom>
                    <a:avLst/>
                    <a:gdLst>
                      <a:gd name="T0" fmla="*/ 50 w 105"/>
                      <a:gd name="T1" fmla="*/ 15 h 68"/>
                      <a:gd name="T2" fmla="*/ 32 w 105"/>
                      <a:gd name="T3" fmla="*/ 32 h 68"/>
                      <a:gd name="T4" fmla="*/ 20 w 105"/>
                      <a:gd name="T5" fmla="*/ 41 h 68"/>
                      <a:gd name="T6" fmla="*/ 0 w 105"/>
                      <a:gd name="T7" fmla="*/ 49 h 68"/>
                      <a:gd name="T8" fmla="*/ 0 w 105"/>
                      <a:gd name="T9" fmla="*/ 61 h 68"/>
                      <a:gd name="T10" fmla="*/ 17 w 105"/>
                      <a:gd name="T11" fmla="*/ 67 h 68"/>
                      <a:gd name="T12" fmla="*/ 45 w 105"/>
                      <a:gd name="T13" fmla="*/ 67 h 68"/>
                      <a:gd name="T14" fmla="*/ 66 w 105"/>
                      <a:gd name="T15" fmla="*/ 57 h 68"/>
                      <a:gd name="T16" fmla="*/ 76 w 105"/>
                      <a:gd name="T17" fmla="*/ 48 h 68"/>
                      <a:gd name="T18" fmla="*/ 104 w 105"/>
                      <a:gd name="T19" fmla="*/ 40 h 68"/>
                      <a:gd name="T20" fmla="*/ 104 w 105"/>
                      <a:gd name="T21" fmla="*/ 16 h 68"/>
                      <a:gd name="T22" fmla="*/ 101 w 105"/>
                      <a:gd name="T23" fmla="*/ 0 h 68"/>
                      <a:gd name="T24" fmla="*/ 50 w 105"/>
                      <a:gd name="T25" fmla="*/ 1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68">
                        <a:moveTo>
                          <a:pt x="50" y="15"/>
                        </a:moveTo>
                        <a:lnTo>
                          <a:pt x="32" y="32"/>
                        </a:lnTo>
                        <a:lnTo>
                          <a:pt x="20" y="41"/>
                        </a:lnTo>
                        <a:lnTo>
                          <a:pt x="0" y="49"/>
                        </a:lnTo>
                        <a:lnTo>
                          <a:pt x="0" y="61"/>
                        </a:lnTo>
                        <a:lnTo>
                          <a:pt x="17" y="67"/>
                        </a:lnTo>
                        <a:lnTo>
                          <a:pt x="45" y="67"/>
                        </a:lnTo>
                        <a:lnTo>
                          <a:pt x="66" y="57"/>
                        </a:lnTo>
                        <a:lnTo>
                          <a:pt x="76" y="48"/>
                        </a:lnTo>
                        <a:lnTo>
                          <a:pt x="104" y="40"/>
                        </a:lnTo>
                        <a:lnTo>
                          <a:pt x="104" y="16"/>
                        </a:lnTo>
                        <a:lnTo>
                          <a:pt x="101" y="0"/>
                        </a:lnTo>
                        <a:lnTo>
                          <a:pt x="50" y="15"/>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30" name="Freeform 157"/>
                  <p:cNvSpPr>
                    <a:spLocks/>
                  </p:cNvSpPr>
                  <p:nvPr/>
                </p:nvSpPr>
                <p:spPr bwMode="auto">
                  <a:xfrm>
                    <a:off x="1165" y="2546"/>
                    <a:ext cx="114" cy="60"/>
                  </a:xfrm>
                  <a:custGeom>
                    <a:avLst/>
                    <a:gdLst>
                      <a:gd name="T0" fmla="*/ 1 w 114"/>
                      <a:gd name="T1" fmla="*/ 3 h 60"/>
                      <a:gd name="T2" fmla="*/ 0 w 114"/>
                      <a:gd name="T3" fmla="*/ 35 h 60"/>
                      <a:gd name="T4" fmla="*/ 26 w 114"/>
                      <a:gd name="T5" fmla="*/ 41 h 60"/>
                      <a:gd name="T6" fmla="*/ 41 w 114"/>
                      <a:gd name="T7" fmla="*/ 47 h 60"/>
                      <a:gd name="T8" fmla="*/ 67 w 114"/>
                      <a:gd name="T9" fmla="*/ 55 h 60"/>
                      <a:gd name="T10" fmla="*/ 88 w 114"/>
                      <a:gd name="T11" fmla="*/ 59 h 60"/>
                      <a:gd name="T12" fmla="*/ 109 w 114"/>
                      <a:gd name="T13" fmla="*/ 56 h 60"/>
                      <a:gd name="T14" fmla="*/ 113 w 114"/>
                      <a:gd name="T15" fmla="*/ 41 h 60"/>
                      <a:gd name="T16" fmla="*/ 81 w 114"/>
                      <a:gd name="T17" fmla="*/ 24 h 60"/>
                      <a:gd name="T18" fmla="*/ 59 w 114"/>
                      <a:gd name="T19" fmla="*/ 10 h 60"/>
                      <a:gd name="T20" fmla="*/ 47 w 114"/>
                      <a:gd name="T21" fmla="*/ 0 h 60"/>
                      <a:gd name="T22" fmla="*/ 1 w 114"/>
                      <a:gd name="T23"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60">
                        <a:moveTo>
                          <a:pt x="1" y="3"/>
                        </a:moveTo>
                        <a:lnTo>
                          <a:pt x="0" y="35"/>
                        </a:lnTo>
                        <a:lnTo>
                          <a:pt x="26" y="41"/>
                        </a:lnTo>
                        <a:lnTo>
                          <a:pt x="41" y="47"/>
                        </a:lnTo>
                        <a:lnTo>
                          <a:pt x="67" y="55"/>
                        </a:lnTo>
                        <a:lnTo>
                          <a:pt x="88" y="59"/>
                        </a:lnTo>
                        <a:lnTo>
                          <a:pt x="109" y="56"/>
                        </a:lnTo>
                        <a:lnTo>
                          <a:pt x="113" y="41"/>
                        </a:lnTo>
                        <a:lnTo>
                          <a:pt x="81" y="24"/>
                        </a:lnTo>
                        <a:lnTo>
                          <a:pt x="59" y="10"/>
                        </a:lnTo>
                        <a:lnTo>
                          <a:pt x="47" y="0"/>
                        </a:lnTo>
                        <a:lnTo>
                          <a:pt x="1" y="3"/>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14" name="Group 158"/>
                <p:cNvGrpSpPr>
                  <a:grpSpLocks/>
                </p:cNvGrpSpPr>
                <p:nvPr/>
              </p:nvGrpSpPr>
              <p:grpSpPr bwMode="auto">
                <a:xfrm>
                  <a:off x="1091" y="1807"/>
                  <a:ext cx="91" cy="144"/>
                  <a:chOff x="1091" y="1807"/>
                  <a:chExt cx="91" cy="144"/>
                </a:xfrm>
              </p:grpSpPr>
              <p:grpSp>
                <p:nvGrpSpPr>
                  <p:cNvPr id="125" name="Group 159"/>
                  <p:cNvGrpSpPr>
                    <a:grpSpLocks/>
                  </p:cNvGrpSpPr>
                  <p:nvPr/>
                </p:nvGrpSpPr>
                <p:grpSpPr bwMode="auto">
                  <a:xfrm>
                    <a:off x="1093" y="1814"/>
                    <a:ext cx="88" cy="137"/>
                    <a:chOff x="1093" y="1814"/>
                    <a:chExt cx="88" cy="137"/>
                  </a:xfrm>
                </p:grpSpPr>
                <p:sp>
                  <p:nvSpPr>
                    <p:cNvPr id="127" name="Freeform 160"/>
                    <p:cNvSpPr>
                      <a:spLocks/>
                    </p:cNvSpPr>
                    <p:nvPr/>
                  </p:nvSpPr>
                  <p:spPr bwMode="auto">
                    <a:xfrm>
                      <a:off x="1093" y="1814"/>
                      <a:ext cx="88" cy="136"/>
                    </a:xfrm>
                    <a:custGeom>
                      <a:avLst/>
                      <a:gdLst>
                        <a:gd name="T0" fmla="*/ 12 w 88"/>
                        <a:gd name="T1" fmla="*/ 10 h 136"/>
                        <a:gd name="T2" fmla="*/ 18 w 88"/>
                        <a:gd name="T3" fmla="*/ 5 h 136"/>
                        <a:gd name="T4" fmla="*/ 27 w 88"/>
                        <a:gd name="T5" fmla="*/ 1 h 136"/>
                        <a:gd name="T6" fmla="*/ 36 w 88"/>
                        <a:gd name="T7" fmla="*/ 0 h 136"/>
                        <a:gd name="T8" fmla="*/ 46 w 88"/>
                        <a:gd name="T9" fmla="*/ 0 h 136"/>
                        <a:gd name="T10" fmla="*/ 55 w 88"/>
                        <a:gd name="T11" fmla="*/ 1 h 136"/>
                        <a:gd name="T12" fmla="*/ 65 w 88"/>
                        <a:gd name="T13" fmla="*/ 3 h 136"/>
                        <a:gd name="T14" fmla="*/ 71 w 88"/>
                        <a:gd name="T15" fmla="*/ 7 h 136"/>
                        <a:gd name="T16" fmla="*/ 76 w 88"/>
                        <a:gd name="T17" fmla="*/ 11 h 136"/>
                        <a:gd name="T18" fmla="*/ 78 w 88"/>
                        <a:gd name="T19" fmla="*/ 16 h 136"/>
                        <a:gd name="T20" fmla="*/ 80 w 88"/>
                        <a:gd name="T21" fmla="*/ 21 h 136"/>
                        <a:gd name="T22" fmla="*/ 81 w 88"/>
                        <a:gd name="T23" fmla="*/ 28 h 136"/>
                        <a:gd name="T24" fmla="*/ 82 w 88"/>
                        <a:gd name="T25" fmla="*/ 36 h 136"/>
                        <a:gd name="T26" fmla="*/ 82 w 88"/>
                        <a:gd name="T27" fmla="*/ 41 h 136"/>
                        <a:gd name="T28" fmla="*/ 82 w 88"/>
                        <a:gd name="T29" fmla="*/ 45 h 136"/>
                        <a:gd name="T30" fmla="*/ 82 w 88"/>
                        <a:gd name="T31" fmla="*/ 53 h 136"/>
                        <a:gd name="T32" fmla="*/ 84 w 88"/>
                        <a:gd name="T33" fmla="*/ 52 h 136"/>
                        <a:gd name="T34" fmla="*/ 87 w 88"/>
                        <a:gd name="T35" fmla="*/ 54 h 136"/>
                        <a:gd name="T36" fmla="*/ 87 w 88"/>
                        <a:gd name="T37" fmla="*/ 62 h 136"/>
                        <a:gd name="T38" fmla="*/ 85 w 88"/>
                        <a:gd name="T39" fmla="*/ 70 h 136"/>
                        <a:gd name="T40" fmla="*/ 83 w 88"/>
                        <a:gd name="T41" fmla="*/ 78 h 136"/>
                        <a:gd name="T42" fmla="*/ 83 w 88"/>
                        <a:gd name="T43" fmla="*/ 82 h 136"/>
                        <a:gd name="T44" fmla="*/ 80 w 88"/>
                        <a:gd name="T45" fmla="*/ 83 h 136"/>
                        <a:gd name="T46" fmla="*/ 78 w 88"/>
                        <a:gd name="T47" fmla="*/ 81 h 136"/>
                        <a:gd name="T48" fmla="*/ 77 w 88"/>
                        <a:gd name="T49" fmla="*/ 89 h 136"/>
                        <a:gd name="T50" fmla="*/ 76 w 88"/>
                        <a:gd name="T51" fmla="*/ 97 h 136"/>
                        <a:gd name="T52" fmla="*/ 75 w 88"/>
                        <a:gd name="T53" fmla="*/ 103 h 136"/>
                        <a:gd name="T54" fmla="*/ 74 w 88"/>
                        <a:gd name="T55" fmla="*/ 119 h 136"/>
                        <a:gd name="T56" fmla="*/ 50 w 88"/>
                        <a:gd name="T57" fmla="*/ 135 h 136"/>
                        <a:gd name="T58" fmla="*/ 17 w 88"/>
                        <a:gd name="T59" fmla="*/ 119 h 136"/>
                        <a:gd name="T60" fmla="*/ 16 w 88"/>
                        <a:gd name="T61" fmla="*/ 106 h 136"/>
                        <a:gd name="T62" fmla="*/ 13 w 88"/>
                        <a:gd name="T63" fmla="*/ 90 h 136"/>
                        <a:gd name="T64" fmla="*/ 12 w 88"/>
                        <a:gd name="T65" fmla="*/ 82 h 136"/>
                        <a:gd name="T66" fmla="*/ 11 w 88"/>
                        <a:gd name="T67" fmla="*/ 83 h 136"/>
                        <a:gd name="T68" fmla="*/ 6 w 88"/>
                        <a:gd name="T69" fmla="*/ 83 h 136"/>
                        <a:gd name="T70" fmla="*/ 3 w 88"/>
                        <a:gd name="T71" fmla="*/ 68 h 136"/>
                        <a:gd name="T72" fmla="*/ 0 w 88"/>
                        <a:gd name="T73" fmla="*/ 57 h 136"/>
                        <a:gd name="T74" fmla="*/ 1 w 88"/>
                        <a:gd name="T75" fmla="*/ 55 h 136"/>
                        <a:gd name="T76" fmla="*/ 4 w 88"/>
                        <a:gd name="T77" fmla="*/ 54 h 136"/>
                        <a:gd name="T78" fmla="*/ 4 w 88"/>
                        <a:gd name="T79" fmla="*/ 48 h 136"/>
                        <a:gd name="T80" fmla="*/ 4 w 88"/>
                        <a:gd name="T81" fmla="*/ 39 h 136"/>
                        <a:gd name="T82" fmla="*/ 4 w 88"/>
                        <a:gd name="T83" fmla="*/ 32 h 136"/>
                        <a:gd name="T84" fmla="*/ 5 w 88"/>
                        <a:gd name="T85" fmla="*/ 25 h 136"/>
                        <a:gd name="T86" fmla="*/ 8 w 88"/>
                        <a:gd name="T87" fmla="*/ 15 h 136"/>
                        <a:gd name="T88" fmla="*/ 12 w 88"/>
                        <a:gd name="T89" fmla="*/ 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 h="136">
                          <a:moveTo>
                            <a:pt x="12" y="10"/>
                          </a:moveTo>
                          <a:lnTo>
                            <a:pt x="18" y="5"/>
                          </a:lnTo>
                          <a:lnTo>
                            <a:pt x="27" y="1"/>
                          </a:lnTo>
                          <a:lnTo>
                            <a:pt x="36" y="0"/>
                          </a:lnTo>
                          <a:lnTo>
                            <a:pt x="46" y="0"/>
                          </a:lnTo>
                          <a:lnTo>
                            <a:pt x="55" y="1"/>
                          </a:lnTo>
                          <a:lnTo>
                            <a:pt x="65" y="3"/>
                          </a:lnTo>
                          <a:lnTo>
                            <a:pt x="71" y="7"/>
                          </a:lnTo>
                          <a:lnTo>
                            <a:pt x="76" y="11"/>
                          </a:lnTo>
                          <a:lnTo>
                            <a:pt x="78" y="16"/>
                          </a:lnTo>
                          <a:lnTo>
                            <a:pt x="80" y="21"/>
                          </a:lnTo>
                          <a:lnTo>
                            <a:pt x="81" y="28"/>
                          </a:lnTo>
                          <a:lnTo>
                            <a:pt x="82" y="36"/>
                          </a:lnTo>
                          <a:lnTo>
                            <a:pt x="82" y="41"/>
                          </a:lnTo>
                          <a:lnTo>
                            <a:pt x="82" y="45"/>
                          </a:lnTo>
                          <a:lnTo>
                            <a:pt x="82" y="53"/>
                          </a:lnTo>
                          <a:lnTo>
                            <a:pt x="84" y="52"/>
                          </a:lnTo>
                          <a:lnTo>
                            <a:pt x="87" y="54"/>
                          </a:lnTo>
                          <a:lnTo>
                            <a:pt x="87" y="62"/>
                          </a:lnTo>
                          <a:lnTo>
                            <a:pt x="85" y="70"/>
                          </a:lnTo>
                          <a:lnTo>
                            <a:pt x="83" y="78"/>
                          </a:lnTo>
                          <a:lnTo>
                            <a:pt x="83" y="82"/>
                          </a:lnTo>
                          <a:lnTo>
                            <a:pt x="80" y="83"/>
                          </a:lnTo>
                          <a:lnTo>
                            <a:pt x="78" y="81"/>
                          </a:lnTo>
                          <a:lnTo>
                            <a:pt x="77" y="89"/>
                          </a:lnTo>
                          <a:lnTo>
                            <a:pt x="76" y="97"/>
                          </a:lnTo>
                          <a:lnTo>
                            <a:pt x="75" y="103"/>
                          </a:lnTo>
                          <a:lnTo>
                            <a:pt x="74" y="119"/>
                          </a:lnTo>
                          <a:lnTo>
                            <a:pt x="50" y="135"/>
                          </a:lnTo>
                          <a:lnTo>
                            <a:pt x="17" y="119"/>
                          </a:lnTo>
                          <a:lnTo>
                            <a:pt x="16" y="106"/>
                          </a:lnTo>
                          <a:lnTo>
                            <a:pt x="13" y="90"/>
                          </a:lnTo>
                          <a:lnTo>
                            <a:pt x="12" y="82"/>
                          </a:lnTo>
                          <a:lnTo>
                            <a:pt x="11" y="83"/>
                          </a:lnTo>
                          <a:lnTo>
                            <a:pt x="6" y="83"/>
                          </a:lnTo>
                          <a:lnTo>
                            <a:pt x="3" y="68"/>
                          </a:lnTo>
                          <a:lnTo>
                            <a:pt x="0" y="57"/>
                          </a:lnTo>
                          <a:lnTo>
                            <a:pt x="1" y="55"/>
                          </a:lnTo>
                          <a:lnTo>
                            <a:pt x="4" y="54"/>
                          </a:lnTo>
                          <a:lnTo>
                            <a:pt x="4" y="48"/>
                          </a:lnTo>
                          <a:lnTo>
                            <a:pt x="4" y="39"/>
                          </a:lnTo>
                          <a:lnTo>
                            <a:pt x="4" y="32"/>
                          </a:lnTo>
                          <a:lnTo>
                            <a:pt x="5" y="25"/>
                          </a:lnTo>
                          <a:lnTo>
                            <a:pt x="8" y="15"/>
                          </a:lnTo>
                          <a:lnTo>
                            <a:pt x="12" y="10"/>
                          </a:lnTo>
                        </a:path>
                      </a:pathLst>
                    </a:custGeom>
                    <a:solidFill>
                      <a:srgbClr val="FFC08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28" name="Freeform 161"/>
                    <p:cNvSpPr>
                      <a:spLocks/>
                    </p:cNvSpPr>
                    <p:nvPr/>
                  </p:nvSpPr>
                  <p:spPr bwMode="auto">
                    <a:xfrm>
                      <a:off x="1093" y="1816"/>
                      <a:ext cx="54" cy="135"/>
                    </a:xfrm>
                    <a:custGeom>
                      <a:avLst/>
                      <a:gdLst>
                        <a:gd name="T0" fmla="*/ 34 w 54"/>
                        <a:gd name="T1" fmla="*/ 16 h 135"/>
                        <a:gd name="T2" fmla="*/ 28 w 54"/>
                        <a:gd name="T3" fmla="*/ 47 h 135"/>
                        <a:gd name="T4" fmla="*/ 26 w 54"/>
                        <a:gd name="T5" fmla="*/ 49 h 135"/>
                        <a:gd name="T6" fmla="*/ 34 w 54"/>
                        <a:gd name="T7" fmla="*/ 49 h 135"/>
                        <a:gd name="T8" fmla="*/ 41 w 54"/>
                        <a:gd name="T9" fmla="*/ 52 h 135"/>
                        <a:gd name="T10" fmla="*/ 46 w 54"/>
                        <a:gd name="T11" fmla="*/ 53 h 135"/>
                        <a:gd name="T12" fmla="*/ 45 w 54"/>
                        <a:gd name="T13" fmla="*/ 80 h 135"/>
                        <a:gd name="T14" fmla="*/ 53 w 54"/>
                        <a:gd name="T15" fmla="*/ 80 h 135"/>
                        <a:gd name="T16" fmla="*/ 46 w 54"/>
                        <a:gd name="T17" fmla="*/ 87 h 135"/>
                        <a:gd name="T18" fmla="*/ 39 w 54"/>
                        <a:gd name="T19" fmla="*/ 82 h 135"/>
                        <a:gd name="T20" fmla="*/ 36 w 54"/>
                        <a:gd name="T21" fmla="*/ 82 h 135"/>
                        <a:gd name="T22" fmla="*/ 39 w 54"/>
                        <a:gd name="T23" fmla="*/ 77 h 135"/>
                        <a:gd name="T24" fmla="*/ 39 w 54"/>
                        <a:gd name="T25" fmla="*/ 62 h 135"/>
                        <a:gd name="T26" fmla="*/ 22 w 54"/>
                        <a:gd name="T27" fmla="*/ 64 h 135"/>
                        <a:gd name="T28" fmla="*/ 20 w 54"/>
                        <a:gd name="T29" fmla="*/ 80 h 135"/>
                        <a:gd name="T30" fmla="*/ 23 w 54"/>
                        <a:gd name="T31" fmla="*/ 90 h 135"/>
                        <a:gd name="T32" fmla="*/ 34 w 54"/>
                        <a:gd name="T33" fmla="*/ 116 h 135"/>
                        <a:gd name="T34" fmla="*/ 52 w 54"/>
                        <a:gd name="T35" fmla="*/ 113 h 135"/>
                        <a:gd name="T36" fmla="*/ 47 w 54"/>
                        <a:gd name="T37" fmla="*/ 134 h 135"/>
                        <a:gd name="T38" fmla="*/ 17 w 54"/>
                        <a:gd name="T39" fmla="*/ 116 h 135"/>
                        <a:gd name="T40" fmla="*/ 14 w 54"/>
                        <a:gd name="T41" fmla="*/ 99 h 135"/>
                        <a:gd name="T42" fmla="*/ 12 w 54"/>
                        <a:gd name="T43" fmla="*/ 79 h 135"/>
                        <a:gd name="T44" fmla="*/ 10 w 54"/>
                        <a:gd name="T45" fmla="*/ 80 h 135"/>
                        <a:gd name="T46" fmla="*/ 6 w 54"/>
                        <a:gd name="T47" fmla="*/ 80 h 135"/>
                        <a:gd name="T48" fmla="*/ 0 w 54"/>
                        <a:gd name="T49" fmla="*/ 54 h 135"/>
                        <a:gd name="T50" fmla="*/ 1 w 54"/>
                        <a:gd name="T51" fmla="*/ 52 h 135"/>
                        <a:gd name="T52" fmla="*/ 3 w 54"/>
                        <a:gd name="T53" fmla="*/ 51 h 135"/>
                        <a:gd name="T54" fmla="*/ 3 w 54"/>
                        <a:gd name="T55" fmla="*/ 43 h 135"/>
                        <a:gd name="T56" fmla="*/ 3 w 54"/>
                        <a:gd name="T57" fmla="*/ 37 h 135"/>
                        <a:gd name="T58" fmla="*/ 3 w 54"/>
                        <a:gd name="T59" fmla="*/ 32 h 135"/>
                        <a:gd name="T60" fmla="*/ 4 w 54"/>
                        <a:gd name="T61" fmla="*/ 25 h 135"/>
                        <a:gd name="T62" fmla="*/ 6 w 54"/>
                        <a:gd name="T63" fmla="*/ 18 h 135"/>
                        <a:gd name="T64" fmla="*/ 8 w 54"/>
                        <a:gd name="T65" fmla="*/ 13 h 135"/>
                        <a:gd name="T66" fmla="*/ 12 w 54"/>
                        <a:gd name="T67" fmla="*/ 8 h 135"/>
                        <a:gd name="T68" fmla="*/ 18 w 54"/>
                        <a:gd name="T69" fmla="*/ 3 h 135"/>
                        <a:gd name="T70" fmla="*/ 25 w 54"/>
                        <a:gd name="T71" fmla="*/ 0 h 135"/>
                        <a:gd name="T72" fmla="*/ 23 w 54"/>
                        <a:gd name="T73" fmla="*/ 4 h 135"/>
                        <a:gd name="T74" fmla="*/ 22 w 54"/>
                        <a:gd name="T75" fmla="*/ 8 h 135"/>
                        <a:gd name="T76" fmla="*/ 23 w 54"/>
                        <a:gd name="T77" fmla="*/ 11 h 135"/>
                        <a:gd name="T78" fmla="*/ 25 w 54"/>
                        <a:gd name="T79" fmla="*/ 13 h 135"/>
                        <a:gd name="T80" fmla="*/ 27 w 54"/>
                        <a:gd name="T81" fmla="*/ 14 h 135"/>
                        <a:gd name="T82" fmla="*/ 30 w 54"/>
                        <a:gd name="T83" fmla="*/ 16 h 135"/>
                        <a:gd name="T84" fmla="*/ 34 w 54"/>
                        <a:gd name="T85"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 h="135">
                          <a:moveTo>
                            <a:pt x="34" y="16"/>
                          </a:moveTo>
                          <a:lnTo>
                            <a:pt x="28" y="47"/>
                          </a:lnTo>
                          <a:lnTo>
                            <a:pt x="26" y="49"/>
                          </a:lnTo>
                          <a:lnTo>
                            <a:pt x="34" y="49"/>
                          </a:lnTo>
                          <a:lnTo>
                            <a:pt x="41" y="52"/>
                          </a:lnTo>
                          <a:lnTo>
                            <a:pt x="46" y="53"/>
                          </a:lnTo>
                          <a:lnTo>
                            <a:pt x="45" y="80"/>
                          </a:lnTo>
                          <a:lnTo>
                            <a:pt x="53" y="80"/>
                          </a:lnTo>
                          <a:lnTo>
                            <a:pt x="46" y="87"/>
                          </a:lnTo>
                          <a:lnTo>
                            <a:pt x="39" y="82"/>
                          </a:lnTo>
                          <a:lnTo>
                            <a:pt x="36" y="82"/>
                          </a:lnTo>
                          <a:lnTo>
                            <a:pt x="39" y="77"/>
                          </a:lnTo>
                          <a:lnTo>
                            <a:pt x="39" y="62"/>
                          </a:lnTo>
                          <a:lnTo>
                            <a:pt x="22" y="64"/>
                          </a:lnTo>
                          <a:lnTo>
                            <a:pt x="20" y="80"/>
                          </a:lnTo>
                          <a:lnTo>
                            <a:pt x="23" y="90"/>
                          </a:lnTo>
                          <a:lnTo>
                            <a:pt x="34" y="116"/>
                          </a:lnTo>
                          <a:lnTo>
                            <a:pt x="52" y="113"/>
                          </a:lnTo>
                          <a:lnTo>
                            <a:pt x="47" y="134"/>
                          </a:lnTo>
                          <a:lnTo>
                            <a:pt x="17" y="116"/>
                          </a:lnTo>
                          <a:lnTo>
                            <a:pt x="14" y="99"/>
                          </a:lnTo>
                          <a:lnTo>
                            <a:pt x="12" y="79"/>
                          </a:lnTo>
                          <a:lnTo>
                            <a:pt x="10" y="80"/>
                          </a:lnTo>
                          <a:lnTo>
                            <a:pt x="6" y="80"/>
                          </a:lnTo>
                          <a:lnTo>
                            <a:pt x="0" y="54"/>
                          </a:lnTo>
                          <a:lnTo>
                            <a:pt x="1" y="52"/>
                          </a:lnTo>
                          <a:lnTo>
                            <a:pt x="3" y="51"/>
                          </a:lnTo>
                          <a:lnTo>
                            <a:pt x="3" y="43"/>
                          </a:lnTo>
                          <a:lnTo>
                            <a:pt x="3" y="37"/>
                          </a:lnTo>
                          <a:lnTo>
                            <a:pt x="3" y="32"/>
                          </a:lnTo>
                          <a:lnTo>
                            <a:pt x="4" y="25"/>
                          </a:lnTo>
                          <a:lnTo>
                            <a:pt x="6" y="18"/>
                          </a:lnTo>
                          <a:lnTo>
                            <a:pt x="8" y="13"/>
                          </a:lnTo>
                          <a:lnTo>
                            <a:pt x="12" y="8"/>
                          </a:lnTo>
                          <a:lnTo>
                            <a:pt x="18" y="3"/>
                          </a:lnTo>
                          <a:lnTo>
                            <a:pt x="25" y="0"/>
                          </a:lnTo>
                          <a:lnTo>
                            <a:pt x="23" y="4"/>
                          </a:lnTo>
                          <a:lnTo>
                            <a:pt x="22" y="8"/>
                          </a:lnTo>
                          <a:lnTo>
                            <a:pt x="23" y="11"/>
                          </a:lnTo>
                          <a:lnTo>
                            <a:pt x="25" y="13"/>
                          </a:lnTo>
                          <a:lnTo>
                            <a:pt x="27" y="14"/>
                          </a:lnTo>
                          <a:lnTo>
                            <a:pt x="30" y="16"/>
                          </a:lnTo>
                          <a:lnTo>
                            <a:pt x="34" y="16"/>
                          </a:lnTo>
                        </a:path>
                      </a:pathLst>
                    </a:custGeom>
                    <a:solidFill>
                      <a:srgbClr val="FFA02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126" name="Freeform 162"/>
                  <p:cNvSpPr>
                    <a:spLocks/>
                  </p:cNvSpPr>
                  <p:nvPr/>
                </p:nvSpPr>
                <p:spPr bwMode="auto">
                  <a:xfrm>
                    <a:off x="1091" y="1807"/>
                    <a:ext cx="91" cy="79"/>
                  </a:xfrm>
                  <a:custGeom>
                    <a:avLst/>
                    <a:gdLst>
                      <a:gd name="T0" fmla="*/ 6 w 91"/>
                      <a:gd name="T1" fmla="*/ 78 h 79"/>
                      <a:gd name="T2" fmla="*/ 0 w 91"/>
                      <a:gd name="T3" fmla="*/ 59 h 79"/>
                      <a:gd name="T4" fmla="*/ 1 w 91"/>
                      <a:gd name="T5" fmla="*/ 38 h 79"/>
                      <a:gd name="T6" fmla="*/ 3 w 91"/>
                      <a:gd name="T7" fmla="*/ 24 h 79"/>
                      <a:gd name="T8" fmla="*/ 6 w 91"/>
                      <a:gd name="T9" fmla="*/ 17 h 79"/>
                      <a:gd name="T10" fmla="*/ 11 w 91"/>
                      <a:gd name="T11" fmla="*/ 12 h 79"/>
                      <a:gd name="T12" fmla="*/ 18 w 91"/>
                      <a:gd name="T13" fmla="*/ 6 h 79"/>
                      <a:gd name="T14" fmla="*/ 30 w 91"/>
                      <a:gd name="T15" fmla="*/ 3 h 79"/>
                      <a:gd name="T16" fmla="*/ 43 w 91"/>
                      <a:gd name="T17" fmla="*/ 0 h 79"/>
                      <a:gd name="T18" fmla="*/ 57 w 91"/>
                      <a:gd name="T19" fmla="*/ 2 h 79"/>
                      <a:gd name="T20" fmla="*/ 67 w 91"/>
                      <a:gd name="T21" fmla="*/ 5 h 79"/>
                      <a:gd name="T22" fmla="*/ 73 w 91"/>
                      <a:gd name="T23" fmla="*/ 8 h 79"/>
                      <a:gd name="T24" fmla="*/ 80 w 91"/>
                      <a:gd name="T25" fmla="*/ 10 h 79"/>
                      <a:gd name="T26" fmla="*/ 83 w 91"/>
                      <a:gd name="T27" fmla="*/ 15 h 79"/>
                      <a:gd name="T28" fmla="*/ 86 w 91"/>
                      <a:gd name="T29" fmla="*/ 22 h 79"/>
                      <a:gd name="T30" fmla="*/ 89 w 91"/>
                      <a:gd name="T31" fmla="*/ 35 h 79"/>
                      <a:gd name="T32" fmla="*/ 90 w 91"/>
                      <a:gd name="T33" fmla="*/ 47 h 79"/>
                      <a:gd name="T34" fmla="*/ 90 w 91"/>
                      <a:gd name="T35" fmla="*/ 57 h 79"/>
                      <a:gd name="T36" fmla="*/ 90 w 91"/>
                      <a:gd name="T37" fmla="*/ 61 h 79"/>
                      <a:gd name="T38" fmla="*/ 87 w 91"/>
                      <a:gd name="T39" fmla="*/ 72 h 79"/>
                      <a:gd name="T40" fmla="*/ 89 w 91"/>
                      <a:gd name="T41" fmla="*/ 59 h 79"/>
                      <a:gd name="T42" fmla="*/ 82 w 91"/>
                      <a:gd name="T43" fmla="*/ 62 h 79"/>
                      <a:gd name="T44" fmla="*/ 80 w 91"/>
                      <a:gd name="T45" fmla="*/ 70 h 79"/>
                      <a:gd name="T46" fmla="*/ 79 w 91"/>
                      <a:gd name="T47" fmla="*/ 63 h 79"/>
                      <a:gd name="T48" fmla="*/ 80 w 91"/>
                      <a:gd name="T49" fmla="*/ 54 h 79"/>
                      <a:gd name="T50" fmla="*/ 74 w 91"/>
                      <a:gd name="T51" fmla="*/ 41 h 79"/>
                      <a:gd name="T52" fmla="*/ 77 w 91"/>
                      <a:gd name="T53" fmla="*/ 35 h 79"/>
                      <a:gd name="T54" fmla="*/ 68 w 91"/>
                      <a:gd name="T55" fmla="*/ 37 h 79"/>
                      <a:gd name="T56" fmla="*/ 61 w 91"/>
                      <a:gd name="T57" fmla="*/ 40 h 79"/>
                      <a:gd name="T58" fmla="*/ 53 w 91"/>
                      <a:gd name="T59" fmla="*/ 39 h 79"/>
                      <a:gd name="T60" fmla="*/ 46 w 91"/>
                      <a:gd name="T61" fmla="*/ 37 h 79"/>
                      <a:gd name="T62" fmla="*/ 40 w 91"/>
                      <a:gd name="T63" fmla="*/ 36 h 79"/>
                      <a:gd name="T64" fmla="*/ 45 w 91"/>
                      <a:gd name="T65" fmla="*/ 40 h 79"/>
                      <a:gd name="T66" fmla="*/ 41 w 91"/>
                      <a:gd name="T67" fmla="*/ 40 h 79"/>
                      <a:gd name="T68" fmla="*/ 31 w 91"/>
                      <a:gd name="T69" fmla="*/ 39 h 79"/>
                      <a:gd name="T70" fmla="*/ 24 w 91"/>
                      <a:gd name="T71" fmla="*/ 35 h 79"/>
                      <a:gd name="T72" fmla="*/ 18 w 91"/>
                      <a:gd name="T73" fmla="*/ 33 h 79"/>
                      <a:gd name="T74" fmla="*/ 19 w 91"/>
                      <a:gd name="T75" fmla="*/ 38 h 79"/>
                      <a:gd name="T76" fmla="*/ 17 w 91"/>
                      <a:gd name="T77" fmla="*/ 46 h 79"/>
                      <a:gd name="T78" fmla="*/ 15 w 91"/>
                      <a:gd name="T79" fmla="*/ 52 h 79"/>
                      <a:gd name="T80" fmla="*/ 13 w 91"/>
                      <a:gd name="T81" fmla="*/ 57 h 79"/>
                      <a:gd name="T82" fmla="*/ 13 w 91"/>
                      <a:gd name="T83" fmla="*/ 63 h 79"/>
                      <a:gd name="T84" fmla="*/ 13 w 91"/>
                      <a:gd name="T85" fmla="*/ 68 h 79"/>
                      <a:gd name="T86" fmla="*/ 10 w 91"/>
                      <a:gd name="T87" fmla="*/ 63 h 79"/>
                      <a:gd name="T88" fmla="*/ 6 w 91"/>
                      <a:gd name="T89" fmla="*/ 62 h 79"/>
                      <a:gd name="T90" fmla="*/ 3 w 91"/>
                      <a:gd name="T91" fmla="*/ 66 h 79"/>
                      <a:gd name="T92" fmla="*/ 6 w 91"/>
                      <a:gd name="T93"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 h="79">
                        <a:moveTo>
                          <a:pt x="6" y="78"/>
                        </a:moveTo>
                        <a:lnTo>
                          <a:pt x="0" y="59"/>
                        </a:lnTo>
                        <a:lnTo>
                          <a:pt x="1" y="38"/>
                        </a:lnTo>
                        <a:lnTo>
                          <a:pt x="3" y="24"/>
                        </a:lnTo>
                        <a:lnTo>
                          <a:pt x="6" y="17"/>
                        </a:lnTo>
                        <a:lnTo>
                          <a:pt x="11" y="12"/>
                        </a:lnTo>
                        <a:lnTo>
                          <a:pt x="18" y="6"/>
                        </a:lnTo>
                        <a:lnTo>
                          <a:pt x="30" y="3"/>
                        </a:lnTo>
                        <a:lnTo>
                          <a:pt x="43" y="0"/>
                        </a:lnTo>
                        <a:lnTo>
                          <a:pt x="57" y="2"/>
                        </a:lnTo>
                        <a:lnTo>
                          <a:pt x="67" y="5"/>
                        </a:lnTo>
                        <a:lnTo>
                          <a:pt x="73" y="8"/>
                        </a:lnTo>
                        <a:lnTo>
                          <a:pt x="80" y="10"/>
                        </a:lnTo>
                        <a:lnTo>
                          <a:pt x="83" y="15"/>
                        </a:lnTo>
                        <a:lnTo>
                          <a:pt x="86" y="22"/>
                        </a:lnTo>
                        <a:lnTo>
                          <a:pt x="89" y="35"/>
                        </a:lnTo>
                        <a:lnTo>
                          <a:pt x="90" y="47"/>
                        </a:lnTo>
                        <a:lnTo>
                          <a:pt x="90" y="57"/>
                        </a:lnTo>
                        <a:lnTo>
                          <a:pt x="90" y="61"/>
                        </a:lnTo>
                        <a:lnTo>
                          <a:pt x="87" y="72"/>
                        </a:lnTo>
                        <a:lnTo>
                          <a:pt x="89" y="59"/>
                        </a:lnTo>
                        <a:lnTo>
                          <a:pt x="82" y="62"/>
                        </a:lnTo>
                        <a:lnTo>
                          <a:pt x="80" y="70"/>
                        </a:lnTo>
                        <a:lnTo>
                          <a:pt x="79" y="63"/>
                        </a:lnTo>
                        <a:lnTo>
                          <a:pt x="80" y="54"/>
                        </a:lnTo>
                        <a:lnTo>
                          <a:pt x="74" y="41"/>
                        </a:lnTo>
                        <a:lnTo>
                          <a:pt x="77" y="35"/>
                        </a:lnTo>
                        <a:lnTo>
                          <a:pt x="68" y="37"/>
                        </a:lnTo>
                        <a:lnTo>
                          <a:pt x="61" y="40"/>
                        </a:lnTo>
                        <a:lnTo>
                          <a:pt x="53" y="39"/>
                        </a:lnTo>
                        <a:lnTo>
                          <a:pt x="46" y="37"/>
                        </a:lnTo>
                        <a:lnTo>
                          <a:pt x="40" y="36"/>
                        </a:lnTo>
                        <a:lnTo>
                          <a:pt x="45" y="40"/>
                        </a:lnTo>
                        <a:lnTo>
                          <a:pt x="41" y="40"/>
                        </a:lnTo>
                        <a:lnTo>
                          <a:pt x="31" y="39"/>
                        </a:lnTo>
                        <a:lnTo>
                          <a:pt x="24" y="35"/>
                        </a:lnTo>
                        <a:lnTo>
                          <a:pt x="18" y="33"/>
                        </a:lnTo>
                        <a:lnTo>
                          <a:pt x="19" y="38"/>
                        </a:lnTo>
                        <a:lnTo>
                          <a:pt x="17" y="46"/>
                        </a:lnTo>
                        <a:lnTo>
                          <a:pt x="15" y="52"/>
                        </a:lnTo>
                        <a:lnTo>
                          <a:pt x="13" y="57"/>
                        </a:lnTo>
                        <a:lnTo>
                          <a:pt x="13" y="63"/>
                        </a:lnTo>
                        <a:lnTo>
                          <a:pt x="13" y="68"/>
                        </a:lnTo>
                        <a:lnTo>
                          <a:pt x="10" y="63"/>
                        </a:lnTo>
                        <a:lnTo>
                          <a:pt x="6" y="62"/>
                        </a:lnTo>
                        <a:lnTo>
                          <a:pt x="3" y="66"/>
                        </a:lnTo>
                        <a:lnTo>
                          <a:pt x="6" y="78"/>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115" name="Freeform 163"/>
                <p:cNvSpPr>
                  <a:spLocks/>
                </p:cNvSpPr>
                <p:nvPr/>
              </p:nvSpPr>
              <p:spPr bwMode="auto">
                <a:xfrm>
                  <a:off x="983" y="2204"/>
                  <a:ext cx="58" cy="44"/>
                </a:xfrm>
                <a:custGeom>
                  <a:avLst/>
                  <a:gdLst>
                    <a:gd name="T0" fmla="*/ 16 w 58"/>
                    <a:gd name="T1" fmla="*/ 4 h 44"/>
                    <a:gd name="T2" fmla="*/ 5 w 58"/>
                    <a:gd name="T3" fmla="*/ 15 h 44"/>
                    <a:gd name="T4" fmla="*/ 0 w 58"/>
                    <a:gd name="T5" fmla="*/ 28 h 44"/>
                    <a:gd name="T6" fmla="*/ 12 w 58"/>
                    <a:gd name="T7" fmla="*/ 41 h 44"/>
                    <a:gd name="T8" fmla="*/ 24 w 58"/>
                    <a:gd name="T9" fmla="*/ 43 h 44"/>
                    <a:gd name="T10" fmla="*/ 34 w 58"/>
                    <a:gd name="T11" fmla="*/ 40 h 44"/>
                    <a:gd name="T12" fmla="*/ 42 w 58"/>
                    <a:gd name="T13" fmla="*/ 42 h 44"/>
                    <a:gd name="T14" fmla="*/ 52 w 58"/>
                    <a:gd name="T15" fmla="*/ 30 h 44"/>
                    <a:gd name="T16" fmla="*/ 57 w 58"/>
                    <a:gd name="T17" fmla="*/ 16 h 44"/>
                    <a:gd name="T18" fmla="*/ 45 w 58"/>
                    <a:gd name="T19" fmla="*/ 0 h 44"/>
                    <a:gd name="T20" fmla="*/ 16 w 58"/>
                    <a:gd name="T21"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4">
                      <a:moveTo>
                        <a:pt x="16" y="4"/>
                      </a:moveTo>
                      <a:lnTo>
                        <a:pt x="5" y="15"/>
                      </a:lnTo>
                      <a:lnTo>
                        <a:pt x="0" y="28"/>
                      </a:lnTo>
                      <a:lnTo>
                        <a:pt x="12" y="41"/>
                      </a:lnTo>
                      <a:lnTo>
                        <a:pt x="24" y="43"/>
                      </a:lnTo>
                      <a:lnTo>
                        <a:pt x="34" y="40"/>
                      </a:lnTo>
                      <a:lnTo>
                        <a:pt x="42" y="42"/>
                      </a:lnTo>
                      <a:lnTo>
                        <a:pt x="52" y="30"/>
                      </a:lnTo>
                      <a:lnTo>
                        <a:pt x="57" y="16"/>
                      </a:lnTo>
                      <a:lnTo>
                        <a:pt x="45" y="0"/>
                      </a:lnTo>
                      <a:lnTo>
                        <a:pt x="16" y="4"/>
                      </a:lnTo>
                    </a:path>
                  </a:pathLst>
                </a:custGeom>
                <a:solidFill>
                  <a:srgbClr val="FFC06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116" name="Group 164"/>
                <p:cNvGrpSpPr>
                  <a:grpSpLocks/>
                </p:cNvGrpSpPr>
                <p:nvPr/>
              </p:nvGrpSpPr>
              <p:grpSpPr bwMode="auto">
                <a:xfrm>
                  <a:off x="999" y="1930"/>
                  <a:ext cx="285" cy="638"/>
                  <a:chOff x="999" y="1930"/>
                  <a:chExt cx="285" cy="638"/>
                </a:xfrm>
              </p:grpSpPr>
              <p:sp>
                <p:nvSpPr>
                  <p:cNvPr id="118" name="Freeform 165"/>
                  <p:cNvSpPr>
                    <a:spLocks/>
                  </p:cNvSpPr>
                  <p:nvPr/>
                </p:nvSpPr>
                <p:spPr bwMode="auto">
                  <a:xfrm>
                    <a:off x="1103" y="1930"/>
                    <a:ext cx="74" cy="211"/>
                  </a:xfrm>
                  <a:custGeom>
                    <a:avLst/>
                    <a:gdLst>
                      <a:gd name="T0" fmla="*/ 43 w 74"/>
                      <a:gd name="T1" fmla="*/ 210 h 211"/>
                      <a:gd name="T2" fmla="*/ 0 w 74"/>
                      <a:gd name="T3" fmla="*/ 13 h 211"/>
                      <a:gd name="T4" fmla="*/ 8 w 74"/>
                      <a:gd name="T5" fmla="*/ 2 h 211"/>
                      <a:gd name="T6" fmla="*/ 37 w 74"/>
                      <a:gd name="T7" fmla="*/ 18 h 211"/>
                      <a:gd name="T8" fmla="*/ 64 w 74"/>
                      <a:gd name="T9" fmla="*/ 0 h 211"/>
                      <a:gd name="T10" fmla="*/ 73 w 74"/>
                      <a:gd name="T11" fmla="*/ 12 h 211"/>
                      <a:gd name="T12" fmla="*/ 43 w 74"/>
                      <a:gd name="T13" fmla="*/ 210 h 211"/>
                    </a:gdLst>
                    <a:ahLst/>
                    <a:cxnLst>
                      <a:cxn ang="0">
                        <a:pos x="T0" y="T1"/>
                      </a:cxn>
                      <a:cxn ang="0">
                        <a:pos x="T2" y="T3"/>
                      </a:cxn>
                      <a:cxn ang="0">
                        <a:pos x="T4" y="T5"/>
                      </a:cxn>
                      <a:cxn ang="0">
                        <a:pos x="T6" y="T7"/>
                      </a:cxn>
                      <a:cxn ang="0">
                        <a:pos x="T8" y="T9"/>
                      </a:cxn>
                      <a:cxn ang="0">
                        <a:pos x="T10" y="T11"/>
                      </a:cxn>
                      <a:cxn ang="0">
                        <a:pos x="T12" y="T13"/>
                      </a:cxn>
                    </a:cxnLst>
                    <a:rect l="0" t="0" r="r" b="b"/>
                    <a:pathLst>
                      <a:path w="74" h="211">
                        <a:moveTo>
                          <a:pt x="43" y="210"/>
                        </a:moveTo>
                        <a:lnTo>
                          <a:pt x="0" y="13"/>
                        </a:lnTo>
                        <a:lnTo>
                          <a:pt x="8" y="2"/>
                        </a:lnTo>
                        <a:lnTo>
                          <a:pt x="37" y="18"/>
                        </a:lnTo>
                        <a:lnTo>
                          <a:pt x="64" y="0"/>
                        </a:lnTo>
                        <a:lnTo>
                          <a:pt x="73" y="12"/>
                        </a:lnTo>
                        <a:lnTo>
                          <a:pt x="43" y="210"/>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9" name="Freeform 166"/>
                  <p:cNvSpPr>
                    <a:spLocks/>
                  </p:cNvSpPr>
                  <p:nvPr/>
                </p:nvSpPr>
                <p:spPr bwMode="auto">
                  <a:xfrm>
                    <a:off x="1132" y="1948"/>
                    <a:ext cx="24" cy="188"/>
                  </a:xfrm>
                  <a:custGeom>
                    <a:avLst/>
                    <a:gdLst>
                      <a:gd name="T0" fmla="*/ 7 w 24"/>
                      <a:gd name="T1" fmla="*/ 0 h 188"/>
                      <a:gd name="T2" fmla="*/ 9 w 24"/>
                      <a:gd name="T3" fmla="*/ 0 h 188"/>
                      <a:gd name="T4" fmla="*/ 17 w 24"/>
                      <a:gd name="T5" fmla="*/ 13 h 188"/>
                      <a:gd name="T6" fmla="*/ 12 w 24"/>
                      <a:gd name="T7" fmla="*/ 23 h 188"/>
                      <a:gd name="T8" fmla="*/ 18 w 24"/>
                      <a:gd name="T9" fmla="*/ 48 h 188"/>
                      <a:gd name="T10" fmla="*/ 22 w 24"/>
                      <a:gd name="T11" fmla="*/ 70 h 188"/>
                      <a:gd name="T12" fmla="*/ 23 w 24"/>
                      <a:gd name="T13" fmla="*/ 97 h 188"/>
                      <a:gd name="T14" fmla="*/ 20 w 24"/>
                      <a:gd name="T15" fmla="*/ 153 h 188"/>
                      <a:gd name="T16" fmla="*/ 20 w 24"/>
                      <a:gd name="T17" fmla="*/ 186 h 188"/>
                      <a:gd name="T18" fmla="*/ 7 w 24"/>
                      <a:gd name="T19" fmla="*/ 187 h 188"/>
                      <a:gd name="T20" fmla="*/ 4 w 24"/>
                      <a:gd name="T21" fmla="*/ 152 h 188"/>
                      <a:gd name="T22" fmla="*/ 1 w 24"/>
                      <a:gd name="T23" fmla="*/ 97 h 188"/>
                      <a:gd name="T24" fmla="*/ 1 w 24"/>
                      <a:gd name="T25" fmla="*/ 71 h 188"/>
                      <a:gd name="T26" fmla="*/ 2 w 24"/>
                      <a:gd name="T27" fmla="*/ 49 h 188"/>
                      <a:gd name="T28" fmla="*/ 6 w 24"/>
                      <a:gd name="T29" fmla="*/ 24 h 188"/>
                      <a:gd name="T30" fmla="*/ 0 w 24"/>
                      <a:gd name="T31" fmla="*/ 16 h 188"/>
                      <a:gd name="T32" fmla="*/ 7 w 24"/>
                      <a:gd name="T3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188">
                        <a:moveTo>
                          <a:pt x="7" y="0"/>
                        </a:moveTo>
                        <a:lnTo>
                          <a:pt x="9" y="0"/>
                        </a:lnTo>
                        <a:lnTo>
                          <a:pt x="17" y="13"/>
                        </a:lnTo>
                        <a:lnTo>
                          <a:pt x="12" y="23"/>
                        </a:lnTo>
                        <a:lnTo>
                          <a:pt x="18" y="48"/>
                        </a:lnTo>
                        <a:lnTo>
                          <a:pt x="22" y="70"/>
                        </a:lnTo>
                        <a:lnTo>
                          <a:pt x="23" y="97"/>
                        </a:lnTo>
                        <a:lnTo>
                          <a:pt x="20" y="153"/>
                        </a:lnTo>
                        <a:lnTo>
                          <a:pt x="20" y="186"/>
                        </a:lnTo>
                        <a:lnTo>
                          <a:pt x="7" y="187"/>
                        </a:lnTo>
                        <a:lnTo>
                          <a:pt x="4" y="152"/>
                        </a:lnTo>
                        <a:lnTo>
                          <a:pt x="1" y="97"/>
                        </a:lnTo>
                        <a:lnTo>
                          <a:pt x="1" y="71"/>
                        </a:lnTo>
                        <a:lnTo>
                          <a:pt x="2" y="49"/>
                        </a:lnTo>
                        <a:lnTo>
                          <a:pt x="6" y="24"/>
                        </a:lnTo>
                        <a:lnTo>
                          <a:pt x="0" y="16"/>
                        </a:lnTo>
                        <a:lnTo>
                          <a:pt x="7" y="0"/>
                        </a:lnTo>
                      </a:path>
                    </a:pathLst>
                  </a:custGeom>
                  <a:solidFill>
                    <a:srgbClr val="0020A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120" name="Group 167"/>
                  <p:cNvGrpSpPr>
                    <a:grpSpLocks/>
                  </p:cNvGrpSpPr>
                  <p:nvPr/>
                </p:nvGrpSpPr>
                <p:grpSpPr bwMode="auto">
                  <a:xfrm>
                    <a:off x="999" y="1939"/>
                    <a:ext cx="285" cy="629"/>
                    <a:chOff x="999" y="1939"/>
                    <a:chExt cx="285" cy="629"/>
                  </a:xfrm>
                </p:grpSpPr>
                <p:sp>
                  <p:nvSpPr>
                    <p:cNvPr id="121" name="Freeform 168"/>
                    <p:cNvSpPr>
                      <a:spLocks/>
                    </p:cNvSpPr>
                    <p:nvPr/>
                  </p:nvSpPr>
                  <p:spPr bwMode="auto">
                    <a:xfrm>
                      <a:off x="999" y="1939"/>
                      <a:ext cx="285" cy="629"/>
                    </a:xfrm>
                    <a:custGeom>
                      <a:avLst/>
                      <a:gdLst>
                        <a:gd name="T0" fmla="*/ 103 w 285"/>
                        <a:gd name="T1" fmla="*/ 3 h 629"/>
                        <a:gd name="T2" fmla="*/ 47 w 285"/>
                        <a:gd name="T3" fmla="*/ 31 h 629"/>
                        <a:gd name="T4" fmla="*/ 12 w 285"/>
                        <a:gd name="T5" fmla="*/ 132 h 629"/>
                        <a:gd name="T6" fmla="*/ 3 w 285"/>
                        <a:gd name="T7" fmla="*/ 172 h 629"/>
                        <a:gd name="T8" fmla="*/ 0 w 285"/>
                        <a:gd name="T9" fmla="*/ 269 h 629"/>
                        <a:gd name="T10" fmla="*/ 37 w 285"/>
                        <a:gd name="T11" fmla="*/ 269 h 629"/>
                        <a:gd name="T12" fmla="*/ 41 w 285"/>
                        <a:gd name="T13" fmla="*/ 183 h 629"/>
                        <a:gd name="T14" fmla="*/ 66 w 285"/>
                        <a:gd name="T15" fmla="*/ 120 h 629"/>
                        <a:gd name="T16" fmla="*/ 70 w 285"/>
                        <a:gd name="T17" fmla="*/ 213 h 629"/>
                        <a:gd name="T18" fmla="*/ 66 w 285"/>
                        <a:gd name="T19" fmla="*/ 311 h 629"/>
                        <a:gd name="T20" fmla="*/ 82 w 285"/>
                        <a:gd name="T21" fmla="*/ 314 h 629"/>
                        <a:gd name="T22" fmla="*/ 79 w 285"/>
                        <a:gd name="T23" fmla="*/ 442 h 629"/>
                        <a:gd name="T24" fmla="*/ 75 w 285"/>
                        <a:gd name="T25" fmla="*/ 623 h 629"/>
                        <a:gd name="T26" fmla="*/ 99 w 285"/>
                        <a:gd name="T27" fmla="*/ 628 h 629"/>
                        <a:gd name="T28" fmla="*/ 128 w 285"/>
                        <a:gd name="T29" fmla="*/ 616 h 629"/>
                        <a:gd name="T30" fmla="*/ 150 w 285"/>
                        <a:gd name="T31" fmla="*/ 319 h 629"/>
                        <a:gd name="T32" fmla="*/ 159 w 285"/>
                        <a:gd name="T33" fmla="*/ 488 h 629"/>
                        <a:gd name="T34" fmla="*/ 164 w 285"/>
                        <a:gd name="T35" fmla="*/ 617 h 629"/>
                        <a:gd name="T36" fmla="*/ 197 w 285"/>
                        <a:gd name="T37" fmla="*/ 628 h 629"/>
                        <a:gd name="T38" fmla="*/ 223 w 285"/>
                        <a:gd name="T39" fmla="*/ 625 h 629"/>
                        <a:gd name="T40" fmla="*/ 213 w 285"/>
                        <a:gd name="T41" fmla="*/ 389 h 629"/>
                        <a:gd name="T42" fmla="*/ 218 w 285"/>
                        <a:gd name="T43" fmla="*/ 311 h 629"/>
                        <a:gd name="T44" fmla="*/ 228 w 285"/>
                        <a:gd name="T45" fmla="*/ 307 h 629"/>
                        <a:gd name="T46" fmla="*/ 234 w 285"/>
                        <a:gd name="T47" fmla="*/ 280 h 629"/>
                        <a:gd name="T48" fmla="*/ 237 w 285"/>
                        <a:gd name="T49" fmla="*/ 258 h 629"/>
                        <a:gd name="T50" fmla="*/ 284 w 285"/>
                        <a:gd name="T51" fmla="*/ 202 h 629"/>
                        <a:gd name="T52" fmla="*/ 242 w 285"/>
                        <a:gd name="T53" fmla="*/ 31 h 629"/>
                        <a:gd name="T54" fmla="*/ 177 w 285"/>
                        <a:gd name="T55" fmla="*/ 0 h 629"/>
                        <a:gd name="T56" fmla="*/ 147 w 285"/>
                        <a:gd name="T57" fmla="*/ 198 h 629"/>
                        <a:gd name="T58" fmla="*/ 103 w 285"/>
                        <a:gd name="T59" fmla="*/ 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 h="629">
                          <a:moveTo>
                            <a:pt x="103" y="3"/>
                          </a:moveTo>
                          <a:lnTo>
                            <a:pt x="47" y="31"/>
                          </a:lnTo>
                          <a:lnTo>
                            <a:pt x="12" y="132"/>
                          </a:lnTo>
                          <a:lnTo>
                            <a:pt x="3" y="172"/>
                          </a:lnTo>
                          <a:lnTo>
                            <a:pt x="0" y="269"/>
                          </a:lnTo>
                          <a:lnTo>
                            <a:pt x="37" y="269"/>
                          </a:lnTo>
                          <a:lnTo>
                            <a:pt x="41" y="183"/>
                          </a:lnTo>
                          <a:lnTo>
                            <a:pt x="66" y="120"/>
                          </a:lnTo>
                          <a:lnTo>
                            <a:pt x="70" y="213"/>
                          </a:lnTo>
                          <a:lnTo>
                            <a:pt x="66" y="311"/>
                          </a:lnTo>
                          <a:lnTo>
                            <a:pt x="82" y="314"/>
                          </a:lnTo>
                          <a:lnTo>
                            <a:pt x="79" y="442"/>
                          </a:lnTo>
                          <a:lnTo>
                            <a:pt x="75" y="623"/>
                          </a:lnTo>
                          <a:lnTo>
                            <a:pt x="99" y="628"/>
                          </a:lnTo>
                          <a:lnTo>
                            <a:pt x="128" y="616"/>
                          </a:lnTo>
                          <a:lnTo>
                            <a:pt x="150" y="319"/>
                          </a:lnTo>
                          <a:lnTo>
                            <a:pt x="159" y="488"/>
                          </a:lnTo>
                          <a:lnTo>
                            <a:pt x="164" y="617"/>
                          </a:lnTo>
                          <a:lnTo>
                            <a:pt x="197" y="628"/>
                          </a:lnTo>
                          <a:lnTo>
                            <a:pt x="223" y="625"/>
                          </a:lnTo>
                          <a:lnTo>
                            <a:pt x="213" y="389"/>
                          </a:lnTo>
                          <a:lnTo>
                            <a:pt x="218" y="311"/>
                          </a:lnTo>
                          <a:lnTo>
                            <a:pt x="228" y="307"/>
                          </a:lnTo>
                          <a:lnTo>
                            <a:pt x="234" y="280"/>
                          </a:lnTo>
                          <a:lnTo>
                            <a:pt x="237" y="258"/>
                          </a:lnTo>
                          <a:lnTo>
                            <a:pt x="284" y="202"/>
                          </a:lnTo>
                          <a:lnTo>
                            <a:pt x="242" y="31"/>
                          </a:lnTo>
                          <a:lnTo>
                            <a:pt x="177" y="0"/>
                          </a:lnTo>
                          <a:lnTo>
                            <a:pt x="147" y="198"/>
                          </a:lnTo>
                          <a:lnTo>
                            <a:pt x="103" y="3"/>
                          </a:lnTo>
                        </a:path>
                      </a:pathLst>
                    </a:custGeom>
                    <a:solidFill>
                      <a:srgbClr val="80808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122" name="Group 169"/>
                    <p:cNvGrpSpPr>
                      <a:grpSpLocks/>
                    </p:cNvGrpSpPr>
                    <p:nvPr/>
                  </p:nvGrpSpPr>
                  <p:grpSpPr bwMode="auto">
                    <a:xfrm>
                      <a:off x="1146" y="2156"/>
                      <a:ext cx="7" cy="28"/>
                      <a:chOff x="1146" y="2156"/>
                      <a:chExt cx="7" cy="28"/>
                    </a:xfrm>
                  </p:grpSpPr>
                  <p:sp>
                    <p:nvSpPr>
                      <p:cNvPr id="123" name="Oval 170"/>
                      <p:cNvSpPr>
                        <a:spLocks noChangeArrowheads="1"/>
                      </p:cNvSpPr>
                      <p:nvPr/>
                    </p:nvSpPr>
                    <p:spPr bwMode="auto">
                      <a:xfrm>
                        <a:off x="1146" y="2156"/>
                        <a:ext cx="7" cy="6"/>
                      </a:xfrm>
                      <a:prstGeom prst="ellipse">
                        <a:avLst/>
                      </a:prstGeom>
                      <a:solidFill>
                        <a:srgbClr val="0000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4" name="Oval 171"/>
                      <p:cNvSpPr>
                        <a:spLocks noChangeArrowheads="1"/>
                      </p:cNvSpPr>
                      <p:nvPr/>
                    </p:nvSpPr>
                    <p:spPr bwMode="auto">
                      <a:xfrm>
                        <a:off x="1146" y="2177"/>
                        <a:ext cx="7" cy="7"/>
                      </a:xfrm>
                      <a:prstGeom prst="ellipse">
                        <a:avLst/>
                      </a:prstGeom>
                      <a:solidFill>
                        <a:srgbClr val="0000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sp>
              <p:nvSpPr>
                <p:cNvPr id="117" name="Freeform 172"/>
                <p:cNvSpPr>
                  <a:spLocks/>
                </p:cNvSpPr>
                <p:nvPr/>
              </p:nvSpPr>
              <p:spPr bwMode="auto">
                <a:xfrm>
                  <a:off x="1229" y="2165"/>
                  <a:ext cx="58" cy="45"/>
                </a:xfrm>
                <a:custGeom>
                  <a:avLst/>
                  <a:gdLst>
                    <a:gd name="T0" fmla="*/ 16 w 58"/>
                    <a:gd name="T1" fmla="*/ 4 h 45"/>
                    <a:gd name="T2" fmla="*/ 5 w 58"/>
                    <a:gd name="T3" fmla="*/ 15 h 45"/>
                    <a:gd name="T4" fmla="*/ 0 w 58"/>
                    <a:gd name="T5" fmla="*/ 28 h 45"/>
                    <a:gd name="T6" fmla="*/ 12 w 58"/>
                    <a:gd name="T7" fmla="*/ 42 h 45"/>
                    <a:gd name="T8" fmla="*/ 24 w 58"/>
                    <a:gd name="T9" fmla="*/ 44 h 45"/>
                    <a:gd name="T10" fmla="*/ 34 w 58"/>
                    <a:gd name="T11" fmla="*/ 41 h 45"/>
                    <a:gd name="T12" fmla="*/ 42 w 58"/>
                    <a:gd name="T13" fmla="*/ 43 h 45"/>
                    <a:gd name="T14" fmla="*/ 52 w 58"/>
                    <a:gd name="T15" fmla="*/ 30 h 45"/>
                    <a:gd name="T16" fmla="*/ 57 w 58"/>
                    <a:gd name="T17" fmla="*/ 16 h 45"/>
                    <a:gd name="T18" fmla="*/ 45 w 58"/>
                    <a:gd name="T19" fmla="*/ 0 h 45"/>
                    <a:gd name="T20" fmla="*/ 16 w 58"/>
                    <a:gd name="T21"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5">
                      <a:moveTo>
                        <a:pt x="16" y="4"/>
                      </a:moveTo>
                      <a:lnTo>
                        <a:pt x="5" y="15"/>
                      </a:lnTo>
                      <a:lnTo>
                        <a:pt x="0" y="28"/>
                      </a:lnTo>
                      <a:lnTo>
                        <a:pt x="12" y="42"/>
                      </a:lnTo>
                      <a:lnTo>
                        <a:pt x="24" y="44"/>
                      </a:lnTo>
                      <a:lnTo>
                        <a:pt x="34" y="41"/>
                      </a:lnTo>
                      <a:lnTo>
                        <a:pt x="42" y="43"/>
                      </a:lnTo>
                      <a:lnTo>
                        <a:pt x="52" y="30"/>
                      </a:lnTo>
                      <a:lnTo>
                        <a:pt x="57" y="16"/>
                      </a:lnTo>
                      <a:lnTo>
                        <a:pt x="45" y="0"/>
                      </a:lnTo>
                      <a:lnTo>
                        <a:pt x="16" y="4"/>
                      </a:lnTo>
                    </a:path>
                  </a:pathLst>
                </a:custGeom>
                <a:solidFill>
                  <a:srgbClr val="FFC06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8" name="Group 173"/>
              <p:cNvGrpSpPr>
                <a:grpSpLocks/>
              </p:cNvGrpSpPr>
              <p:nvPr/>
            </p:nvGrpSpPr>
            <p:grpSpPr bwMode="auto">
              <a:xfrm>
                <a:off x="3236913" y="2763838"/>
                <a:ext cx="482600" cy="1276350"/>
                <a:chOff x="2039" y="1789"/>
                <a:chExt cx="304" cy="804"/>
              </a:xfrm>
            </p:grpSpPr>
            <p:grpSp>
              <p:nvGrpSpPr>
                <p:cNvPr id="95" name="Group 174"/>
                <p:cNvGrpSpPr>
                  <a:grpSpLocks/>
                </p:cNvGrpSpPr>
                <p:nvPr/>
              </p:nvGrpSpPr>
              <p:grpSpPr bwMode="auto">
                <a:xfrm>
                  <a:off x="2147" y="1789"/>
                  <a:ext cx="91" cy="144"/>
                  <a:chOff x="2147" y="1789"/>
                  <a:chExt cx="91" cy="144"/>
                </a:xfrm>
              </p:grpSpPr>
              <p:grpSp>
                <p:nvGrpSpPr>
                  <p:cNvPr id="109" name="Group 175"/>
                  <p:cNvGrpSpPr>
                    <a:grpSpLocks/>
                  </p:cNvGrpSpPr>
                  <p:nvPr/>
                </p:nvGrpSpPr>
                <p:grpSpPr bwMode="auto">
                  <a:xfrm>
                    <a:off x="2149" y="1796"/>
                    <a:ext cx="88" cy="137"/>
                    <a:chOff x="2149" y="1796"/>
                    <a:chExt cx="88" cy="137"/>
                  </a:xfrm>
                </p:grpSpPr>
                <p:sp>
                  <p:nvSpPr>
                    <p:cNvPr id="111" name="Freeform 176"/>
                    <p:cNvSpPr>
                      <a:spLocks/>
                    </p:cNvSpPr>
                    <p:nvPr/>
                  </p:nvSpPr>
                  <p:spPr bwMode="auto">
                    <a:xfrm>
                      <a:off x="2149" y="1796"/>
                      <a:ext cx="88" cy="136"/>
                    </a:xfrm>
                    <a:custGeom>
                      <a:avLst/>
                      <a:gdLst>
                        <a:gd name="T0" fmla="*/ 12 w 88"/>
                        <a:gd name="T1" fmla="*/ 10 h 136"/>
                        <a:gd name="T2" fmla="*/ 18 w 88"/>
                        <a:gd name="T3" fmla="*/ 5 h 136"/>
                        <a:gd name="T4" fmla="*/ 27 w 88"/>
                        <a:gd name="T5" fmla="*/ 1 h 136"/>
                        <a:gd name="T6" fmla="*/ 36 w 88"/>
                        <a:gd name="T7" fmla="*/ 0 h 136"/>
                        <a:gd name="T8" fmla="*/ 46 w 88"/>
                        <a:gd name="T9" fmla="*/ 0 h 136"/>
                        <a:gd name="T10" fmla="*/ 55 w 88"/>
                        <a:gd name="T11" fmla="*/ 1 h 136"/>
                        <a:gd name="T12" fmla="*/ 65 w 88"/>
                        <a:gd name="T13" fmla="*/ 3 h 136"/>
                        <a:gd name="T14" fmla="*/ 71 w 88"/>
                        <a:gd name="T15" fmla="*/ 7 h 136"/>
                        <a:gd name="T16" fmla="*/ 76 w 88"/>
                        <a:gd name="T17" fmla="*/ 11 h 136"/>
                        <a:gd name="T18" fmla="*/ 78 w 88"/>
                        <a:gd name="T19" fmla="*/ 16 h 136"/>
                        <a:gd name="T20" fmla="*/ 80 w 88"/>
                        <a:gd name="T21" fmla="*/ 21 h 136"/>
                        <a:gd name="T22" fmla="*/ 81 w 88"/>
                        <a:gd name="T23" fmla="*/ 28 h 136"/>
                        <a:gd name="T24" fmla="*/ 82 w 88"/>
                        <a:gd name="T25" fmla="*/ 36 h 136"/>
                        <a:gd name="T26" fmla="*/ 82 w 88"/>
                        <a:gd name="T27" fmla="*/ 41 h 136"/>
                        <a:gd name="T28" fmla="*/ 82 w 88"/>
                        <a:gd name="T29" fmla="*/ 45 h 136"/>
                        <a:gd name="T30" fmla="*/ 82 w 88"/>
                        <a:gd name="T31" fmla="*/ 53 h 136"/>
                        <a:gd name="T32" fmla="*/ 84 w 88"/>
                        <a:gd name="T33" fmla="*/ 52 h 136"/>
                        <a:gd name="T34" fmla="*/ 87 w 88"/>
                        <a:gd name="T35" fmla="*/ 54 h 136"/>
                        <a:gd name="T36" fmla="*/ 87 w 88"/>
                        <a:gd name="T37" fmla="*/ 62 h 136"/>
                        <a:gd name="T38" fmla="*/ 85 w 88"/>
                        <a:gd name="T39" fmla="*/ 70 h 136"/>
                        <a:gd name="T40" fmla="*/ 83 w 88"/>
                        <a:gd name="T41" fmla="*/ 78 h 136"/>
                        <a:gd name="T42" fmla="*/ 83 w 88"/>
                        <a:gd name="T43" fmla="*/ 82 h 136"/>
                        <a:gd name="T44" fmla="*/ 80 w 88"/>
                        <a:gd name="T45" fmla="*/ 83 h 136"/>
                        <a:gd name="T46" fmla="*/ 78 w 88"/>
                        <a:gd name="T47" fmla="*/ 81 h 136"/>
                        <a:gd name="T48" fmla="*/ 77 w 88"/>
                        <a:gd name="T49" fmla="*/ 89 h 136"/>
                        <a:gd name="T50" fmla="*/ 76 w 88"/>
                        <a:gd name="T51" fmla="*/ 97 h 136"/>
                        <a:gd name="T52" fmla="*/ 75 w 88"/>
                        <a:gd name="T53" fmla="*/ 103 h 136"/>
                        <a:gd name="T54" fmla="*/ 74 w 88"/>
                        <a:gd name="T55" fmla="*/ 119 h 136"/>
                        <a:gd name="T56" fmla="*/ 50 w 88"/>
                        <a:gd name="T57" fmla="*/ 135 h 136"/>
                        <a:gd name="T58" fmla="*/ 17 w 88"/>
                        <a:gd name="T59" fmla="*/ 119 h 136"/>
                        <a:gd name="T60" fmla="*/ 16 w 88"/>
                        <a:gd name="T61" fmla="*/ 106 h 136"/>
                        <a:gd name="T62" fmla="*/ 13 w 88"/>
                        <a:gd name="T63" fmla="*/ 90 h 136"/>
                        <a:gd name="T64" fmla="*/ 12 w 88"/>
                        <a:gd name="T65" fmla="*/ 82 h 136"/>
                        <a:gd name="T66" fmla="*/ 11 w 88"/>
                        <a:gd name="T67" fmla="*/ 83 h 136"/>
                        <a:gd name="T68" fmla="*/ 6 w 88"/>
                        <a:gd name="T69" fmla="*/ 83 h 136"/>
                        <a:gd name="T70" fmla="*/ 3 w 88"/>
                        <a:gd name="T71" fmla="*/ 68 h 136"/>
                        <a:gd name="T72" fmla="*/ 0 w 88"/>
                        <a:gd name="T73" fmla="*/ 57 h 136"/>
                        <a:gd name="T74" fmla="*/ 1 w 88"/>
                        <a:gd name="T75" fmla="*/ 55 h 136"/>
                        <a:gd name="T76" fmla="*/ 4 w 88"/>
                        <a:gd name="T77" fmla="*/ 54 h 136"/>
                        <a:gd name="T78" fmla="*/ 4 w 88"/>
                        <a:gd name="T79" fmla="*/ 48 h 136"/>
                        <a:gd name="T80" fmla="*/ 4 w 88"/>
                        <a:gd name="T81" fmla="*/ 39 h 136"/>
                        <a:gd name="T82" fmla="*/ 4 w 88"/>
                        <a:gd name="T83" fmla="*/ 32 h 136"/>
                        <a:gd name="T84" fmla="*/ 5 w 88"/>
                        <a:gd name="T85" fmla="*/ 25 h 136"/>
                        <a:gd name="T86" fmla="*/ 8 w 88"/>
                        <a:gd name="T87" fmla="*/ 15 h 136"/>
                        <a:gd name="T88" fmla="*/ 12 w 88"/>
                        <a:gd name="T89" fmla="*/ 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 h="136">
                          <a:moveTo>
                            <a:pt x="12" y="10"/>
                          </a:moveTo>
                          <a:lnTo>
                            <a:pt x="18" y="5"/>
                          </a:lnTo>
                          <a:lnTo>
                            <a:pt x="27" y="1"/>
                          </a:lnTo>
                          <a:lnTo>
                            <a:pt x="36" y="0"/>
                          </a:lnTo>
                          <a:lnTo>
                            <a:pt x="46" y="0"/>
                          </a:lnTo>
                          <a:lnTo>
                            <a:pt x="55" y="1"/>
                          </a:lnTo>
                          <a:lnTo>
                            <a:pt x="65" y="3"/>
                          </a:lnTo>
                          <a:lnTo>
                            <a:pt x="71" y="7"/>
                          </a:lnTo>
                          <a:lnTo>
                            <a:pt x="76" y="11"/>
                          </a:lnTo>
                          <a:lnTo>
                            <a:pt x="78" y="16"/>
                          </a:lnTo>
                          <a:lnTo>
                            <a:pt x="80" y="21"/>
                          </a:lnTo>
                          <a:lnTo>
                            <a:pt x="81" y="28"/>
                          </a:lnTo>
                          <a:lnTo>
                            <a:pt x="82" y="36"/>
                          </a:lnTo>
                          <a:lnTo>
                            <a:pt x="82" y="41"/>
                          </a:lnTo>
                          <a:lnTo>
                            <a:pt x="82" y="45"/>
                          </a:lnTo>
                          <a:lnTo>
                            <a:pt x="82" y="53"/>
                          </a:lnTo>
                          <a:lnTo>
                            <a:pt x="84" y="52"/>
                          </a:lnTo>
                          <a:lnTo>
                            <a:pt x="87" y="54"/>
                          </a:lnTo>
                          <a:lnTo>
                            <a:pt x="87" y="62"/>
                          </a:lnTo>
                          <a:lnTo>
                            <a:pt x="85" y="70"/>
                          </a:lnTo>
                          <a:lnTo>
                            <a:pt x="83" y="78"/>
                          </a:lnTo>
                          <a:lnTo>
                            <a:pt x="83" y="82"/>
                          </a:lnTo>
                          <a:lnTo>
                            <a:pt x="80" y="83"/>
                          </a:lnTo>
                          <a:lnTo>
                            <a:pt x="78" y="81"/>
                          </a:lnTo>
                          <a:lnTo>
                            <a:pt x="77" y="89"/>
                          </a:lnTo>
                          <a:lnTo>
                            <a:pt x="76" y="97"/>
                          </a:lnTo>
                          <a:lnTo>
                            <a:pt x="75" y="103"/>
                          </a:lnTo>
                          <a:lnTo>
                            <a:pt x="74" y="119"/>
                          </a:lnTo>
                          <a:lnTo>
                            <a:pt x="50" y="135"/>
                          </a:lnTo>
                          <a:lnTo>
                            <a:pt x="17" y="119"/>
                          </a:lnTo>
                          <a:lnTo>
                            <a:pt x="16" y="106"/>
                          </a:lnTo>
                          <a:lnTo>
                            <a:pt x="13" y="90"/>
                          </a:lnTo>
                          <a:lnTo>
                            <a:pt x="12" y="82"/>
                          </a:lnTo>
                          <a:lnTo>
                            <a:pt x="11" y="83"/>
                          </a:lnTo>
                          <a:lnTo>
                            <a:pt x="6" y="83"/>
                          </a:lnTo>
                          <a:lnTo>
                            <a:pt x="3" y="68"/>
                          </a:lnTo>
                          <a:lnTo>
                            <a:pt x="0" y="57"/>
                          </a:lnTo>
                          <a:lnTo>
                            <a:pt x="1" y="55"/>
                          </a:lnTo>
                          <a:lnTo>
                            <a:pt x="4" y="54"/>
                          </a:lnTo>
                          <a:lnTo>
                            <a:pt x="4" y="48"/>
                          </a:lnTo>
                          <a:lnTo>
                            <a:pt x="4" y="39"/>
                          </a:lnTo>
                          <a:lnTo>
                            <a:pt x="4" y="32"/>
                          </a:lnTo>
                          <a:lnTo>
                            <a:pt x="5" y="25"/>
                          </a:lnTo>
                          <a:lnTo>
                            <a:pt x="8" y="15"/>
                          </a:lnTo>
                          <a:lnTo>
                            <a:pt x="12" y="10"/>
                          </a:lnTo>
                        </a:path>
                      </a:pathLst>
                    </a:custGeom>
                    <a:solidFill>
                      <a:srgbClr val="FFC08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2" name="Freeform 177"/>
                    <p:cNvSpPr>
                      <a:spLocks/>
                    </p:cNvSpPr>
                    <p:nvPr/>
                  </p:nvSpPr>
                  <p:spPr bwMode="auto">
                    <a:xfrm>
                      <a:off x="2149" y="1798"/>
                      <a:ext cx="54" cy="135"/>
                    </a:xfrm>
                    <a:custGeom>
                      <a:avLst/>
                      <a:gdLst>
                        <a:gd name="T0" fmla="*/ 34 w 54"/>
                        <a:gd name="T1" fmla="*/ 16 h 135"/>
                        <a:gd name="T2" fmla="*/ 28 w 54"/>
                        <a:gd name="T3" fmla="*/ 47 h 135"/>
                        <a:gd name="T4" fmla="*/ 26 w 54"/>
                        <a:gd name="T5" fmla="*/ 49 h 135"/>
                        <a:gd name="T6" fmla="*/ 34 w 54"/>
                        <a:gd name="T7" fmla="*/ 49 h 135"/>
                        <a:gd name="T8" fmla="*/ 41 w 54"/>
                        <a:gd name="T9" fmla="*/ 52 h 135"/>
                        <a:gd name="T10" fmla="*/ 46 w 54"/>
                        <a:gd name="T11" fmla="*/ 53 h 135"/>
                        <a:gd name="T12" fmla="*/ 45 w 54"/>
                        <a:gd name="T13" fmla="*/ 80 h 135"/>
                        <a:gd name="T14" fmla="*/ 53 w 54"/>
                        <a:gd name="T15" fmla="*/ 80 h 135"/>
                        <a:gd name="T16" fmla="*/ 46 w 54"/>
                        <a:gd name="T17" fmla="*/ 87 h 135"/>
                        <a:gd name="T18" fmla="*/ 39 w 54"/>
                        <a:gd name="T19" fmla="*/ 82 h 135"/>
                        <a:gd name="T20" fmla="*/ 36 w 54"/>
                        <a:gd name="T21" fmla="*/ 82 h 135"/>
                        <a:gd name="T22" fmla="*/ 39 w 54"/>
                        <a:gd name="T23" fmla="*/ 77 h 135"/>
                        <a:gd name="T24" fmla="*/ 39 w 54"/>
                        <a:gd name="T25" fmla="*/ 62 h 135"/>
                        <a:gd name="T26" fmla="*/ 22 w 54"/>
                        <a:gd name="T27" fmla="*/ 64 h 135"/>
                        <a:gd name="T28" fmla="*/ 20 w 54"/>
                        <a:gd name="T29" fmla="*/ 80 h 135"/>
                        <a:gd name="T30" fmla="*/ 23 w 54"/>
                        <a:gd name="T31" fmla="*/ 90 h 135"/>
                        <a:gd name="T32" fmla="*/ 34 w 54"/>
                        <a:gd name="T33" fmla="*/ 116 h 135"/>
                        <a:gd name="T34" fmla="*/ 52 w 54"/>
                        <a:gd name="T35" fmla="*/ 113 h 135"/>
                        <a:gd name="T36" fmla="*/ 47 w 54"/>
                        <a:gd name="T37" fmla="*/ 134 h 135"/>
                        <a:gd name="T38" fmla="*/ 17 w 54"/>
                        <a:gd name="T39" fmla="*/ 116 h 135"/>
                        <a:gd name="T40" fmla="*/ 14 w 54"/>
                        <a:gd name="T41" fmla="*/ 99 h 135"/>
                        <a:gd name="T42" fmla="*/ 12 w 54"/>
                        <a:gd name="T43" fmla="*/ 79 h 135"/>
                        <a:gd name="T44" fmla="*/ 10 w 54"/>
                        <a:gd name="T45" fmla="*/ 80 h 135"/>
                        <a:gd name="T46" fmla="*/ 6 w 54"/>
                        <a:gd name="T47" fmla="*/ 80 h 135"/>
                        <a:gd name="T48" fmla="*/ 0 w 54"/>
                        <a:gd name="T49" fmla="*/ 54 h 135"/>
                        <a:gd name="T50" fmla="*/ 1 w 54"/>
                        <a:gd name="T51" fmla="*/ 52 h 135"/>
                        <a:gd name="T52" fmla="*/ 3 w 54"/>
                        <a:gd name="T53" fmla="*/ 51 h 135"/>
                        <a:gd name="T54" fmla="*/ 3 w 54"/>
                        <a:gd name="T55" fmla="*/ 43 h 135"/>
                        <a:gd name="T56" fmla="*/ 3 w 54"/>
                        <a:gd name="T57" fmla="*/ 37 h 135"/>
                        <a:gd name="T58" fmla="*/ 3 w 54"/>
                        <a:gd name="T59" fmla="*/ 32 h 135"/>
                        <a:gd name="T60" fmla="*/ 4 w 54"/>
                        <a:gd name="T61" fmla="*/ 25 h 135"/>
                        <a:gd name="T62" fmla="*/ 6 w 54"/>
                        <a:gd name="T63" fmla="*/ 18 h 135"/>
                        <a:gd name="T64" fmla="*/ 8 w 54"/>
                        <a:gd name="T65" fmla="*/ 13 h 135"/>
                        <a:gd name="T66" fmla="*/ 12 w 54"/>
                        <a:gd name="T67" fmla="*/ 8 h 135"/>
                        <a:gd name="T68" fmla="*/ 18 w 54"/>
                        <a:gd name="T69" fmla="*/ 3 h 135"/>
                        <a:gd name="T70" fmla="*/ 25 w 54"/>
                        <a:gd name="T71" fmla="*/ 0 h 135"/>
                        <a:gd name="T72" fmla="*/ 23 w 54"/>
                        <a:gd name="T73" fmla="*/ 4 h 135"/>
                        <a:gd name="T74" fmla="*/ 22 w 54"/>
                        <a:gd name="T75" fmla="*/ 8 h 135"/>
                        <a:gd name="T76" fmla="*/ 23 w 54"/>
                        <a:gd name="T77" fmla="*/ 11 h 135"/>
                        <a:gd name="T78" fmla="*/ 25 w 54"/>
                        <a:gd name="T79" fmla="*/ 13 h 135"/>
                        <a:gd name="T80" fmla="*/ 27 w 54"/>
                        <a:gd name="T81" fmla="*/ 14 h 135"/>
                        <a:gd name="T82" fmla="*/ 30 w 54"/>
                        <a:gd name="T83" fmla="*/ 16 h 135"/>
                        <a:gd name="T84" fmla="*/ 34 w 54"/>
                        <a:gd name="T85"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 h="135">
                          <a:moveTo>
                            <a:pt x="34" y="16"/>
                          </a:moveTo>
                          <a:lnTo>
                            <a:pt x="28" y="47"/>
                          </a:lnTo>
                          <a:lnTo>
                            <a:pt x="26" y="49"/>
                          </a:lnTo>
                          <a:lnTo>
                            <a:pt x="34" y="49"/>
                          </a:lnTo>
                          <a:lnTo>
                            <a:pt x="41" y="52"/>
                          </a:lnTo>
                          <a:lnTo>
                            <a:pt x="46" y="53"/>
                          </a:lnTo>
                          <a:lnTo>
                            <a:pt x="45" y="80"/>
                          </a:lnTo>
                          <a:lnTo>
                            <a:pt x="53" y="80"/>
                          </a:lnTo>
                          <a:lnTo>
                            <a:pt x="46" y="87"/>
                          </a:lnTo>
                          <a:lnTo>
                            <a:pt x="39" y="82"/>
                          </a:lnTo>
                          <a:lnTo>
                            <a:pt x="36" y="82"/>
                          </a:lnTo>
                          <a:lnTo>
                            <a:pt x="39" y="77"/>
                          </a:lnTo>
                          <a:lnTo>
                            <a:pt x="39" y="62"/>
                          </a:lnTo>
                          <a:lnTo>
                            <a:pt x="22" y="64"/>
                          </a:lnTo>
                          <a:lnTo>
                            <a:pt x="20" y="80"/>
                          </a:lnTo>
                          <a:lnTo>
                            <a:pt x="23" y="90"/>
                          </a:lnTo>
                          <a:lnTo>
                            <a:pt x="34" y="116"/>
                          </a:lnTo>
                          <a:lnTo>
                            <a:pt x="52" y="113"/>
                          </a:lnTo>
                          <a:lnTo>
                            <a:pt x="47" y="134"/>
                          </a:lnTo>
                          <a:lnTo>
                            <a:pt x="17" y="116"/>
                          </a:lnTo>
                          <a:lnTo>
                            <a:pt x="14" y="99"/>
                          </a:lnTo>
                          <a:lnTo>
                            <a:pt x="12" y="79"/>
                          </a:lnTo>
                          <a:lnTo>
                            <a:pt x="10" y="80"/>
                          </a:lnTo>
                          <a:lnTo>
                            <a:pt x="6" y="80"/>
                          </a:lnTo>
                          <a:lnTo>
                            <a:pt x="0" y="54"/>
                          </a:lnTo>
                          <a:lnTo>
                            <a:pt x="1" y="52"/>
                          </a:lnTo>
                          <a:lnTo>
                            <a:pt x="3" y="51"/>
                          </a:lnTo>
                          <a:lnTo>
                            <a:pt x="3" y="43"/>
                          </a:lnTo>
                          <a:lnTo>
                            <a:pt x="3" y="37"/>
                          </a:lnTo>
                          <a:lnTo>
                            <a:pt x="3" y="32"/>
                          </a:lnTo>
                          <a:lnTo>
                            <a:pt x="4" y="25"/>
                          </a:lnTo>
                          <a:lnTo>
                            <a:pt x="6" y="18"/>
                          </a:lnTo>
                          <a:lnTo>
                            <a:pt x="8" y="13"/>
                          </a:lnTo>
                          <a:lnTo>
                            <a:pt x="12" y="8"/>
                          </a:lnTo>
                          <a:lnTo>
                            <a:pt x="18" y="3"/>
                          </a:lnTo>
                          <a:lnTo>
                            <a:pt x="25" y="0"/>
                          </a:lnTo>
                          <a:lnTo>
                            <a:pt x="23" y="4"/>
                          </a:lnTo>
                          <a:lnTo>
                            <a:pt x="22" y="8"/>
                          </a:lnTo>
                          <a:lnTo>
                            <a:pt x="23" y="11"/>
                          </a:lnTo>
                          <a:lnTo>
                            <a:pt x="25" y="13"/>
                          </a:lnTo>
                          <a:lnTo>
                            <a:pt x="27" y="14"/>
                          </a:lnTo>
                          <a:lnTo>
                            <a:pt x="30" y="16"/>
                          </a:lnTo>
                          <a:lnTo>
                            <a:pt x="34" y="16"/>
                          </a:lnTo>
                        </a:path>
                      </a:pathLst>
                    </a:custGeom>
                    <a:solidFill>
                      <a:srgbClr val="FFA02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110" name="Freeform 178"/>
                  <p:cNvSpPr>
                    <a:spLocks/>
                  </p:cNvSpPr>
                  <p:nvPr/>
                </p:nvSpPr>
                <p:spPr bwMode="auto">
                  <a:xfrm>
                    <a:off x="2147" y="1789"/>
                    <a:ext cx="91" cy="79"/>
                  </a:xfrm>
                  <a:custGeom>
                    <a:avLst/>
                    <a:gdLst>
                      <a:gd name="T0" fmla="*/ 6 w 91"/>
                      <a:gd name="T1" fmla="*/ 78 h 79"/>
                      <a:gd name="T2" fmla="*/ 0 w 91"/>
                      <a:gd name="T3" fmla="*/ 59 h 79"/>
                      <a:gd name="T4" fmla="*/ 1 w 91"/>
                      <a:gd name="T5" fmla="*/ 38 h 79"/>
                      <a:gd name="T6" fmla="*/ 3 w 91"/>
                      <a:gd name="T7" fmla="*/ 24 h 79"/>
                      <a:gd name="T8" fmla="*/ 6 w 91"/>
                      <a:gd name="T9" fmla="*/ 17 h 79"/>
                      <a:gd name="T10" fmla="*/ 11 w 91"/>
                      <a:gd name="T11" fmla="*/ 12 h 79"/>
                      <a:gd name="T12" fmla="*/ 18 w 91"/>
                      <a:gd name="T13" fmla="*/ 6 h 79"/>
                      <a:gd name="T14" fmla="*/ 30 w 91"/>
                      <a:gd name="T15" fmla="*/ 3 h 79"/>
                      <a:gd name="T16" fmla="*/ 43 w 91"/>
                      <a:gd name="T17" fmla="*/ 0 h 79"/>
                      <a:gd name="T18" fmla="*/ 57 w 91"/>
                      <a:gd name="T19" fmla="*/ 2 h 79"/>
                      <a:gd name="T20" fmla="*/ 67 w 91"/>
                      <a:gd name="T21" fmla="*/ 5 h 79"/>
                      <a:gd name="T22" fmla="*/ 73 w 91"/>
                      <a:gd name="T23" fmla="*/ 8 h 79"/>
                      <a:gd name="T24" fmla="*/ 80 w 91"/>
                      <a:gd name="T25" fmla="*/ 10 h 79"/>
                      <a:gd name="T26" fmla="*/ 83 w 91"/>
                      <a:gd name="T27" fmla="*/ 15 h 79"/>
                      <a:gd name="T28" fmla="*/ 86 w 91"/>
                      <a:gd name="T29" fmla="*/ 22 h 79"/>
                      <a:gd name="T30" fmla="*/ 89 w 91"/>
                      <a:gd name="T31" fmla="*/ 35 h 79"/>
                      <a:gd name="T32" fmla="*/ 90 w 91"/>
                      <a:gd name="T33" fmla="*/ 47 h 79"/>
                      <a:gd name="T34" fmla="*/ 90 w 91"/>
                      <a:gd name="T35" fmla="*/ 57 h 79"/>
                      <a:gd name="T36" fmla="*/ 90 w 91"/>
                      <a:gd name="T37" fmla="*/ 61 h 79"/>
                      <a:gd name="T38" fmla="*/ 87 w 91"/>
                      <a:gd name="T39" fmla="*/ 72 h 79"/>
                      <a:gd name="T40" fmla="*/ 89 w 91"/>
                      <a:gd name="T41" fmla="*/ 59 h 79"/>
                      <a:gd name="T42" fmla="*/ 82 w 91"/>
                      <a:gd name="T43" fmla="*/ 62 h 79"/>
                      <a:gd name="T44" fmla="*/ 80 w 91"/>
                      <a:gd name="T45" fmla="*/ 70 h 79"/>
                      <a:gd name="T46" fmla="*/ 79 w 91"/>
                      <a:gd name="T47" fmla="*/ 63 h 79"/>
                      <a:gd name="T48" fmla="*/ 80 w 91"/>
                      <a:gd name="T49" fmla="*/ 54 h 79"/>
                      <a:gd name="T50" fmla="*/ 74 w 91"/>
                      <a:gd name="T51" fmla="*/ 41 h 79"/>
                      <a:gd name="T52" fmla="*/ 77 w 91"/>
                      <a:gd name="T53" fmla="*/ 35 h 79"/>
                      <a:gd name="T54" fmla="*/ 68 w 91"/>
                      <a:gd name="T55" fmla="*/ 37 h 79"/>
                      <a:gd name="T56" fmla="*/ 61 w 91"/>
                      <a:gd name="T57" fmla="*/ 40 h 79"/>
                      <a:gd name="T58" fmla="*/ 53 w 91"/>
                      <a:gd name="T59" fmla="*/ 39 h 79"/>
                      <a:gd name="T60" fmla="*/ 46 w 91"/>
                      <a:gd name="T61" fmla="*/ 37 h 79"/>
                      <a:gd name="T62" fmla="*/ 40 w 91"/>
                      <a:gd name="T63" fmla="*/ 36 h 79"/>
                      <a:gd name="T64" fmla="*/ 45 w 91"/>
                      <a:gd name="T65" fmla="*/ 40 h 79"/>
                      <a:gd name="T66" fmla="*/ 41 w 91"/>
                      <a:gd name="T67" fmla="*/ 40 h 79"/>
                      <a:gd name="T68" fmla="*/ 31 w 91"/>
                      <a:gd name="T69" fmla="*/ 39 h 79"/>
                      <a:gd name="T70" fmla="*/ 24 w 91"/>
                      <a:gd name="T71" fmla="*/ 35 h 79"/>
                      <a:gd name="T72" fmla="*/ 18 w 91"/>
                      <a:gd name="T73" fmla="*/ 33 h 79"/>
                      <a:gd name="T74" fmla="*/ 19 w 91"/>
                      <a:gd name="T75" fmla="*/ 38 h 79"/>
                      <a:gd name="T76" fmla="*/ 17 w 91"/>
                      <a:gd name="T77" fmla="*/ 46 h 79"/>
                      <a:gd name="T78" fmla="*/ 15 w 91"/>
                      <a:gd name="T79" fmla="*/ 52 h 79"/>
                      <a:gd name="T80" fmla="*/ 13 w 91"/>
                      <a:gd name="T81" fmla="*/ 57 h 79"/>
                      <a:gd name="T82" fmla="*/ 13 w 91"/>
                      <a:gd name="T83" fmla="*/ 63 h 79"/>
                      <a:gd name="T84" fmla="*/ 13 w 91"/>
                      <a:gd name="T85" fmla="*/ 68 h 79"/>
                      <a:gd name="T86" fmla="*/ 10 w 91"/>
                      <a:gd name="T87" fmla="*/ 63 h 79"/>
                      <a:gd name="T88" fmla="*/ 6 w 91"/>
                      <a:gd name="T89" fmla="*/ 62 h 79"/>
                      <a:gd name="T90" fmla="*/ 3 w 91"/>
                      <a:gd name="T91" fmla="*/ 66 h 79"/>
                      <a:gd name="T92" fmla="*/ 6 w 91"/>
                      <a:gd name="T93"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 h="79">
                        <a:moveTo>
                          <a:pt x="6" y="78"/>
                        </a:moveTo>
                        <a:lnTo>
                          <a:pt x="0" y="59"/>
                        </a:lnTo>
                        <a:lnTo>
                          <a:pt x="1" y="38"/>
                        </a:lnTo>
                        <a:lnTo>
                          <a:pt x="3" y="24"/>
                        </a:lnTo>
                        <a:lnTo>
                          <a:pt x="6" y="17"/>
                        </a:lnTo>
                        <a:lnTo>
                          <a:pt x="11" y="12"/>
                        </a:lnTo>
                        <a:lnTo>
                          <a:pt x="18" y="6"/>
                        </a:lnTo>
                        <a:lnTo>
                          <a:pt x="30" y="3"/>
                        </a:lnTo>
                        <a:lnTo>
                          <a:pt x="43" y="0"/>
                        </a:lnTo>
                        <a:lnTo>
                          <a:pt x="57" y="2"/>
                        </a:lnTo>
                        <a:lnTo>
                          <a:pt x="67" y="5"/>
                        </a:lnTo>
                        <a:lnTo>
                          <a:pt x="73" y="8"/>
                        </a:lnTo>
                        <a:lnTo>
                          <a:pt x="80" y="10"/>
                        </a:lnTo>
                        <a:lnTo>
                          <a:pt x="83" y="15"/>
                        </a:lnTo>
                        <a:lnTo>
                          <a:pt x="86" y="22"/>
                        </a:lnTo>
                        <a:lnTo>
                          <a:pt x="89" y="35"/>
                        </a:lnTo>
                        <a:lnTo>
                          <a:pt x="90" y="47"/>
                        </a:lnTo>
                        <a:lnTo>
                          <a:pt x="90" y="57"/>
                        </a:lnTo>
                        <a:lnTo>
                          <a:pt x="90" y="61"/>
                        </a:lnTo>
                        <a:lnTo>
                          <a:pt x="87" y="72"/>
                        </a:lnTo>
                        <a:lnTo>
                          <a:pt x="89" y="59"/>
                        </a:lnTo>
                        <a:lnTo>
                          <a:pt x="82" y="62"/>
                        </a:lnTo>
                        <a:lnTo>
                          <a:pt x="80" y="70"/>
                        </a:lnTo>
                        <a:lnTo>
                          <a:pt x="79" y="63"/>
                        </a:lnTo>
                        <a:lnTo>
                          <a:pt x="80" y="54"/>
                        </a:lnTo>
                        <a:lnTo>
                          <a:pt x="74" y="41"/>
                        </a:lnTo>
                        <a:lnTo>
                          <a:pt x="77" y="35"/>
                        </a:lnTo>
                        <a:lnTo>
                          <a:pt x="68" y="37"/>
                        </a:lnTo>
                        <a:lnTo>
                          <a:pt x="61" y="40"/>
                        </a:lnTo>
                        <a:lnTo>
                          <a:pt x="53" y="39"/>
                        </a:lnTo>
                        <a:lnTo>
                          <a:pt x="46" y="37"/>
                        </a:lnTo>
                        <a:lnTo>
                          <a:pt x="40" y="36"/>
                        </a:lnTo>
                        <a:lnTo>
                          <a:pt x="45" y="40"/>
                        </a:lnTo>
                        <a:lnTo>
                          <a:pt x="41" y="40"/>
                        </a:lnTo>
                        <a:lnTo>
                          <a:pt x="31" y="39"/>
                        </a:lnTo>
                        <a:lnTo>
                          <a:pt x="24" y="35"/>
                        </a:lnTo>
                        <a:lnTo>
                          <a:pt x="18" y="33"/>
                        </a:lnTo>
                        <a:lnTo>
                          <a:pt x="19" y="38"/>
                        </a:lnTo>
                        <a:lnTo>
                          <a:pt x="17" y="46"/>
                        </a:lnTo>
                        <a:lnTo>
                          <a:pt x="15" y="52"/>
                        </a:lnTo>
                        <a:lnTo>
                          <a:pt x="13" y="57"/>
                        </a:lnTo>
                        <a:lnTo>
                          <a:pt x="13" y="63"/>
                        </a:lnTo>
                        <a:lnTo>
                          <a:pt x="13" y="68"/>
                        </a:lnTo>
                        <a:lnTo>
                          <a:pt x="10" y="63"/>
                        </a:lnTo>
                        <a:lnTo>
                          <a:pt x="6" y="62"/>
                        </a:lnTo>
                        <a:lnTo>
                          <a:pt x="3" y="66"/>
                        </a:lnTo>
                        <a:lnTo>
                          <a:pt x="6" y="78"/>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96" name="Group 179"/>
                <p:cNvGrpSpPr>
                  <a:grpSpLocks/>
                </p:cNvGrpSpPr>
                <p:nvPr/>
              </p:nvGrpSpPr>
              <p:grpSpPr bwMode="auto">
                <a:xfrm>
                  <a:off x="2079" y="2525"/>
                  <a:ext cx="256" cy="68"/>
                  <a:chOff x="2079" y="2525"/>
                  <a:chExt cx="256" cy="68"/>
                </a:xfrm>
              </p:grpSpPr>
              <p:sp>
                <p:nvSpPr>
                  <p:cNvPr id="107" name="Freeform 180"/>
                  <p:cNvSpPr>
                    <a:spLocks/>
                  </p:cNvSpPr>
                  <p:nvPr/>
                </p:nvSpPr>
                <p:spPr bwMode="auto">
                  <a:xfrm>
                    <a:off x="2079" y="2525"/>
                    <a:ext cx="105" cy="68"/>
                  </a:xfrm>
                  <a:custGeom>
                    <a:avLst/>
                    <a:gdLst>
                      <a:gd name="T0" fmla="*/ 50 w 105"/>
                      <a:gd name="T1" fmla="*/ 15 h 68"/>
                      <a:gd name="T2" fmla="*/ 32 w 105"/>
                      <a:gd name="T3" fmla="*/ 32 h 68"/>
                      <a:gd name="T4" fmla="*/ 20 w 105"/>
                      <a:gd name="T5" fmla="*/ 41 h 68"/>
                      <a:gd name="T6" fmla="*/ 0 w 105"/>
                      <a:gd name="T7" fmla="*/ 49 h 68"/>
                      <a:gd name="T8" fmla="*/ 0 w 105"/>
                      <a:gd name="T9" fmla="*/ 61 h 68"/>
                      <a:gd name="T10" fmla="*/ 17 w 105"/>
                      <a:gd name="T11" fmla="*/ 67 h 68"/>
                      <a:gd name="T12" fmla="*/ 45 w 105"/>
                      <a:gd name="T13" fmla="*/ 67 h 68"/>
                      <a:gd name="T14" fmla="*/ 66 w 105"/>
                      <a:gd name="T15" fmla="*/ 57 h 68"/>
                      <a:gd name="T16" fmla="*/ 76 w 105"/>
                      <a:gd name="T17" fmla="*/ 48 h 68"/>
                      <a:gd name="T18" fmla="*/ 104 w 105"/>
                      <a:gd name="T19" fmla="*/ 40 h 68"/>
                      <a:gd name="T20" fmla="*/ 104 w 105"/>
                      <a:gd name="T21" fmla="*/ 16 h 68"/>
                      <a:gd name="T22" fmla="*/ 101 w 105"/>
                      <a:gd name="T23" fmla="*/ 0 h 68"/>
                      <a:gd name="T24" fmla="*/ 50 w 105"/>
                      <a:gd name="T25" fmla="*/ 1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68">
                        <a:moveTo>
                          <a:pt x="50" y="15"/>
                        </a:moveTo>
                        <a:lnTo>
                          <a:pt x="32" y="32"/>
                        </a:lnTo>
                        <a:lnTo>
                          <a:pt x="20" y="41"/>
                        </a:lnTo>
                        <a:lnTo>
                          <a:pt x="0" y="49"/>
                        </a:lnTo>
                        <a:lnTo>
                          <a:pt x="0" y="61"/>
                        </a:lnTo>
                        <a:lnTo>
                          <a:pt x="17" y="67"/>
                        </a:lnTo>
                        <a:lnTo>
                          <a:pt x="45" y="67"/>
                        </a:lnTo>
                        <a:lnTo>
                          <a:pt x="66" y="57"/>
                        </a:lnTo>
                        <a:lnTo>
                          <a:pt x="76" y="48"/>
                        </a:lnTo>
                        <a:lnTo>
                          <a:pt x="104" y="40"/>
                        </a:lnTo>
                        <a:lnTo>
                          <a:pt x="104" y="16"/>
                        </a:lnTo>
                        <a:lnTo>
                          <a:pt x="101" y="0"/>
                        </a:lnTo>
                        <a:lnTo>
                          <a:pt x="50" y="15"/>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8" name="Freeform 181"/>
                  <p:cNvSpPr>
                    <a:spLocks/>
                  </p:cNvSpPr>
                  <p:nvPr/>
                </p:nvSpPr>
                <p:spPr bwMode="auto">
                  <a:xfrm>
                    <a:off x="2221" y="2528"/>
                    <a:ext cx="114" cy="60"/>
                  </a:xfrm>
                  <a:custGeom>
                    <a:avLst/>
                    <a:gdLst>
                      <a:gd name="T0" fmla="*/ 1 w 114"/>
                      <a:gd name="T1" fmla="*/ 3 h 60"/>
                      <a:gd name="T2" fmla="*/ 0 w 114"/>
                      <a:gd name="T3" fmla="*/ 35 h 60"/>
                      <a:gd name="T4" fmla="*/ 26 w 114"/>
                      <a:gd name="T5" fmla="*/ 41 h 60"/>
                      <a:gd name="T6" fmla="*/ 41 w 114"/>
                      <a:gd name="T7" fmla="*/ 47 h 60"/>
                      <a:gd name="T8" fmla="*/ 67 w 114"/>
                      <a:gd name="T9" fmla="*/ 55 h 60"/>
                      <a:gd name="T10" fmla="*/ 88 w 114"/>
                      <a:gd name="T11" fmla="*/ 59 h 60"/>
                      <a:gd name="T12" fmla="*/ 109 w 114"/>
                      <a:gd name="T13" fmla="*/ 56 h 60"/>
                      <a:gd name="T14" fmla="*/ 113 w 114"/>
                      <a:gd name="T15" fmla="*/ 41 h 60"/>
                      <a:gd name="T16" fmla="*/ 81 w 114"/>
                      <a:gd name="T17" fmla="*/ 24 h 60"/>
                      <a:gd name="T18" fmla="*/ 59 w 114"/>
                      <a:gd name="T19" fmla="*/ 10 h 60"/>
                      <a:gd name="T20" fmla="*/ 47 w 114"/>
                      <a:gd name="T21" fmla="*/ 0 h 60"/>
                      <a:gd name="T22" fmla="*/ 1 w 114"/>
                      <a:gd name="T23"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60">
                        <a:moveTo>
                          <a:pt x="1" y="3"/>
                        </a:moveTo>
                        <a:lnTo>
                          <a:pt x="0" y="35"/>
                        </a:lnTo>
                        <a:lnTo>
                          <a:pt x="26" y="41"/>
                        </a:lnTo>
                        <a:lnTo>
                          <a:pt x="41" y="47"/>
                        </a:lnTo>
                        <a:lnTo>
                          <a:pt x="67" y="55"/>
                        </a:lnTo>
                        <a:lnTo>
                          <a:pt x="88" y="59"/>
                        </a:lnTo>
                        <a:lnTo>
                          <a:pt x="109" y="56"/>
                        </a:lnTo>
                        <a:lnTo>
                          <a:pt x="113" y="41"/>
                        </a:lnTo>
                        <a:lnTo>
                          <a:pt x="81" y="24"/>
                        </a:lnTo>
                        <a:lnTo>
                          <a:pt x="59" y="10"/>
                        </a:lnTo>
                        <a:lnTo>
                          <a:pt x="47" y="0"/>
                        </a:lnTo>
                        <a:lnTo>
                          <a:pt x="1" y="3"/>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97" name="Freeform 182"/>
                <p:cNvSpPr>
                  <a:spLocks/>
                </p:cNvSpPr>
                <p:nvPr/>
              </p:nvSpPr>
              <p:spPr bwMode="auto">
                <a:xfrm>
                  <a:off x="2039" y="2186"/>
                  <a:ext cx="58" cy="44"/>
                </a:xfrm>
                <a:custGeom>
                  <a:avLst/>
                  <a:gdLst>
                    <a:gd name="T0" fmla="*/ 16 w 58"/>
                    <a:gd name="T1" fmla="*/ 4 h 44"/>
                    <a:gd name="T2" fmla="*/ 5 w 58"/>
                    <a:gd name="T3" fmla="*/ 15 h 44"/>
                    <a:gd name="T4" fmla="*/ 0 w 58"/>
                    <a:gd name="T5" fmla="*/ 28 h 44"/>
                    <a:gd name="T6" fmla="*/ 12 w 58"/>
                    <a:gd name="T7" fmla="*/ 41 h 44"/>
                    <a:gd name="T8" fmla="*/ 24 w 58"/>
                    <a:gd name="T9" fmla="*/ 43 h 44"/>
                    <a:gd name="T10" fmla="*/ 34 w 58"/>
                    <a:gd name="T11" fmla="*/ 40 h 44"/>
                    <a:gd name="T12" fmla="*/ 42 w 58"/>
                    <a:gd name="T13" fmla="*/ 42 h 44"/>
                    <a:gd name="T14" fmla="*/ 52 w 58"/>
                    <a:gd name="T15" fmla="*/ 30 h 44"/>
                    <a:gd name="T16" fmla="*/ 57 w 58"/>
                    <a:gd name="T17" fmla="*/ 16 h 44"/>
                    <a:gd name="T18" fmla="*/ 45 w 58"/>
                    <a:gd name="T19" fmla="*/ 0 h 44"/>
                    <a:gd name="T20" fmla="*/ 16 w 58"/>
                    <a:gd name="T21"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4">
                      <a:moveTo>
                        <a:pt x="16" y="4"/>
                      </a:moveTo>
                      <a:lnTo>
                        <a:pt x="5" y="15"/>
                      </a:lnTo>
                      <a:lnTo>
                        <a:pt x="0" y="28"/>
                      </a:lnTo>
                      <a:lnTo>
                        <a:pt x="12" y="41"/>
                      </a:lnTo>
                      <a:lnTo>
                        <a:pt x="24" y="43"/>
                      </a:lnTo>
                      <a:lnTo>
                        <a:pt x="34" y="40"/>
                      </a:lnTo>
                      <a:lnTo>
                        <a:pt x="42" y="42"/>
                      </a:lnTo>
                      <a:lnTo>
                        <a:pt x="52" y="30"/>
                      </a:lnTo>
                      <a:lnTo>
                        <a:pt x="57" y="16"/>
                      </a:lnTo>
                      <a:lnTo>
                        <a:pt x="45" y="0"/>
                      </a:lnTo>
                      <a:lnTo>
                        <a:pt x="16" y="4"/>
                      </a:lnTo>
                    </a:path>
                  </a:pathLst>
                </a:custGeom>
                <a:solidFill>
                  <a:srgbClr val="FFC06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98" name="Group 183"/>
                <p:cNvGrpSpPr>
                  <a:grpSpLocks/>
                </p:cNvGrpSpPr>
                <p:nvPr/>
              </p:nvGrpSpPr>
              <p:grpSpPr bwMode="auto">
                <a:xfrm>
                  <a:off x="2055" y="1911"/>
                  <a:ext cx="285" cy="638"/>
                  <a:chOff x="2055" y="1911"/>
                  <a:chExt cx="285" cy="638"/>
                </a:xfrm>
              </p:grpSpPr>
              <p:sp>
                <p:nvSpPr>
                  <p:cNvPr id="100" name="Freeform 184"/>
                  <p:cNvSpPr>
                    <a:spLocks/>
                  </p:cNvSpPr>
                  <p:nvPr/>
                </p:nvSpPr>
                <p:spPr bwMode="auto">
                  <a:xfrm>
                    <a:off x="2159" y="1911"/>
                    <a:ext cx="74" cy="211"/>
                  </a:xfrm>
                  <a:custGeom>
                    <a:avLst/>
                    <a:gdLst>
                      <a:gd name="T0" fmla="*/ 43 w 74"/>
                      <a:gd name="T1" fmla="*/ 210 h 211"/>
                      <a:gd name="T2" fmla="*/ 0 w 74"/>
                      <a:gd name="T3" fmla="*/ 13 h 211"/>
                      <a:gd name="T4" fmla="*/ 8 w 74"/>
                      <a:gd name="T5" fmla="*/ 2 h 211"/>
                      <a:gd name="T6" fmla="*/ 37 w 74"/>
                      <a:gd name="T7" fmla="*/ 18 h 211"/>
                      <a:gd name="T8" fmla="*/ 64 w 74"/>
                      <a:gd name="T9" fmla="*/ 0 h 211"/>
                      <a:gd name="T10" fmla="*/ 73 w 74"/>
                      <a:gd name="T11" fmla="*/ 12 h 211"/>
                      <a:gd name="T12" fmla="*/ 43 w 74"/>
                      <a:gd name="T13" fmla="*/ 210 h 211"/>
                    </a:gdLst>
                    <a:ahLst/>
                    <a:cxnLst>
                      <a:cxn ang="0">
                        <a:pos x="T0" y="T1"/>
                      </a:cxn>
                      <a:cxn ang="0">
                        <a:pos x="T2" y="T3"/>
                      </a:cxn>
                      <a:cxn ang="0">
                        <a:pos x="T4" y="T5"/>
                      </a:cxn>
                      <a:cxn ang="0">
                        <a:pos x="T6" y="T7"/>
                      </a:cxn>
                      <a:cxn ang="0">
                        <a:pos x="T8" y="T9"/>
                      </a:cxn>
                      <a:cxn ang="0">
                        <a:pos x="T10" y="T11"/>
                      </a:cxn>
                      <a:cxn ang="0">
                        <a:pos x="T12" y="T13"/>
                      </a:cxn>
                    </a:cxnLst>
                    <a:rect l="0" t="0" r="r" b="b"/>
                    <a:pathLst>
                      <a:path w="74" h="211">
                        <a:moveTo>
                          <a:pt x="43" y="210"/>
                        </a:moveTo>
                        <a:lnTo>
                          <a:pt x="0" y="13"/>
                        </a:lnTo>
                        <a:lnTo>
                          <a:pt x="8" y="2"/>
                        </a:lnTo>
                        <a:lnTo>
                          <a:pt x="37" y="18"/>
                        </a:lnTo>
                        <a:lnTo>
                          <a:pt x="64" y="0"/>
                        </a:lnTo>
                        <a:lnTo>
                          <a:pt x="73" y="12"/>
                        </a:lnTo>
                        <a:lnTo>
                          <a:pt x="43" y="210"/>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1" name="Freeform 185"/>
                  <p:cNvSpPr>
                    <a:spLocks/>
                  </p:cNvSpPr>
                  <p:nvPr/>
                </p:nvSpPr>
                <p:spPr bwMode="auto">
                  <a:xfrm>
                    <a:off x="2188" y="1929"/>
                    <a:ext cx="24" cy="188"/>
                  </a:xfrm>
                  <a:custGeom>
                    <a:avLst/>
                    <a:gdLst>
                      <a:gd name="T0" fmla="*/ 7 w 24"/>
                      <a:gd name="T1" fmla="*/ 0 h 188"/>
                      <a:gd name="T2" fmla="*/ 9 w 24"/>
                      <a:gd name="T3" fmla="*/ 0 h 188"/>
                      <a:gd name="T4" fmla="*/ 17 w 24"/>
                      <a:gd name="T5" fmla="*/ 13 h 188"/>
                      <a:gd name="T6" fmla="*/ 12 w 24"/>
                      <a:gd name="T7" fmla="*/ 23 h 188"/>
                      <a:gd name="T8" fmla="*/ 18 w 24"/>
                      <a:gd name="T9" fmla="*/ 48 h 188"/>
                      <a:gd name="T10" fmla="*/ 22 w 24"/>
                      <a:gd name="T11" fmla="*/ 70 h 188"/>
                      <a:gd name="T12" fmla="*/ 23 w 24"/>
                      <a:gd name="T13" fmla="*/ 97 h 188"/>
                      <a:gd name="T14" fmla="*/ 20 w 24"/>
                      <a:gd name="T15" fmla="*/ 153 h 188"/>
                      <a:gd name="T16" fmla="*/ 20 w 24"/>
                      <a:gd name="T17" fmla="*/ 186 h 188"/>
                      <a:gd name="T18" fmla="*/ 7 w 24"/>
                      <a:gd name="T19" fmla="*/ 187 h 188"/>
                      <a:gd name="T20" fmla="*/ 4 w 24"/>
                      <a:gd name="T21" fmla="*/ 152 h 188"/>
                      <a:gd name="T22" fmla="*/ 1 w 24"/>
                      <a:gd name="T23" fmla="*/ 97 h 188"/>
                      <a:gd name="T24" fmla="*/ 1 w 24"/>
                      <a:gd name="T25" fmla="*/ 71 h 188"/>
                      <a:gd name="T26" fmla="*/ 2 w 24"/>
                      <a:gd name="T27" fmla="*/ 49 h 188"/>
                      <a:gd name="T28" fmla="*/ 6 w 24"/>
                      <a:gd name="T29" fmla="*/ 24 h 188"/>
                      <a:gd name="T30" fmla="*/ 0 w 24"/>
                      <a:gd name="T31" fmla="*/ 16 h 188"/>
                      <a:gd name="T32" fmla="*/ 7 w 24"/>
                      <a:gd name="T3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188">
                        <a:moveTo>
                          <a:pt x="7" y="0"/>
                        </a:moveTo>
                        <a:lnTo>
                          <a:pt x="9" y="0"/>
                        </a:lnTo>
                        <a:lnTo>
                          <a:pt x="17" y="13"/>
                        </a:lnTo>
                        <a:lnTo>
                          <a:pt x="12" y="23"/>
                        </a:lnTo>
                        <a:lnTo>
                          <a:pt x="18" y="48"/>
                        </a:lnTo>
                        <a:lnTo>
                          <a:pt x="22" y="70"/>
                        </a:lnTo>
                        <a:lnTo>
                          <a:pt x="23" y="97"/>
                        </a:lnTo>
                        <a:lnTo>
                          <a:pt x="20" y="153"/>
                        </a:lnTo>
                        <a:lnTo>
                          <a:pt x="20" y="186"/>
                        </a:lnTo>
                        <a:lnTo>
                          <a:pt x="7" y="187"/>
                        </a:lnTo>
                        <a:lnTo>
                          <a:pt x="4" y="152"/>
                        </a:lnTo>
                        <a:lnTo>
                          <a:pt x="1" y="97"/>
                        </a:lnTo>
                        <a:lnTo>
                          <a:pt x="1" y="71"/>
                        </a:lnTo>
                        <a:lnTo>
                          <a:pt x="2" y="49"/>
                        </a:lnTo>
                        <a:lnTo>
                          <a:pt x="6" y="24"/>
                        </a:lnTo>
                        <a:lnTo>
                          <a:pt x="0" y="16"/>
                        </a:lnTo>
                        <a:lnTo>
                          <a:pt x="7" y="0"/>
                        </a:lnTo>
                      </a:path>
                    </a:pathLst>
                  </a:custGeom>
                  <a:solidFill>
                    <a:srgbClr val="0020A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102" name="Group 186"/>
                  <p:cNvGrpSpPr>
                    <a:grpSpLocks/>
                  </p:cNvGrpSpPr>
                  <p:nvPr/>
                </p:nvGrpSpPr>
                <p:grpSpPr bwMode="auto">
                  <a:xfrm>
                    <a:off x="2055" y="1920"/>
                    <a:ext cx="285" cy="629"/>
                    <a:chOff x="2055" y="1920"/>
                    <a:chExt cx="285" cy="629"/>
                  </a:xfrm>
                </p:grpSpPr>
                <p:sp>
                  <p:nvSpPr>
                    <p:cNvPr id="103" name="Freeform 187"/>
                    <p:cNvSpPr>
                      <a:spLocks/>
                    </p:cNvSpPr>
                    <p:nvPr/>
                  </p:nvSpPr>
                  <p:spPr bwMode="auto">
                    <a:xfrm>
                      <a:off x="2055" y="1920"/>
                      <a:ext cx="285" cy="629"/>
                    </a:xfrm>
                    <a:custGeom>
                      <a:avLst/>
                      <a:gdLst>
                        <a:gd name="T0" fmla="*/ 103 w 285"/>
                        <a:gd name="T1" fmla="*/ 3 h 629"/>
                        <a:gd name="T2" fmla="*/ 47 w 285"/>
                        <a:gd name="T3" fmla="*/ 31 h 629"/>
                        <a:gd name="T4" fmla="*/ 12 w 285"/>
                        <a:gd name="T5" fmla="*/ 132 h 629"/>
                        <a:gd name="T6" fmla="*/ 3 w 285"/>
                        <a:gd name="T7" fmla="*/ 172 h 629"/>
                        <a:gd name="T8" fmla="*/ 0 w 285"/>
                        <a:gd name="T9" fmla="*/ 269 h 629"/>
                        <a:gd name="T10" fmla="*/ 37 w 285"/>
                        <a:gd name="T11" fmla="*/ 269 h 629"/>
                        <a:gd name="T12" fmla="*/ 41 w 285"/>
                        <a:gd name="T13" fmla="*/ 183 h 629"/>
                        <a:gd name="T14" fmla="*/ 66 w 285"/>
                        <a:gd name="T15" fmla="*/ 120 h 629"/>
                        <a:gd name="T16" fmla="*/ 70 w 285"/>
                        <a:gd name="T17" fmla="*/ 213 h 629"/>
                        <a:gd name="T18" fmla="*/ 66 w 285"/>
                        <a:gd name="T19" fmla="*/ 311 h 629"/>
                        <a:gd name="T20" fmla="*/ 82 w 285"/>
                        <a:gd name="T21" fmla="*/ 314 h 629"/>
                        <a:gd name="T22" fmla="*/ 79 w 285"/>
                        <a:gd name="T23" fmla="*/ 442 h 629"/>
                        <a:gd name="T24" fmla="*/ 75 w 285"/>
                        <a:gd name="T25" fmla="*/ 623 h 629"/>
                        <a:gd name="T26" fmla="*/ 99 w 285"/>
                        <a:gd name="T27" fmla="*/ 628 h 629"/>
                        <a:gd name="T28" fmla="*/ 128 w 285"/>
                        <a:gd name="T29" fmla="*/ 616 h 629"/>
                        <a:gd name="T30" fmla="*/ 150 w 285"/>
                        <a:gd name="T31" fmla="*/ 319 h 629"/>
                        <a:gd name="T32" fmla="*/ 159 w 285"/>
                        <a:gd name="T33" fmla="*/ 488 h 629"/>
                        <a:gd name="T34" fmla="*/ 164 w 285"/>
                        <a:gd name="T35" fmla="*/ 617 h 629"/>
                        <a:gd name="T36" fmla="*/ 197 w 285"/>
                        <a:gd name="T37" fmla="*/ 628 h 629"/>
                        <a:gd name="T38" fmla="*/ 223 w 285"/>
                        <a:gd name="T39" fmla="*/ 625 h 629"/>
                        <a:gd name="T40" fmla="*/ 213 w 285"/>
                        <a:gd name="T41" fmla="*/ 389 h 629"/>
                        <a:gd name="T42" fmla="*/ 218 w 285"/>
                        <a:gd name="T43" fmla="*/ 311 h 629"/>
                        <a:gd name="T44" fmla="*/ 228 w 285"/>
                        <a:gd name="T45" fmla="*/ 307 h 629"/>
                        <a:gd name="T46" fmla="*/ 234 w 285"/>
                        <a:gd name="T47" fmla="*/ 280 h 629"/>
                        <a:gd name="T48" fmla="*/ 237 w 285"/>
                        <a:gd name="T49" fmla="*/ 258 h 629"/>
                        <a:gd name="T50" fmla="*/ 284 w 285"/>
                        <a:gd name="T51" fmla="*/ 202 h 629"/>
                        <a:gd name="T52" fmla="*/ 242 w 285"/>
                        <a:gd name="T53" fmla="*/ 31 h 629"/>
                        <a:gd name="T54" fmla="*/ 177 w 285"/>
                        <a:gd name="T55" fmla="*/ 0 h 629"/>
                        <a:gd name="T56" fmla="*/ 147 w 285"/>
                        <a:gd name="T57" fmla="*/ 198 h 629"/>
                        <a:gd name="T58" fmla="*/ 103 w 285"/>
                        <a:gd name="T59" fmla="*/ 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 h="629">
                          <a:moveTo>
                            <a:pt x="103" y="3"/>
                          </a:moveTo>
                          <a:lnTo>
                            <a:pt x="47" y="31"/>
                          </a:lnTo>
                          <a:lnTo>
                            <a:pt x="12" y="132"/>
                          </a:lnTo>
                          <a:lnTo>
                            <a:pt x="3" y="172"/>
                          </a:lnTo>
                          <a:lnTo>
                            <a:pt x="0" y="269"/>
                          </a:lnTo>
                          <a:lnTo>
                            <a:pt x="37" y="269"/>
                          </a:lnTo>
                          <a:lnTo>
                            <a:pt x="41" y="183"/>
                          </a:lnTo>
                          <a:lnTo>
                            <a:pt x="66" y="120"/>
                          </a:lnTo>
                          <a:lnTo>
                            <a:pt x="70" y="213"/>
                          </a:lnTo>
                          <a:lnTo>
                            <a:pt x="66" y="311"/>
                          </a:lnTo>
                          <a:lnTo>
                            <a:pt x="82" y="314"/>
                          </a:lnTo>
                          <a:lnTo>
                            <a:pt x="79" y="442"/>
                          </a:lnTo>
                          <a:lnTo>
                            <a:pt x="75" y="623"/>
                          </a:lnTo>
                          <a:lnTo>
                            <a:pt x="99" y="628"/>
                          </a:lnTo>
                          <a:lnTo>
                            <a:pt x="128" y="616"/>
                          </a:lnTo>
                          <a:lnTo>
                            <a:pt x="150" y="319"/>
                          </a:lnTo>
                          <a:lnTo>
                            <a:pt x="159" y="488"/>
                          </a:lnTo>
                          <a:lnTo>
                            <a:pt x="164" y="617"/>
                          </a:lnTo>
                          <a:lnTo>
                            <a:pt x="197" y="628"/>
                          </a:lnTo>
                          <a:lnTo>
                            <a:pt x="223" y="625"/>
                          </a:lnTo>
                          <a:lnTo>
                            <a:pt x="213" y="389"/>
                          </a:lnTo>
                          <a:lnTo>
                            <a:pt x="218" y="311"/>
                          </a:lnTo>
                          <a:lnTo>
                            <a:pt x="228" y="307"/>
                          </a:lnTo>
                          <a:lnTo>
                            <a:pt x="234" y="280"/>
                          </a:lnTo>
                          <a:lnTo>
                            <a:pt x="237" y="258"/>
                          </a:lnTo>
                          <a:lnTo>
                            <a:pt x="284" y="202"/>
                          </a:lnTo>
                          <a:lnTo>
                            <a:pt x="242" y="31"/>
                          </a:lnTo>
                          <a:lnTo>
                            <a:pt x="177" y="0"/>
                          </a:lnTo>
                          <a:lnTo>
                            <a:pt x="147" y="198"/>
                          </a:lnTo>
                          <a:lnTo>
                            <a:pt x="103" y="3"/>
                          </a:lnTo>
                        </a:path>
                      </a:pathLst>
                    </a:custGeom>
                    <a:solidFill>
                      <a:srgbClr val="80808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104" name="Group 188"/>
                    <p:cNvGrpSpPr>
                      <a:grpSpLocks/>
                    </p:cNvGrpSpPr>
                    <p:nvPr/>
                  </p:nvGrpSpPr>
                  <p:grpSpPr bwMode="auto">
                    <a:xfrm>
                      <a:off x="2202" y="2137"/>
                      <a:ext cx="7" cy="28"/>
                      <a:chOff x="2202" y="2137"/>
                      <a:chExt cx="7" cy="28"/>
                    </a:xfrm>
                  </p:grpSpPr>
                  <p:sp>
                    <p:nvSpPr>
                      <p:cNvPr id="105" name="Oval 189"/>
                      <p:cNvSpPr>
                        <a:spLocks noChangeArrowheads="1"/>
                      </p:cNvSpPr>
                      <p:nvPr/>
                    </p:nvSpPr>
                    <p:spPr bwMode="auto">
                      <a:xfrm>
                        <a:off x="2202" y="2137"/>
                        <a:ext cx="7" cy="6"/>
                      </a:xfrm>
                      <a:prstGeom prst="ellipse">
                        <a:avLst/>
                      </a:prstGeom>
                      <a:solidFill>
                        <a:srgbClr val="0000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6" name="Oval 190"/>
                      <p:cNvSpPr>
                        <a:spLocks noChangeArrowheads="1"/>
                      </p:cNvSpPr>
                      <p:nvPr/>
                    </p:nvSpPr>
                    <p:spPr bwMode="auto">
                      <a:xfrm>
                        <a:off x="2202" y="2158"/>
                        <a:ext cx="7" cy="7"/>
                      </a:xfrm>
                      <a:prstGeom prst="ellipse">
                        <a:avLst/>
                      </a:prstGeom>
                      <a:solidFill>
                        <a:srgbClr val="0000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sp>
              <p:nvSpPr>
                <p:cNvPr id="99" name="Freeform 191"/>
                <p:cNvSpPr>
                  <a:spLocks/>
                </p:cNvSpPr>
                <p:nvPr/>
              </p:nvSpPr>
              <p:spPr bwMode="auto">
                <a:xfrm>
                  <a:off x="2285" y="2147"/>
                  <a:ext cx="58" cy="45"/>
                </a:xfrm>
                <a:custGeom>
                  <a:avLst/>
                  <a:gdLst>
                    <a:gd name="T0" fmla="*/ 16 w 58"/>
                    <a:gd name="T1" fmla="*/ 4 h 45"/>
                    <a:gd name="T2" fmla="*/ 5 w 58"/>
                    <a:gd name="T3" fmla="*/ 15 h 45"/>
                    <a:gd name="T4" fmla="*/ 0 w 58"/>
                    <a:gd name="T5" fmla="*/ 28 h 45"/>
                    <a:gd name="T6" fmla="*/ 12 w 58"/>
                    <a:gd name="T7" fmla="*/ 42 h 45"/>
                    <a:gd name="T8" fmla="*/ 24 w 58"/>
                    <a:gd name="T9" fmla="*/ 44 h 45"/>
                    <a:gd name="T10" fmla="*/ 34 w 58"/>
                    <a:gd name="T11" fmla="*/ 41 h 45"/>
                    <a:gd name="T12" fmla="*/ 42 w 58"/>
                    <a:gd name="T13" fmla="*/ 43 h 45"/>
                    <a:gd name="T14" fmla="*/ 52 w 58"/>
                    <a:gd name="T15" fmla="*/ 30 h 45"/>
                    <a:gd name="T16" fmla="*/ 57 w 58"/>
                    <a:gd name="T17" fmla="*/ 16 h 45"/>
                    <a:gd name="T18" fmla="*/ 45 w 58"/>
                    <a:gd name="T19" fmla="*/ 0 h 45"/>
                    <a:gd name="T20" fmla="*/ 16 w 58"/>
                    <a:gd name="T21"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5">
                      <a:moveTo>
                        <a:pt x="16" y="4"/>
                      </a:moveTo>
                      <a:lnTo>
                        <a:pt x="5" y="15"/>
                      </a:lnTo>
                      <a:lnTo>
                        <a:pt x="0" y="28"/>
                      </a:lnTo>
                      <a:lnTo>
                        <a:pt x="12" y="42"/>
                      </a:lnTo>
                      <a:lnTo>
                        <a:pt x="24" y="44"/>
                      </a:lnTo>
                      <a:lnTo>
                        <a:pt x="34" y="41"/>
                      </a:lnTo>
                      <a:lnTo>
                        <a:pt x="42" y="43"/>
                      </a:lnTo>
                      <a:lnTo>
                        <a:pt x="52" y="30"/>
                      </a:lnTo>
                      <a:lnTo>
                        <a:pt x="57" y="16"/>
                      </a:lnTo>
                      <a:lnTo>
                        <a:pt x="45" y="0"/>
                      </a:lnTo>
                      <a:lnTo>
                        <a:pt x="16" y="4"/>
                      </a:lnTo>
                    </a:path>
                  </a:pathLst>
                </a:custGeom>
                <a:solidFill>
                  <a:srgbClr val="FFC06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9" name="Group 192"/>
              <p:cNvGrpSpPr>
                <a:grpSpLocks/>
              </p:cNvGrpSpPr>
              <p:nvPr/>
            </p:nvGrpSpPr>
            <p:grpSpPr bwMode="auto">
              <a:xfrm>
                <a:off x="5294313" y="2763838"/>
                <a:ext cx="482600" cy="1276350"/>
                <a:chOff x="3335" y="1789"/>
                <a:chExt cx="304" cy="804"/>
              </a:xfrm>
            </p:grpSpPr>
            <p:grpSp>
              <p:nvGrpSpPr>
                <p:cNvPr id="77" name="Group 193"/>
                <p:cNvGrpSpPr>
                  <a:grpSpLocks/>
                </p:cNvGrpSpPr>
                <p:nvPr/>
              </p:nvGrpSpPr>
              <p:grpSpPr bwMode="auto">
                <a:xfrm>
                  <a:off x="3443" y="1789"/>
                  <a:ext cx="91" cy="144"/>
                  <a:chOff x="3443" y="1789"/>
                  <a:chExt cx="91" cy="144"/>
                </a:xfrm>
              </p:grpSpPr>
              <p:grpSp>
                <p:nvGrpSpPr>
                  <p:cNvPr id="91" name="Group 194"/>
                  <p:cNvGrpSpPr>
                    <a:grpSpLocks/>
                  </p:cNvGrpSpPr>
                  <p:nvPr/>
                </p:nvGrpSpPr>
                <p:grpSpPr bwMode="auto">
                  <a:xfrm>
                    <a:off x="3445" y="1796"/>
                    <a:ext cx="88" cy="137"/>
                    <a:chOff x="3445" y="1796"/>
                    <a:chExt cx="88" cy="137"/>
                  </a:xfrm>
                </p:grpSpPr>
                <p:sp>
                  <p:nvSpPr>
                    <p:cNvPr id="93" name="Freeform 195"/>
                    <p:cNvSpPr>
                      <a:spLocks/>
                    </p:cNvSpPr>
                    <p:nvPr/>
                  </p:nvSpPr>
                  <p:spPr bwMode="auto">
                    <a:xfrm>
                      <a:off x="3445" y="1796"/>
                      <a:ext cx="88" cy="136"/>
                    </a:xfrm>
                    <a:custGeom>
                      <a:avLst/>
                      <a:gdLst>
                        <a:gd name="T0" fmla="*/ 12 w 88"/>
                        <a:gd name="T1" fmla="*/ 10 h 136"/>
                        <a:gd name="T2" fmla="*/ 18 w 88"/>
                        <a:gd name="T3" fmla="*/ 5 h 136"/>
                        <a:gd name="T4" fmla="*/ 27 w 88"/>
                        <a:gd name="T5" fmla="*/ 1 h 136"/>
                        <a:gd name="T6" fmla="*/ 36 w 88"/>
                        <a:gd name="T7" fmla="*/ 0 h 136"/>
                        <a:gd name="T8" fmla="*/ 46 w 88"/>
                        <a:gd name="T9" fmla="*/ 0 h 136"/>
                        <a:gd name="T10" fmla="*/ 55 w 88"/>
                        <a:gd name="T11" fmla="*/ 1 h 136"/>
                        <a:gd name="T12" fmla="*/ 65 w 88"/>
                        <a:gd name="T13" fmla="*/ 3 h 136"/>
                        <a:gd name="T14" fmla="*/ 71 w 88"/>
                        <a:gd name="T15" fmla="*/ 7 h 136"/>
                        <a:gd name="T16" fmla="*/ 76 w 88"/>
                        <a:gd name="T17" fmla="*/ 11 h 136"/>
                        <a:gd name="T18" fmla="*/ 78 w 88"/>
                        <a:gd name="T19" fmla="*/ 16 h 136"/>
                        <a:gd name="T20" fmla="*/ 80 w 88"/>
                        <a:gd name="T21" fmla="*/ 21 h 136"/>
                        <a:gd name="T22" fmla="*/ 81 w 88"/>
                        <a:gd name="T23" fmla="*/ 28 h 136"/>
                        <a:gd name="T24" fmla="*/ 82 w 88"/>
                        <a:gd name="T25" fmla="*/ 36 h 136"/>
                        <a:gd name="T26" fmla="*/ 82 w 88"/>
                        <a:gd name="T27" fmla="*/ 41 h 136"/>
                        <a:gd name="T28" fmla="*/ 82 w 88"/>
                        <a:gd name="T29" fmla="*/ 45 h 136"/>
                        <a:gd name="T30" fmla="*/ 82 w 88"/>
                        <a:gd name="T31" fmla="*/ 53 h 136"/>
                        <a:gd name="T32" fmla="*/ 84 w 88"/>
                        <a:gd name="T33" fmla="*/ 52 h 136"/>
                        <a:gd name="T34" fmla="*/ 87 w 88"/>
                        <a:gd name="T35" fmla="*/ 54 h 136"/>
                        <a:gd name="T36" fmla="*/ 87 w 88"/>
                        <a:gd name="T37" fmla="*/ 62 h 136"/>
                        <a:gd name="T38" fmla="*/ 85 w 88"/>
                        <a:gd name="T39" fmla="*/ 70 h 136"/>
                        <a:gd name="T40" fmla="*/ 83 w 88"/>
                        <a:gd name="T41" fmla="*/ 78 h 136"/>
                        <a:gd name="T42" fmla="*/ 83 w 88"/>
                        <a:gd name="T43" fmla="*/ 82 h 136"/>
                        <a:gd name="T44" fmla="*/ 80 w 88"/>
                        <a:gd name="T45" fmla="*/ 83 h 136"/>
                        <a:gd name="T46" fmla="*/ 78 w 88"/>
                        <a:gd name="T47" fmla="*/ 81 h 136"/>
                        <a:gd name="T48" fmla="*/ 77 w 88"/>
                        <a:gd name="T49" fmla="*/ 89 h 136"/>
                        <a:gd name="T50" fmla="*/ 76 w 88"/>
                        <a:gd name="T51" fmla="*/ 97 h 136"/>
                        <a:gd name="T52" fmla="*/ 75 w 88"/>
                        <a:gd name="T53" fmla="*/ 103 h 136"/>
                        <a:gd name="T54" fmla="*/ 74 w 88"/>
                        <a:gd name="T55" fmla="*/ 119 h 136"/>
                        <a:gd name="T56" fmla="*/ 50 w 88"/>
                        <a:gd name="T57" fmla="*/ 135 h 136"/>
                        <a:gd name="T58" fmla="*/ 17 w 88"/>
                        <a:gd name="T59" fmla="*/ 119 h 136"/>
                        <a:gd name="T60" fmla="*/ 16 w 88"/>
                        <a:gd name="T61" fmla="*/ 106 h 136"/>
                        <a:gd name="T62" fmla="*/ 13 w 88"/>
                        <a:gd name="T63" fmla="*/ 90 h 136"/>
                        <a:gd name="T64" fmla="*/ 12 w 88"/>
                        <a:gd name="T65" fmla="*/ 82 h 136"/>
                        <a:gd name="T66" fmla="*/ 11 w 88"/>
                        <a:gd name="T67" fmla="*/ 83 h 136"/>
                        <a:gd name="T68" fmla="*/ 6 w 88"/>
                        <a:gd name="T69" fmla="*/ 83 h 136"/>
                        <a:gd name="T70" fmla="*/ 3 w 88"/>
                        <a:gd name="T71" fmla="*/ 68 h 136"/>
                        <a:gd name="T72" fmla="*/ 0 w 88"/>
                        <a:gd name="T73" fmla="*/ 57 h 136"/>
                        <a:gd name="T74" fmla="*/ 1 w 88"/>
                        <a:gd name="T75" fmla="*/ 55 h 136"/>
                        <a:gd name="T76" fmla="*/ 4 w 88"/>
                        <a:gd name="T77" fmla="*/ 54 h 136"/>
                        <a:gd name="T78" fmla="*/ 4 w 88"/>
                        <a:gd name="T79" fmla="*/ 48 h 136"/>
                        <a:gd name="T80" fmla="*/ 4 w 88"/>
                        <a:gd name="T81" fmla="*/ 39 h 136"/>
                        <a:gd name="T82" fmla="*/ 4 w 88"/>
                        <a:gd name="T83" fmla="*/ 32 h 136"/>
                        <a:gd name="T84" fmla="*/ 5 w 88"/>
                        <a:gd name="T85" fmla="*/ 25 h 136"/>
                        <a:gd name="T86" fmla="*/ 8 w 88"/>
                        <a:gd name="T87" fmla="*/ 15 h 136"/>
                        <a:gd name="T88" fmla="*/ 12 w 88"/>
                        <a:gd name="T89" fmla="*/ 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 h="136">
                          <a:moveTo>
                            <a:pt x="12" y="10"/>
                          </a:moveTo>
                          <a:lnTo>
                            <a:pt x="18" y="5"/>
                          </a:lnTo>
                          <a:lnTo>
                            <a:pt x="27" y="1"/>
                          </a:lnTo>
                          <a:lnTo>
                            <a:pt x="36" y="0"/>
                          </a:lnTo>
                          <a:lnTo>
                            <a:pt x="46" y="0"/>
                          </a:lnTo>
                          <a:lnTo>
                            <a:pt x="55" y="1"/>
                          </a:lnTo>
                          <a:lnTo>
                            <a:pt x="65" y="3"/>
                          </a:lnTo>
                          <a:lnTo>
                            <a:pt x="71" y="7"/>
                          </a:lnTo>
                          <a:lnTo>
                            <a:pt x="76" y="11"/>
                          </a:lnTo>
                          <a:lnTo>
                            <a:pt x="78" y="16"/>
                          </a:lnTo>
                          <a:lnTo>
                            <a:pt x="80" y="21"/>
                          </a:lnTo>
                          <a:lnTo>
                            <a:pt x="81" y="28"/>
                          </a:lnTo>
                          <a:lnTo>
                            <a:pt x="82" y="36"/>
                          </a:lnTo>
                          <a:lnTo>
                            <a:pt x="82" y="41"/>
                          </a:lnTo>
                          <a:lnTo>
                            <a:pt x="82" y="45"/>
                          </a:lnTo>
                          <a:lnTo>
                            <a:pt x="82" y="53"/>
                          </a:lnTo>
                          <a:lnTo>
                            <a:pt x="84" y="52"/>
                          </a:lnTo>
                          <a:lnTo>
                            <a:pt x="87" y="54"/>
                          </a:lnTo>
                          <a:lnTo>
                            <a:pt x="87" y="62"/>
                          </a:lnTo>
                          <a:lnTo>
                            <a:pt x="85" y="70"/>
                          </a:lnTo>
                          <a:lnTo>
                            <a:pt x="83" y="78"/>
                          </a:lnTo>
                          <a:lnTo>
                            <a:pt x="83" y="82"/>
                          </a:lnTo>
                          <a:lnTo>
                            <a:pt x="80" y="83"/>
                          </a:lnTo>
                          <a:lnTo>
                            <a:pt x="78" y="81"/>
                          </a:lnTo>
                          <a:lnTo>
                            <a:pt x="77" y="89"/>
                          </a:lnTo>
                          <a:lnTo>
                            <a:pt x="76" y="97"/>
                          </a:lnTo>
                          <a:lnTo>
                            <a:pt x="75" y="103"/>
                          </a:lnTo>
                          <a:lnTo>
                            <a:pt x="74" y="119"/>
                          </a:lnTo>
                          <a:lnTo>
                            <a:pt x="50" y="135"/>
                          </a:lnTo>
                          <a:lnTo>
                            <a:pt x="17" y="119"/>
                          </a:lnTo>
                          <a:lnTo>
                            <a:pt x="16" y="106"/>
                          </a:lnTo>
                          <a:lnTo>
                            <a:pt x="13" y="90"/>
                          </a:lnTo>
                          <a:lnTo>
                            <a:pt x="12" y="82"/>
                          </a:lnTo>
                          <a:lnTo>
                            <a:pt x="11" y="83"/>
                          </a:lnTo>
                          <a:lnTo>
                            <a:pt x="6" y="83"/>
                          </a:lnTo>
                          <a:lnTo>
                            <a:pt x="3" y="68"/>
                          </a:lnTo>
                          <a:lnTo>
                            <a:pt x="0" y="57"/>
                          </a:lnTo>
                          <a:lnTo>
                            <a:pt x="1" y="55"/>
                          </a:lnTo>
                          <a:lnTo>
                            <a:pt x="4" y="54"/>
                          </a:lnTo>
                          <a:lnTo>
                            <a:pt x="4" y="48"/>
                          </a:lnTo>
                          <a:lnTo>
                            <a:pt x="4" y="39"/>
                          </a:lnTo>
                          <a:lnTo>
                            <a:pt x="4" y="32"/>
                          </a:lnTo>
                          <a:lnTo>
                            <a:pt x="5" y="25"/>
                          </a:lnTo>
                          <a:lnTo>
                            <a:pt x="8" y="15"/>
                          </a:lnTo>
                          <a:lnTo>
                            <a:pt x="12" y="10"/>
                          </a:lnTo>
                        </a:path>
                      </a:pathLst>
                    </a:custGeom>
                    <a:solidFill>
                      <a:srgbClr val="FFC08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4" name="Freeform 196"/>
                    <p:cNvSpPr>
                      <a:spLocks/>
                    </p:cNvSpPr>
                    <p:nvPr/>
                  </p:nvSpPr>
                  <p:spPr bwMode="auto">
                    <a:xfrm>
                      <a:off x="3445" y="1798"/>
                      <a:ext cx="54" cy="135"/>
                    </a:xfrm>
                    <a:custGeom>
                      <a:avLst/>
                      <a:gdLst>
                        <a:gd name="T0" fmla="*/ 34 w 54"/>
                        <a:gd name="T1" fmla="*/ 16 h 135"/>
                        <a:gd name="T2" fmla="*/ 28 w 54"/>
                        <a:gd name="T3" fmla="*/ 47 h 135"/>
                        <a:gd name="T4" fmla="*/ 26 w 54"/>
                        <a:gd name="T5" fmla="*/ 49 h 135"/>
                        <a:gd name="T6" fmla="*/ 34 w 54"/>
                        <a:gd name="T7" fmla="*/ 49 h 135"/>
                        <a:gd name="T8" fmla="*/ 41 w 54"/>
                        <a:gd name="T9" fmla="*/ 52 h 135"/>
                        <a:gd name="T10" fmla="*/ 46 w 54"/>
                        <a:gd name="T11" fmla="*/ 53 h 135"/>
                        <a:gd name="T12" fmla="*/ 45 w 54"/>
                        <a:gd name="T13" fmla="*/ 80 h 135"/>
                        <a:gd name="T14" fmla="*/ 53 w 54"/>
                        <a:gd name="T15" fmla="*/ 80 h 135"/>
                        <a:gd name="T16" fmla="*/ 46 w 54"/>
                        <a:gd name="T17" fmla="*/ 87 h 135"/>
                        <a:gd name="T18" fmla="*/ 39 w 54"/>
                        <a:gd name="T19" fmla="*/ 82 h 135"/>
                        <a:gd name="T20" fmla="*/ 36 w 54"/>
                        <a:gd name="T21" fmla="*/ 82 h 135"/>
                        <a:gd name="T22" fmla="*/ 39 w 54"/>
                        <a:gd name="T23" fmla="*/ 77 h 135"/>
                        <a:gd name="T24" fmla="*/ 39 w 54"/>
                        <a:gd name="T25" fmla="*/ 62 h 135"/>
                        <a:gd name="T26" fmla="*/ 22 w 54"/>
                        <a:gd name="T27" fmla="*/ 64 h 135"/>
                        <a:gd name="T28" fmla="*/ 20 w 54"/>
                        <a:gd name="T29" fmla="*/ 80 h 135"/>
                        <a:gd name="T30" fmla="*/ 23 w 54"/>
                        <a:gd name="T31" fmla="*/ 90 h 135"/>
                        <a:gd name="T32" fmla="*/ 34 w 54"/>
                        <a:gd name="T33" fmla="*/ 116 h 135"/>
                        <a:gd name="T34" fmla="*/ 52 w 54"/>
                        <a:gd name="T35" fmla="*/ 113 h 135"/>
                        <a:gd name="T36" fmla="*/ 47 w 54"/>
                        <a:gd name="T37" fmla="*/ 134 h 135"/>
                        <a:gd name="T38" fmla="*/ 17 w 54"/>
                        <a:gd name="T39" fmla="*/ 116 h 135"/>
                        <a:gd name="T40" fmla="*/ 14 w 54"/>
                        <a:gd name="T41" fmla="*/ 99 h 135"/>
                        <a:gd name="T42" fmla="*/ 12 w 54"/>
                        <a:gd name="T43" fmla="*/ 79 h 135"/>
                        <a:gd name="T44" fmla="*/ 10 w 54"/>
                        <a:gd name="T45" fmla="*/ 80 h 135"/>
                        <a:gd name="T46" fmla="*/ 6 w 54"/>
                        <a:gd name="T47" fmla="*/ 80 h 135"/>
                        <a:gd name="T48" fmla="*/ 0 w 54"/>
                        <a:gd name="T49" fmla="*/ 54 h 135"/>
                        <a:gd name="T50" fmla="*/ 1 w 54"/>
                        <a:gd name="T51" fmla="*/ 52 h 135"/>
                        <a:gd name="T52" fmla="*/ 3 w 54"/>
                        <a:gd name="T53" fmla="*/ 51 h 135"/>
                        <a:gd name="T54" fmla="*/ 3 w 54"/>
                        <a:gd name="T55" fmla="*/ 43 h 135"/>
                        <a:gd name="T56" fmla="*/ 3 w 54"/>
                        <a:gd name="T57" fmla="*/ 37 h 135"/>
                        <a:gd name="T58" fmla="*/ 3 w 54"/>
                        <a:gd name="T59" fmla="*/ 32 h 135"/>
                        <a:gd name="T60" fmla="*/ 4 w 54"/>
                        <a:gd name="T61" fmla="*/ 25 h 135"/>
                        <a:gd name="T62" fmla="*/ 6 w 54"/>
                        <a:gd name="T63" fmla="*/ 18 h 135"/>
                        <a:gd name="T64" fmla="*/ 8 w 54"/>
                        <a:gd name="T65" fmla="*/ 13 h 135"/>
                        <a:gd name="T66" fmla="*/ 12 w 54"/>
                        <a:gd name="T67" fmla="*/ 8 h 135"/>
                        <a:gd name="T68" fmla="*/ 18 w 54"/>
                        <a:gd name="T69" fmla="*/ 3 h 135"/>
                        <a:gd name="T70" fmla="*/ 25 w 54"/>
                        <a:gd name="T71" fmla="*/ 0 h 135"/>
                        <a:gd name="T72" fmla="*/ 23 w 54"/>
                        <a:gd name="T73" fmla="*/ 4 h 135"/>
                        <a:gd name="T74" fmla="*/ 22 w 54"/>
                        <a:gd name="T75" fmla="*/ 8 h 135"/>
                        <a:gd name="T76" fmla="*/ 23 w 54"/>
                        <a:gd name="T77" fmla="*/ 11 h 135"/>
                        <a:gd name="T78" fmla="*/ 25 w 54"/>
                        <a:gd name="T79" fmla="*/ 13 h 135"/>
                        <a:gd name="T80" fmla="*/ 27 w 54"/>
                        <a:gd name="T81" fmla="*/ 14 h 135"/>
                        <a:gd name="T82" fmla="*/ 30 w 54"/>
                        <a:gd name="T83" fmla="*/ 16 h 135"/>
                        <a:gd name="T84" fmla="*/ 34 w 54"/>
                        <a:gd name="T85"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 h="135">
                          <a:moveTo>
                            <a:pt x="34" y="16"/>
                          </a:moveTo>
                          <a:lnTo>
                            <a:pt x="28" y="47"/>
                          </a:lnTo>
                          <a:lnTo>
                            <a:pt x="26" y="49"/>
                          </a:lnTo>
                          <a:lnTo>
                            <a:pt x="34" y="49"/>
                          </a:lnTo>
                          <a:lnTo>
                            <a:pt x="41" y="52"/>
                          </a:lnTo>
                          <a:lnTo>
                            <a:pt x="46" y="53"/>
                          </a:lnTo>
                          <a:lnTo>
                            <a:pt x="45" y="80"/>
                          </a:lnTo>
                          <a:lnTo>
                            <a:pt x="53" y="80"/>
                          </a:lnTo>
                          <a:lnTo>
                            <a:pt x="46" y="87"/>
                          </a:lnTo>
                          <a:lnTo>
                            <a:pt x="39" y="82"/>
                          </a:lnTo>
                          <a:lnTo>
                            <a:pt x="36" y="82"/>
                          </a:lnTo>
                          <a:lnTo>
                            <a:pt x="39" y="77"/>
                          </a:lnTo>
                          <a:lnTo>
                            <a:pt x="39" y="62"/>
                          </a:lnTo>
                          <a:lnTo>
                            <a:pt x="22" y="64"/>
                          </a:lnTo>
                          <a:lnTo>
                            <a:pt x="20" y="80"/>
                          </a:lnTo>
                          <a:lnTo>
                            <a:pt x="23" y="90"/>
                          </a:lnTo>
                          <a:lnTo>
                            <a:pt x="34" y="116"/>
                          </a:lnTo>
                          <a:lnTo>
                            <a:pt x="52" y="113"/>
                          </a:lnTo>
                          <a:lnTo>
                            <a:pt x="47" y="134"/>
                          </a:lnTo>
                          <a:lnTo>
                            <a:pt x="17" y="116"/>
                          </a:lnTo>
                          <a:lnTo>
                            <a:pt x="14" y="99"/>
                          </a:lnTo>
                          <a:lnTo>
                            <a:pt x="12" y="79"/>
                          </a:lnTo>
                          <a:lnTo>
                            <a:pt x="10" y="80"/>
                          </a:lnTo>
                          <a:lnTo>
                            <a:pt x="6" y="80"/>
                          </a:lnTo>
                          <a:lnTo>
                            <a:pt x="0" y="54"/>
                          </a:lnTo>
                          <a:lnTo>
                            <a:pt x="1" y="52"/>
                          </a:lnTo>
                          <a:lnTo>
                            <a:pt x="3" y="51"/>
                          </a:lnTo>
                          <a:lnTo>
                            <a:pt x="3" y="43"/>
                          </a:lnTo>
                          <a:lnTo>
                            <a:pt x="3" y="37"/>
                          </a:lnTo>
                          <a:lnTo>
                            <a:pt x="3" y="32"/>
                          </a:lnTo>
                          <a:lnTo>
                            <a:pt x="4" y="25"/>
                          </a:lnTo>
                          <a:lnTo>
                            <a:pt x="6" y="18"/>
                          </a:lnTo>
                          <a:lnTo>
                            <a:pt x="8" y="13"/>
                          </a:lnTo>
                          <a:lnTo>
                            <a:pt x="12" y="8"/>
                          </a:lnTo>
                          <a:lnTo>
                            <a:pt x="18" y="3"/>
                          </a:lnTo>
                          <a:lnTo>
                            <a:pt x="25" y="0"/>
                          </a:lnTo>
                          <a:lnTo>
                            <a:pt x="23" y="4"/>
                          </a:lnTo>
                          <a:lnTo>
                            <a:pt x="22" y="8"/>
                          </a:lnTo>
                          <a:lnTo>
                            <a:pt x="23" y="11"/>
                          </a:lnTo>
                          <a:lnTo>
                            <a:pt x="25" y="13"/>
                          </a:lnTo>
                          <a:lnTo>
                            <a:pt x="27" y="14"/>
                          </a:lnTo>
                          <a:lnTo>
                            <a:pt x="30" y="16"/>
                          </a:lnTo>
                          <a:lnTo>
                            <a:pt x="34" y="16"/>
                          </a:lnTo>
                        </a:path>
                      </a:pathLst>
                    </a:custGeom>
                    <a:solidFill>
                      <a:srgbClr val="FFA02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92" name="Freeform 197"/>
                  <p:cNvSpPr>
                    <a:spLocks/>
                  </p:cNvSpPr>
                  <p:nvPr/>
                </p:nvSpPr>
                <p:spPr bwMode="auto">
                  <a:xfrm>
                    <a:off x="3443" y="1789"/>
                    <a:ext cx="91" cy="79"/>
                  </a:xfrm>
                  <a:custGeom>
                    <a:avLst/>
                    <a:gdLst>
                      <a:gd name="T0" fmla="*/ 6 w 91"/>
                      <a:gd name="T1" fmla="*/ 78 h 79"/>
                      <a:gd name="T2" fmla="*/ 0 w 91"/>
                      <a:gd name="T3" fmla="*/ 59 h 79"/>
                      <a:gd name="T4" fmla="*/ 1 w 91"/>
                      <a:gd name="T5" fmla="*/ 38 h 79"/>
                      <a:gd name="T6" fmla="*/ 3 w 91"/>
                      <a:gd name="T7" fmla="*/ 24 h 79"/>
                      <a:gd name="T8" fmla="*/ 6 w 91"/>
                      <a:gd name="T9" fmla="*/ 17 h 79"/>
                      <a:gd name="T10" fmla="*/ 11 w 91"/>
                      <a:gd name="T11" fmla="*/ 12 h 79"/>
                      <a:gd name="T12" fmla="*/ 18 w 91"/>
                      <a:gd name="T13" fmla="*/ 6 h 79"/>
                      <a:gd name="T14" fmla="*/ 30 w 91"/>
                      <a:gd name="T15" fmla="*/ 3 h 79"/>
                      <a:gd name="T16" fmla="*/ 43 w 91"/>
                      <a:gd name="T17" fmla="*/ 0 h 79"/>
                      <a:gd name="T18" fmla="*/ 57 w 91"/>
                      <a:gd name="T19" fmla="*/ 2 h 79"/>
                      <a:gd name="T20" fmla="*/ 67 w 91"/>
                      <a:gd name="T21" fmla="*/ 5 h 79"/>
                      <a:gd name="T22" fmla="*/ 73 w 91"/>
                      <a:gd name="T23" fmla="*/ 8 h 79"/>
                      <a:gd name="T24" fmla="*/ 80 w 91"/>
                      <a:gd name="T25" fmla="*/ 10 h 79"/>
                      <a:gd name="T26" fmla="*/ 83 w 91"/>
                      <a:gd name="T27" fmla="*/ 15 h 79"/>
                      <a:gd name="T28" fmla="*/ 86 w 91"/>
                      <a:gd name="T29" fmla="*/ 22 h 79"/>
                      <a:gd name="T30" fmla="*/ 89 w 91"/>
                      <a:gd name="T31" fmla="*/ 35 h 79"/>
                      <a:gd name="T32" fmla="*/ 90 w 91"/>
                      <a:gd name="T33" fmla="*/ 47 h 79"/>
                      <a:gd name="T34" fmla="*/ 90 w 91"/>
                      <a:gd name="T35" fmla="*/ 57 h 79"/>
                      <a:gd name="T36" fmla="*/ 90 w 91"/>
                      <a:gd name="T37" fmla="*/ 61 h 79"/>
                      <a:gd name="T38" fmla="*/ 87 w 91"/>
                      <a:gd name="T39" fmla="*/ 72 h 79"/>
                      <a:gd name="T40" fmla="*/ 89 w 91"/>
                      <a:gd name="T41" fmla="*/ 59 h 79"/>
                      <a:gd name="T42" fmla="*/ 82 w 91"/>
                      <a:gd name="T43" fmla="*/ 62 h 79"/>
                      <a:gd name="T44" fmla="*/ 80 w 91"/>
                      <a:gd name="T45" fmla="*/ 70 h 79"/>
                      <a:gd name="T46" fmla="*/ 79 w 91"/>
                      <a:gd name="T47" fmla="*/ 63 h 79"/>
                      <a:gd name="T48" fmla="*/ 80 w 91"/>
                      <a:gd name="T49" fmla="*/ 54 h 79"/>
                      <a:gd name="T50" fmla="*/ 74 w 91"/>
                      <a:gd name="T51" fmla="*/ 41 h 79"/>
                      <a:gd name="T52" fmla="*/ 77 w 91"/>
                      <a:gd name="T53" fmla="*/ 35 h 79"/>
                      <a:gd name="T54" fmla="*/ 68 w 91"/>
                      <a:gd name="T55" fmla="*/ 37 h 79"/>
                      <a:gd name="T56" fmla="*/ 61 w 91"/>
                      <a:gd name="T57" fmla="*/ 40 h 79"/>
                      <a:gd name="T58" fmla="*/ 53 w 91"/>
                      <a:gd name="T59" fmla="*/ 39 h 79"/>
                      <a:gd name="T60" fmla="*/ 46 w 91"/>
                      <a:gd name="T61" fmla="*/ 37 h 79"/>
                      <a:gd name="T62" fmla="*/ 40 w 91"/>
                      <a:gd name="T63" fmla="*/ 36 h 79"/>
                      <a:gd name="T64" fmla="*/ 45 w 91"/>
                      <a:gd name="T65" fmla="*/ 40 h 79"/>
                      <a:gd name="T66" fmla="*/ 41 w 91"/>
                      <a:gd name="T67" fmla="*/ 40 h 79"/>
                      <a:gd name="T68" fmla="*/ 31 w 91"/>
                      <a:gd name="T69" fmla="*/ 39 h 79"/>
                      <a:gd name="T70" fmla="*/ 24 w 91"/>
                      <a:gd name="T71" fmla="*/ 35 h 79"/>
                      <a:gd name="T72" fmla="*/ 18 w 91"/>
                      <a:gd name="T73" fmla="*/ 33 h 79"/>
                      <a:gd name="T74" fmla="*/ 19 w 91"/>
                      <a:gd name="T75" fmla="*/ 38 h 79"/>
                      <a:gd name="T76" fmla="*/ 17 w 91"/>
                      <a:gd name="T77" fmla="*/ 46 h 79"/>
                      <a:gd name="T78" fmla="*/ 15 w 91"/>
                      <a:gd name="T79" fmla="*/ 52 h 79"/>
                      <a:gd name="T80" fmla="*/ 13 w 91"/>
                      <a:gd name="T81" fmla="*/ 57 h 79"/>
                      <a:gd name="T82" fmla="*/ 13 w 91"/>
                      <a:gd name="T83" fmla="*/ 63 h 79"/>
                      <a:gd name="T84" fmla="*/ 13 w 91"/>
                      <a:gd name="T85" fmla="*/ 68 h 79"/>
                      <a:gd name="T86" fmla="*/ 10 w 91"/>
                      <a:gd name="T87" fmla="*/ 63 h 79"/>
                      <a:gd name="T88" fmla="*/ 6 w 91"/>
                      <a:gd name="T89" fmla="*/ 62 h 79"/>
                      <a:gd name="T90" fmla="*/ 3 w 91"/>
                      <a:gd name="T91" fmla="*/ 66 h 79"/>
                      <a:gd name="T92" fmla="*/ 6 w 91"/>
                      <a:gd name="T93"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 h="79">
                        <a:moveTo>
                          <a:pt x="6" y="78"/>
                        </a:moveTo>
                        <a:lnTo>
                          <a:pt x="0" y="59"/>
                        </a:lnTo>
                        <a:lnTo>
                          <a:pt x="1" y="38"/>
                        </a:lnTo>
                        <a:lnTo>
                          <a:pt x="3" y="24"/>
                        </a:lnTo>
                        <a:lnTo>
                          <a:pt x="6" y="17"/>
                        </a:lnTo>
                        <a:lnTo>
                          <a:pt x="11" y="12"/>
                        </a:lnTo>
                        <a:lnTo>
                          <a:pt x="18" y="6"/>
                        </a:lnTo>
                        <a:lnTo>
                          <a:pt x="30" y="3"/>
                        </a:lnTo>
                        <a:lnTo>
                          <a:pt x="43" y="0"/>
                        </a:lnTo>
                        <a:lnTo>
                          <a:pt x="57" y="2"/>
                        </a:lnTo>
                        <a:lnTo>
                          <a:pt x="67" y="5"/>
                        </a:lnTo>
                        <a:lnTo>
                          <a:pt x="73" y="8"/>
                        </a:lnTo>
                        <a:lnTo>
                          <a:pt x="80" y="10"/>
                        </a:lnTo>
                        <a:lnTo>
                          <a:pt x="83" y="15"/>
                        </a:lnTo>
                        <a:lnTo>
                          <a:pt x="86" y="22"/>
                        </a:lnTo>
                        <a:lnTo>
                          <a:pt x="89" y="35"/>
                        </a:lnTo>
                        <a:lnTo>
                          <a:pt x="90" y="47"/>
                        </a:lnTo>
                        <a:lnTo>
                          <a:pt x="90" y="57"/>
                        </a:lnTo>
                        <a:lnTo>
                          <a:pt x="90" y="61"/>
                        </a:lnTo>
                        <a:lnTo>
                          <a:pt x="87" y="72"/>
                        </a:lnTo>
                        <a:lnTo>
                          <a:pt x="89" y="59"/>
                        </a:lnTo>
                        <a:lnTo>
                          <a:pt x="82" y="62"/>
                        </a:lnTo>
                        <a:lnTo>
                          <a:pt x="80" y="70"/>
                        </a:lnTo>
                        <a:lnTo>
                          <a:pt x="79" y="63"/>
                        </a:lnTo>
                        <a:lnTo>
                          <a:pt x="80" y="54"/>
                        </a:lnTo>
                        <a:lnTo>
                          <a:pt x="74" y="41"/>
                        </a:lnTo>
                        <a:lnTo>
                          <a:pt x="77" y="35"/>
                        </a:lnTo>
                        <a:lnTo>
                          <a:pt x="68" y="37"/>
                        </a:lnTo>
                        <a:lnTo>
                          <a:pt x="61" y="40"/>
                        </a:lnTo>
                        <a:lnTo>
                          <a:pt x="53" y="39"/>
                        </a:lnTo>
                        <a:lnTo>
                          <a:pt x="46" y="37"/>
                        </a:lnTo>
                        <a:lnTo>
                          <a:pt x="40" y="36"/>
                        </a:lnTo>
                        <a:lnTo>
                          <a:pt x="45" y="40"/>
                        </a:lnTo>
                        <a:lnTo>
                          <a:pt x="41" y="40"/>
                        </a:lnTo>
                        <a:lnTo>
                          <a:pt x="31" y="39"/>
                        </a:lnTo>
                        <a:lnTo>
                          <a:pt x="24" y="35"/>
                        </a:lnTo>
                        <a:lnTo>
                          <a:pt x="18" y="33"/>
                        </a:lnTo>
                        <a:lnTo>
                          <a:pt x="19" y="38"/>
                        </a:lnTo>
                        <a:lnTo>
                          <a:pt x="17" y="46"/>
                        </a:lnTo>
                        <a:lnTo>
                          <a:pt x="15" y="52"/>
                        </a:lnTo>
                        <a:lnTo>
                          <a:pt x="13" y="57"/>
                        </a:lnTo>
                        <a:lnTo>
                          <a:pt x="13" y="63"/>
                        </a:lnTo>
                        <a:lnTo>
                          <a:pt x="13" y="68"/>
                        </a:lnTo>
                        <a:lnTo>
                          <a:pt x="10" y="63"/>
                        </a:lnTo>
                        <a:lnTo>
                          <a:pt x="6" y="62"/>
                        </a:lnTo>
                        <a:lnTo>
                          <a:pt x="3" y="66"/>
                        </a:lnTo>
                        <a:lnTo>
                          <a:pt x="6" y="78"/>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78" name="Group 198"/>
                <p:cNvGrpSpPr>
                  <a:grpSpLocks/>
                </p:cNvGrpSpPr>
                <p:nvPr/>
              </p:nvGrpSpPr>
              <p:grpSpPr bwMode="auto">
                <a:xfrm>
                  <a:off x="3375" y="2525"/>
                  <a:ext cx="256" cy="68"/>
                  <a:chOff x="3375" y="2525"/>
                  <a:chExt cx="256" cy="68"/>
                </a:xfrm>
              </p:grpSpPr>
              <p:sp>
                <p:nvSpPr>
                  <p:cNvPr id="89" name="Freeform 199"/>
                  <p:cNvSpPr>
                    <a:spLocks/>
                  </p:cNvSpPr>
                  <p:nvPr/>
                </p:nvSpPr>
                <p:spPr bwMode="auto">
                  <a:xfrm>
                    <a:off x="3375" y="2525"/>
                    <a:ext cx="105" cy="68"/>
                  </a:xfrm>
                  <a:custGeom>
                    <a:avLst/>
                    <a:gdLst>
                      <a:gd name="T0" fmla="*/ 50 w 105"/>
                      <a:gd name="T1" fmla="*/ 15 h 68"/>
                      <a:gd name="T2" fmla="*/ 32 w 105"/>
                      <a:gd name="T3" fmla="*/ 32 h 68"/>
                      <a:gd name="T4" fmla="*/ 20 w 105"/>
                      <a:gd name="T5" fmla="*/ 41 h 68"/>
                      <a:gd name="T6" fmla="*/ 0 w 105"/>
                      <a:gd name="T7" fmla="*/ 49 h 68"/>
                      <a:gd name="T8" fmla="*/ 0 w 105"/>
                      <a:gd name="T9" fmla="*/ 61 h 68"/>
                      <a:gd name="T10" fmla="*/ 17 w 105"/>
                      <a:gd name="T11" fmla="*/ 67 h 68"/>
                      <a:gd name="T12" fmla="*/ 45 w 105"/>
                      <a:gd name="T13" fmla="*/ 67 h 68"/>
                      <a:gd name="T14" fmla="*/ 66 w 105"/>
                      <a:gd name="T15" fmla="*/ 57 h 68"/>
                      <a:gd name="T16" fmla="*/ 76 w 105"/>
                      <a:gd name="T17" fmla="*/ 48 h 68"/>
                      <a:gd name="T18" fmla="*/ 104 w 105"/>
                      <a:gd name="T19" fmla="*/ 40 h 68"/>
                      <a:gd name="T20" fmla="*/ 104 w 105"/>
                      <a:gd name="T21" fmla="*/ 16 h 68"/>
                      <a:gd name="T22" fmla="*/ 101 w 105"/>
                      <a:gd name="T23" fmla="*/ 0 h 68"/>
                      <a:gd name="T24" fmla="*/ 50 w 105"/>
                      <a:gd name="T25" fmla="*/ 1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68">
                        <a:moveTo>
                          <a:pt x="50" y="15"/>
                        </a:moveTo>
                        <a:lnTo>
                          <a:pt x="32" y="32"/>
                        </a:lnTo>
                        <a:lnTo>
                          <a:pt x="20" y="41"/>
                        </a:lnTo>
                        <a:lnTo>
                          <a:pt x="0" y="49"/>
                        </a:lnTo>
                        <a:lnTo>
                          <a:pt x="0" y="61"/>
                        </a:lnTo>
                        <a:lnTo>
                          <a:pt x="17" y="67"/>
                        </a:lnTo>
                        <a:lnTo>
                          <a:pt x="45" y="67"/>
                        </a:lnTo>
                        <a:lnTo>
                          <a:pt x="66" y="57"/>
                        </a:lnTo>
                        <a:lnTo>
                          <a:pt x="76" y="48"/>
                        </a:lnTo>
                        <a:lnTo>
                          <a:pt x="104" y="40"/>
                        </a:lnTo>
                        <a:lnTo>
                          <a:pt x="104" y="16"/>
                        </a:lnTo>
                        <a:lnTo>
                          <a:pt x="101" y="0"/>
                        </a:lnTo>
                        <a:lnTo>
                          <a:pt x="50" y="15"/>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0" name="Freeform 200"/>
                  <p:cNvSpPr>
                    <a:spLocks/>
                  </p:cNvSpPr>
                  <p:nvPr/>
                </p:nvSpPr>
                <p:spPr bwMode="auto">
                  <a:xfrm>
                    <a:off x="3517" y="2528"/>
                    <a:ext cx="114" cy="60"/>
                  </a:xfrm>
                  <a:custGeom>
                    <a:avLst/>
                    <a:gdLst>
                      <a:gd name="T0" fmla="*/ 1 w 114"/>
                      <a:gd name="T1" fmla="*/ 3 h 60"/>
                      <a:gd name="T2" fmla="*/ 0 w 114"/>
                      <a:gd name="T3" fmla="*/ 35 h 60"/>
                      <a:gd name="T4" fmla="*/ 26 w 114"/>
                      <a:gd name="T5" fmla="*/ 41 h 60"/>
                      <a:gd name="T6" fmla="*/ 41 w 114"/>
                      <a:gd name="T7" fmla="*/ 47 h 60"/>
                      <a:gd name="T8" fmla="*/ 67 w 114"/>
                      <a:gd name="T9" fmla="*/ 55 h 60"/>
                      <a:gd name="T10" fmla="*/ 88 w 114"/>
                      <a:gd name="T11" fmla="*/ 59 h 60"/>
                      <a:gd name="T12" fmla="*/ 109 w 114"/>
                      <a:gd name="T13" fmla="*/ 56 h 60"/>
                      <a:gd name="T14" fmla="*/ 113 w 114"/>
                      <a:gd name="T15" fmla="*/ 41 h 60"/>
                      <a:gd name="T16" fmla="*/ 81 w 114"/>
                      <a:gd name="T17" fmla="*/ 24 h 60"/>
                      <a:gd name="T18" fmla="*/ 59 w 114"/>
                      <a:gd name="T19" fmla="*/ 10 h 60"/>
                      <a:gd name="T20" fmla="*/ 47 w 114"/>
                      <a:gd name="T21" fmla="*/ 0 h 60"/>
                      <a:gd name="T22" fmla="*/ 1 w 114"/>
                      <a:gd name="T23"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60">
                        <a:moveTo>
                          <a:pt x="1" y="3"/>
                        </a:moveTo>
                        <a:lnTo>
                          <a:pt x="0" y="35"/>
                        </a:lnTo>
                        <a:lnTo>
                          <a:pt x="26" y="41"/>
                        </a:lnTo>
                        <a:lnTo>
                          <a:pt x="41" y="47"/>
                        </a:lnTo>
                        <a:lnTo>
                          <a:pt x="67" y="55"/>
                        </a:lnTo>
                        <a:lnTo>
                          <a:pt x="88" y="59"/>
                        </a:lnTo>
                        <a:lnTo>
                          <a:pt x="109" y="56"/>
                        </a:lnTo>
                        <a:lnTo>
                          <a:pt x="113" y="41"/>
                        </a:lnTo>
                        <a:lnTo>
                          <a:pt x="81" y="24"/>
                        </a:lnTo>
                        <a:lnTo>
                          <a:pt x="59" y="10"/>
                        </a:lnTo>
                        <a:lnTo>
                          <a:pt x="47" y="0"/>
                        </a:lnTo>
                        <a:lnTo>
                          <a:pt x="1" y="3"/>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79" name="Freeform 201"/>
                <p:cNvSpPr>
                  <a:spLocks/>
                </p:cNvSpPr>
                <p:nvPr/>
              </p:nvSpPr>
              <p:spPr bwMode="auto">
                <a:xfrm>
                  <a:off x="3335" y="2186"/>
                  <a:ext cx="58" cy="44"/>
                </a:xfrm>
                <a:custGeom>
                  <a:avLst/>
                  <a:gdLst>
                    <a:gd name="T0" fmla="*/ 16 w 58"/>
                    <a:gd name="T1" fmla="*/ 4 h 44"/>
                    <a:gd name="T2" fmla="*/ 5 w 58"/>
                    <a:gd name="T3" fmla="*/ 15 h 44"/>
                    <a:gd name="T4" fmla="*/ 0 w 58"/>
                    <a:gd name="T5" fmla="*/ 28 h 44"/>
                    <a:gd name="T6" fmla="*/ 12 w 58"/>
                    <a:gd name="T7" fmla="*/ 41 h 44"/>
                    <a:gd name="T8" fmla="*/ 24 w 58"/>
                    <a:gd name="T9" fmla="*/ 43 h 44"/>
                    <a:gd name="T10" fmla="*/ 34 w 58"/>
                    <a:gd name="T11" fmla="*/ 40 h 44"/>
                    <a:gd name="T12" fmla="*/ 42 w 58"/>
                    <a:gd name="T13" fmla="*/ 42 h 44"/>
                    <a:gd name="T14" fmla="*/ 52 w 58"/>
                    <a:gd name="T15" fmla="*/ 30 h 44"/>
                    <a:gd name="T16" fmla="*/ 57 w 58"/>
                    <a:gd name="T17" fmla="*/ 16 h 44"/>
                    <a:gd name="T18" fmla="*/ 45 w 58"/>
                    <a:gd name="T19" fmla="*/ 0 h 44"/>
                    <a:gd name="T20" fmla="*/ 16 w 58"/>
                    <a:gd name="T21"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4">
                      <a:moveTo>
                        <a:pt x="16" y="4"/>
                      </a:moveTo>
                      <a:lnTo>
                        <a:pt x="5" y="15"/>
                      </a:lnTo>
                      <a:lnTo>
                        <a:pt x="0" y="28"/>
                      </a:lnTo>
                      <a:lnTo>
                        <a:pt x="12" y="41"/>
                      </a:lnTo>
                      <a:lnTo>
                        <a:pt x="24" y="43"/>
                      </a:lnTo>
                      <a:lnTo>
                        <a:pt x="34" y="40"/>
                      </a:lnTo>
                      <a:lnTo>
                        <a:pt x="42" y="42"/>
                      </a:lnTo>
                      <a:lnTo>
                        <a:pt x="52" y="30"/>
                      </a:lnTo>
                      <a:lnTo>
                        <a:pt x="57" y="16"/>
                      </a:lnTo>
                      <a:lnTo>
                        <a:pt x="45" y="0"/>
                      </a:lnTo>
                      <a:lnTo>
                        <a:pt x="16" y="4"/>
                      </a:lnTo>
                    </a:path>
                  </a:pathLst>
                </a:custGeom>
                <a:solidFill>
                  <a:srgbClr val="FFC06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80" name="Group 202"/>
                <p:cNvGrpSpPr>
                  <a:grpSpLocks/>
                </p:cNvGrpSpPr>
                <p:nvPr/>
              </p:nvGrpSpPr>
              <p:grpSpPr bwMode="auto">
                <a:xfrm>
                  <a:off x="3350" y="1912"/>
                  <a:ext cx="285" cy="638"/>
                  <a:chOff x="3350" y="1912"/>
                  <a:chExt cx="285" cy="638"/>
                </a:xfrm>
              </p:grpSpPr>
              <p:sp>
                <p:nvSpPr>
                  <p:cNvPr id="82" name="Freeform 203"/>
                  <p:cNvSpPr>
                    <a:spLocks/>
                  </p:cNvSpPr>
                  <p:nvPr/>
                </p:nvSpPr>
                <p:spPr bwMode="auto">
                  <a:xfrm>
                    <a:off x="3454" y="1912"/>
                    <a:ext cx="74" cy="211"/>
                  </a:xfrm>
                  <a:custGeom>
                    <a:avLst/>
                    <a:gdLst>
                      <a:gd name="T0" fmla="*/ 43 w 74"/>
                      <a:gd name="T1" fmla="*/ 210 h 211"/>
                      <a:gd name="T2" fmla="*/ 0 w 74"/>
                      <a:gd name="T3" fmla="*/ 13 h 211"/>
                      <a:gd name="T4" fmla="*/ 8 w 74"/>
                      <a:gd name="T5" fmla="*/ 2 h 211"/>
                      <a:gd name="T6" fmla="*/ 37 w 74"/>
                      <a:gd name="T7" fmla="*/ 18 h 211"/>
                      <a:gd name="T8" fmla="*/ 64 w 74"/>
                      <a:gd name="T9" fmla="*/ 0 h 211"/>
                      <a:gd name="T10" fmla="*/ 73 w 74"/>
                      <a:gd name="T11" fmla="*/ 12 h 211"/>
                      <a:gd name="T12" fmla="*/ 43 w 74"/>
                      <a:gd name="T13" fmla="*/ 210 h 211"/>
                    </a:gdLst>
                    <a:ahLst/>
                    <a:cxnLst>
                      <a:cxn ang="0">
                        <a:pos x="T0" y="T1"/>
                      </a:cxn>
                      <a:cxn ang="0">
                        <a:pos x="T2" y="T3"/>
                      </a:cxn>
                      <a:cxn ang="0">
                        <a:pos x="T4" y="T5"/>
                      </a:cxn>
                      <a:cxn ang="0">
                        <a:pos x="T6" y="T7"/>
                      </a:cxn>
                      <a:cxn ang="0">
                        <a:pos x="T8" y="T9"/>
                      </a:cxn>
                      <a:cxn ang="0">
                        <a:pos x="T10" y="T11"/>
                      </a:cxn>
                      <a:cxn ang="0">
                        <a:pos x="T12" y="T13"/>
                      </a:cxn>
                    </a:cxnLst>
                    <a:rect l="0" t="0" r="r" b="b"/>
                    <a:pathLst>
                      <a:path w="74" h="211">
                        <a:moveTo>
                          <a:pt x="43" y="210"/>
                        </a:moveTo>
                        <a:lnTo>
                          <a:pt x="0" y="13"/>
                        </a:lnTo>
                        <a:lnTo>
                          <a:pt x="8" y="2"/>
                        </a:lnTo>
                        <a:lnTo>
                          <a:pt x="37" y="18"/>
                        </a:lnTo>
                        <a:lnTo>
                          <a:pt x="64" y="0"/>
                        </a:lnTo>
                        <a:lnTo>
                          <a:pt x="73" y="12"/>
                        </a:lnTo>
                        <a:lnTo>
                          <a:pt x="43" y="210"/>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83" name="Freeform 204"/>
                  <p:cNvSpPr>
                    <a:spLocks/>
                  </p:cNvSpPr>
                  <p:nvPr/>
                </p:nvSpPr>
                <p:spPr bwMode="auto">
                  <a:xfrm>
                    <a:off x="3483" y="1930"/>
                    <a:ext cx="24" cy="188"/>
                  </a:xfrm>
                  <a:custGeom>
                    <a:avLst/>
                    <a:gdLst>
                      <a:gd name="T0" fmla="*/ 7 w 24"/>
                      <a:gd name="T1" fmla="*/ 0 h 188"/>
                      <a:gd name="T2" fmla="*/ 9 w 24"/>
                      <a:gd name="T3" fmla="*/ 0 h 188"/>
                      <a:gd name="T4" fmla="*/ 17 w 24"/>
                      <a:gd name="T5" fmla="*/ 13 h 188"/>
                      <a:gd name="T6" fmla="*/ 12 w 24"/>
                      <a:gd name="T7" fmla="*/ 23 h 188"/>
                      <a:gd name="T8" fmla="*/ 18 w 24"/>
                      <a:gd name="T9" fmla="*/ 48 h 188"/>
                      <a:gd name="T10" fmla="*/ 22 w 24"/>
                      <a:gd name="T11" fmla="*/ 70 h 188"/>
                      <a:gd name="T12" fmla="*/ 23 w 24"/>
                      <a:gd name="T13" fmla="*/ 97 h 188"/>
                      <a:gd name="T14" fmla="*/ 20 w 24"/>
                      <a:gd name="T15" fmla="*/ 153 h 188"/>
                      <a:gd name="T16" fmla="*/ 20 w 24"/>
                      <a:gd name="T17" fmla="*/ 186 h 188"/>
                      <a:gd name="T18" fmla="*/ 7 w 24"/>
                      <a:gd name="T19" fmla="*/ 187 h 188"/>
                      <a:gd name="T20" fmla="*/ 4 w 24"/>
                      <a:gd name="T21" fmla="*/ 152 h 188"/>
                      <a:gd name="T22" fmla="*/ 1 w 24"/>
                      <a:gd name="T23" fmla="*/ 97 h 188"/>
                      <a:gd name="T24" fmla="*/ 1 w 24"/>
                      <a:gd name="T25" fmla="*/ 71 h 188"/>
                      <a:gd name="T26" fmla="*/ 2 w 24"/>
                      <a:gd name="T27" fmla="*/ 49 h 188"/>
                      <a:gd name="T28" fmla="*/ 6 w 24"/>
                      <a:gd name="T29" fmla="*/ 24 h 188"/>
                      <a:gd name="T30" fmla="*/ 0 w 24"/>
                      <a:gd name="T31" fmla="*/ 16 h 188"/>
                      <a:gd name="T32" fmla="*/ 7 w 24"/>
                      <a:gd name="T3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188">
                        <a:moveTo>
                          <a:pt x="7" y="0"/>
                        </a:moveTo>
                        <a:lnTo>
                          <a:pt x="9" y="0"/>
                        </a:lnTo>
                        <a:lnTo>
                          <a:pt x="17" y="13"/>
                        </a:lnTo>
                        <a:lnTo>
                          <a:pt x="12" y="23"/>
                        </a:lnTo>
                        <a:lnTo>
                          <a:pt x="18" y="48"/>
                        </a:lnTo>
                        <a:lnTo>
                          <a:pt x="22" y="70"/>
                        </a:lnTo>
                        <a:lnTo>
                          <a:pt x="23" y="97"/>
                        </a:lnTo>
                        <a:lnTo>
                          <a:pt x="20" y="153"/>
                        </a:lnTo>
                        <a:lnTo>
                          <a:pt x="20" y="186"/>
                        </a:lnTo>
                        <a:lnTo>
                          <a:pt x="7" y="187"/>
                        </a:lnTo>
                        <a:lnTo>
                          <a:pt x="4" y="152"/>
                        </a:lnTo>
                        <a:lnTo>
                          <a:pt x="1" y="97"/>
                        </a:lnTo>
                        <a:lnTo>
                          <a:pt x="1" y="71"/>
                        </a:lnTo>
                        <a:lnTo>
                          <a:pt x="2" y="49"/>
                        </a:lnTo>
                        <a:lnTo>
                          <a:pt x="6" y="24"/>
                        </a:lnTo>
                        <a:lnTo>
                          <a:pt x="0" y="16"/>
                        </a:lnTo>
                        <a:lnTo>
                          <a:pt x="7" y="0"/>
                        </a:lnTo>
                      </a:path>
                    </a:pathLst>
                  </a:custGeom>
                  <a:solidFill>
                    <a:srgbClr val="0020A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84" name="Group 205"/>
                  <p:cNvGrpSpPr>
                    <a:grpSpLocks/>
                  </p:cNvGrpSpPr>
                  <p:nvPr/>
                </p:nvGrpSpPr>
                <p:grpSpPr bwMode="auto">
                  <a:xfrm>
                    <a:off x="3350" y="1921"/>
                    <a:ext cx="285" cy="629"/>
                    <a:chOff x="3350" y="1921"/>
                    <a:chExt cx="285" cy="629"/>
                  </a:xfrm>
                </p:grpSpPr>
                <p:sp>
                  <p:nvSpPr>
                    <p:cNvPr id="85" name="Freeform 206"/>
                    <p:cNvSpPr>
                      <a:spLocks/>
                    </p:cNvSpPr>
                    <p:nvPr/>
                  </p:nvSpPr>
                  <p:spPr bwMode="auto">
                    <a:xfrm>
                      <a:off x="3350" y="1921"/>
                      <a:ext cx="285" cy="629"/>
                    </a:xfrm>
                    <a:custGeom>
                      <a:avLst/>
                      <a:gdLst>
                        <a:gd name="T0" fmla="*/ 103 w 285"/>
                        <a:gd name="T1" fmla="*/ 3 h 629"/>
                        <a:gd name="T2" fmla="*/ 47 w 285"/>
                        <a:gd name="T3" fmla="*/ 31 h 629"/>
                        <a:gd name="T4" fmla="*/ 12 w 285"/>
                        <a:gd name="T5" fmla="*/ 132 h 629"/>
                        <a:gd name="T6" fmla="*/ 3 w 285"/>
                        <a:gd name="T7" fmla="*/ 172 h 629"/>
                        <a:gd name="T8" fmla="*/ 0 w 285"/>
                        <a:gd name="T9" fmla="*/ 269 h 629"/>
                        <a:gd name="T10" fmla="*/ 37 w 285"/>
                        <a:gd name="T11" fmla="*/ 269 h 629"/>
                        <a:gd name="T12" fmla="*/ 41 w 285"/>
                        <a:gd name="T13" fmla="*/ 183 h 629"/>
                        <a:gd name="T14" fmla="*/ 66 w 285"/>
                        <a:gd name="T15" fmla="*/ 120 h 629"/>
                        <a:gd name="T16" fmla="*/ 70 w 285"/>
                        <a:gd name="T17" fmla="*/ 213 h 629"/>
                        <a:gd name="T18" fmla="*/ 66 w 285"/>
                        <a:gd name="T19" fmla="*/ 311 h 629"/>
                        <a:gd name="T20" fmla="*/ 82 w 285"/>
                        <a:gd name="T21" fmla="*/ 314 h 629"/>
                        <a:gd name="T22" fmla="*/ 79 w 285"/>
                        <a:gd name="T23" fmla="*/ 442 h 629"/>
                        <a:gd name="T24" fmla="*/ 75 w 285"/>
                        <a:gd name="T25" fmla="*/ 623 h 629"/>
                        <a:gd name="T26" fmla="*/ 99 w 285"/>
                        <a:gd name="T27" fmla="*/ 628 h 629"/>
                        <a:gd name="T28" fmla="*/ 128 w 285"/>
                        <a:gd name="T29" fmla="*/ 616 h 629"/>
                        <a:gd name="T30" fmla="*/ 150 w 285"/>
                        <a:gd name="T31" fmla="*/ 319 h 629"/>
                        <a:gd name="T32" fmla="*/ 159 w 285"/>
                        <a:gd name="T33" fmla="*/ 488 h 629"/>
                        <a:gd name="T34" fmla="*/ 164 w 285"/>
                        <a:gd name="T35" fmla="*/ 617 h 629"/>
                        <a:gd name="T36" fmla="*/ 197 w 285"/>
                        <a:gd name="T37" fmla="*/ 628 h 629"/>
                        <a:gd name="T38" fmla="*/ 223 w 285"/>
                        <a:gd name="T39" fmla="*/ 625 h 629"/>
                        <a:gd name="T40" fmla="*/ 213 w 285"/>
                        <a:gd name="T41" fmla="*/ 389 h 629"/>
                        <a:gd name="T42" fmla="*/ 218 w 285"/>
                        <a:gd name="T43" fmla="*/ 311 h 629"/>
                        <a:gd name="T44" fmla="*/ 228 w 285"/>
                        <a:gd name="T45" fmla="*/ 307 h 629"/>
                        <a:gd name="T46" fmla="*/ 234 w 285"/>
                        <a:gd name="T47" fmla="*/ 280 h 629"/>
                        <a:gd name="T48" fmla="*/ 237 w 285"/>
                        <a:gd name="T49" fmla="*/ 258 h 629"/>
                        <a:gd name="T50" fmla="*/ 284 w 285"/>
                        <a:gd name="T51" fmla="*/ 202 h 629"/>
                        <a:gd name="T52" fmla="*/ 242 w 285"/>
                        <a:gd name="T53" fmla="*/ 31 h 629"/>
                        <a:gd name="T54" fmla="*/ 177 w 285"/>
                        <a:gd name="T55" fmla="*/ 0 h 629"/>
                        <a:gd name="T56" fmla="*/ 147 w 285"/>
                        <a:gd name="T57" fmla="*/ 198 h 629"/>
                        <a:gd name="T58" fmla="*/ 103 w 285"/>
                        <a:gd name="T59" fmla="*/ 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 h="629">
                          <a:moveTo>
                            <a:pt x="103" y="3"/>
                          </a:moveTo>
                          <a:lnTo>
                            <a:pt x="47" y="31"/>
                          </a:lnTo>
                          <a:lnTo>
                            <a:pt x="12" y="132"/>
                          </a:lnTo>
                          <a:lnTo>
                            <a:pt x="3" y="172"/>
                          </a:lnTo>
                          <a:lnTo>
                            <a:pt x="0" y="269"/>
                          </a:lnTo>
                          <a:lnTo>
                            <a:pt x="37" y="269"/>
                          </a:lnTo>
                          <a:lnTo>
                            <a:pt x="41" y="183"/>
                          </a:lnTo>
                          <a:lnTo>
                            <a:pt x="66" y="120"/>
                          </a:lnTo>
                          <a:lnTo>
                            <a:pt x="70" y="213"/>
                          </a:lnTo>
                          <a:lnTo>
                            <a:pt x="66" y="311"/>
                          </a:lnTo>
                          <a:lnTo>
                            <a:pt x="82" y="314"/>
                          </a:lnTo>
                          <a:lnTo>
                            <a:pt x="79" y="442"/>
                          </a:lnTo>
                          <a:lnTo>
                            <a:pt x="75" y="623"/>
                          </a:lnTo>
                          <a:lnTo>
                            <a:pt x="99" y="628"/>
                          </a:lnTo>
                          <a:lnTo>
                            <a:pt x="128" y="616"/>
                          </a:lnTo>
                          <a:lnTo>
                            <a:pt x="150" y="319"/>
                          </a:lnTo>
                          <a:lnTo>
                            <a:pt x="159" y="488"/>
                          </a:lnTo>
                          <a:lnTo>
                            <a:pt x="164" y="617"/>
                          </a:lnTo>
                          <a:lnTo>
                            <a:pt x="197" y="628"/>
                          </a:lnTo>
                          <a:lnTo>
                            <a:pt x="223" y="625"/>
                          </a:lnTo>
                          <a:lnTo>
                            <a:pt x="213" y="389"/>
                          </a:lnTo>
                          <a:lnTo>
                            <a:pt x="218" y="311"/>
                          </a:lnTo>
                          <a:lnTo>
                            <a:pt x="228" y="307"/>
                          </a:lnTo>
                          <a:lnTo>
                            <a:pt x="234" y="280"/>
                          </a:lnTo>
                          <a:lnTo>
                            <a:pt x="237" y="258"/>
                          </a:lnTo>
                          <a:lnTo>
                            <a:pt x="284" y="202"/>
                          </a:lnTo>
                          <a:lnTo>
                            <a:pt x="242" y="31"/>
                          </a:lnTo>
                          <a:lnTo>
                            <a:pt x="177" y="0"/>
                          </a:lnTo>
                          <a:lnTo>
                            <a:pt x="147" y="198"/>
                          </a:lnTo>
                          <a:lnTo>
                            <a:pt x="103" y="3"/>
                          </a:lnTo>
                        </a:path>
                      </a:pathLst>
                    </a:custGeom>
                    <a:solidFill>
                      <a:srgbClr val="80808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86" name="Group 207"/>
                    <p:cNvGrpSpPr>
                      <a:grpSpLocks/>
                    </p:cNvGrpSpPr>
                    <p:nvPr/>
                  </p:nvGrpSpPr>
                  <p:grpSpPr bwMode="auto">
                    <a:xfrm>
                      <a:off x="3497" y="2138"/>
                      <a:ext cx="7" cy="28"/>
                      <a:chOff x="3497" y="2138"/>
                      <a:chExt cx="7" cy="28"/>
                    </a:xfrm>
                  </p:grpSpPr>
                  <p:sp>
                    <p:nvSpPr>
                      <p:cNvPr id="87" name="Oval 208"/>
                      <p:cNvSpPr>
                        <a:spLocks noChangeArrowheads="1"/>
                      </p:cNvSpPr>
                      <p:nvPr/>
                    </p:nvSpPr>
                    <p:spPr bwMode="auto">
                      <a:xfrm>
                        <a:off x="3497" y="2138"/>
                        <a:ext cx="7" cy="6"/>
                      </a:xfrm>
                      <a:prstGeom prst="ellipse">
                        <a:avLst/>
                      </a:prstGeom>
                      <a:solidFill>
                        <a:srgbClr val="0000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8" name="Oval 209"/>
                      <p:cNvSpPr>
                        <a:spLocks noChangeArrowheads="1"/>
                      </p:cNvSpPr>
                      <p:nvPr/>
                    </p:nvSpPr>
                    <p:spPr bwMode="auto">
                      <a:xfrm>
                        <a:off x="3497" y="2159"/>
                        <a:ext cx="7" cy="7"/>
                      </a:xfrm>
                      <a:prstGeom prst="ellipse">
                        <a:avLst/>
                      </a:prstGeom>
                      <a:solidFill>
                        <a:srgbClr val="0000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sp>
              <p:nvSpPr>
                <p:cNvPr id="81" name="Freeform 210"/>
                <p:cNvSpPr>
                  <a:spLocks/>
                </p:cNvSpPr>
                <p:nvPr/>
              </p:nvSpPr>
              <p:spPr bwMode="auto">
                <a:xfrm>
                  <a:off x="3581" y="2147"/>
                  <a:ext cx="58" cy="45"/>
                </a:xfrm>
                <a:custGeom>
                  <a:avLst/>
                  <a:gdLst>
                    <a:gd name="T0" fmla="*/ 16 w 58"/>
                    <a:gd name="T1" fmla="*/ 4 h 45"/>
                    <a:gd name="T2" fmla="*/ 5 w 58"/>
                    <a:gd name="T3" fmla="*/ 15 h 45"/>
                    <a:gd name="T4" fmla="*/ 0 w 58"/>
                    <a:gd name="T5" fmla="*/ 28 h 45"/>
                    <a:gd name="T6" fmla="*/ 12 w 58"/>
                    <a:gd name="T7" fmla="*/ 42 h 45"/>
                    <a:gd name="T8" fmla="*/ 24 w 58"/>
                    <a:gd name="T9" fmla="*/ 44 h 45"/>
                    <a:gd name="T10" fmla="*/ 34 w 58"/>
                    <a:gd name="T11" fmla="*/ 41 h 45"/>
                    <a:gd name="T12" fmla="*/ 42 w 58"/>
                    <a:gd name="T13" fmla="*/ 43 h 45"/>
                    <a:gd name="T14" fmla="*/ 52 w 58"/>
                    <a:gd name="T15" fmla="*/ 30 h 45"/>
                    <a:gd name="T16" fmla="*/ 57 w 58"/>
                    <a:gd name="T17" fmla="*/ 16 h 45"/>
                    <a:gd name="T18" fmla="*/ 45 w 58"/>
                    <a:gd name="T19" fmla="*/ 0 h 45"/>
                    <a:gd name="T20" fmla="*/ 16 w 58"/>
                    <a:gd name="T21"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5">
                      <a:moveTo>
                        <a:pt x="16" y="4"/>
                      </a:moveTo>
                      <a:lnTo>
                        <a:pt x="5" y="15"/>
                      </a:lnTo>
                      <a:lnTo>
                        <a:pt x="0" y="28"/>
                      </a:lnTo>
                      <a:lnTo>
                        <a:pt x="12" y="42"/>
                      </a:lnTo>
                      <a:lnTo>
                        <a:pt x="24" y="44"/>
                      </a:lnTo>
                      <a:lnTo>
                        <a:pt x="34" y="41"/>
                      </a:lnTo>
                      <a:lnTo>
                        <a:pt x="42" y="43"/>
                      </a:lnTo>
                      <a:lnTo>
                        <a:pt x="52" y="30"/>
                      </a:lnTo>
                      <a:lnTo>
                        <a:pt x="57" y="16"/>
                      </a:lnTo>
                      <a:lnTo>
                        <a:pt x="45" y="0"/>
                      </a:lnTo>
                      <a:lnTo>
                        <a:pt x="16" y="4"/>
                      </a:lnTo>
                    </a:path>
                  </a:pathLst>
                </a:custGeom>
                <a:solidFill>
                  <a:srgbClr val="FFC06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40" name="Group 211"/>
              <p:cNvGrpSpPr>
                <a:grpSpLocks/>
              </p:cNvGrpSpPr>
              <p:nvPr/>
            </p:nvGrpSpPr>
            <p:grpSpPr bwMode="auto">
              <a:xfrm>
                <a:off x="7351713" y="2763838"/>
                <a:ext cx="482600" cy="1276350"/>
                <a:chOff x="4631" y="1789"/>
                <a:chExt cx="304" cy="804"/>
              </a:xfrm>
            </p:grpSpPr>
            <p:grpSp>
              <p:nvGrpSpPr>
                <p:cNvPr id="59" name="Group 212"/>
                <p:cNvGrpSpPr>
                  <a:grpSpLocks/>
                </p:cNvGrpSpPr>
                <p:nvPr/>
              </p:nvGrpSpPr>
              <p:grpSpPr bwMode="auto">
                <a:xfrm>
                  <a:off x="4739" y="1789"/>
                  <a:ext cx="91" cy="144"/>
                  <a:chOff x="4739" y="1789"/>
                  <a:chExt cx="91" cy="144"/>
                </a:xfrm>
              </p:grpSpPr>
              <p:grpSp>
                <p:nvGrpSpPr>
                  <p:cNvPr id="73" name="Group 213"/>
                  <p:cNvGrpSpPr>
                    <a:grpSpLocks/>
                  </p:cNvGrpSpPr>
                  <p:nvPr/>
                </p:nvGrpSpPr>
                <p:grpSpPr bwMode="auto">
                  <a:xfrm>
                    <a:off x="4741" y="1796"/>
                    <a:ext cx="88" cy="137"/>
                    <a:chOff x="4741" y="1796"/>
                    <a:chExt cx="88" cy="137"/>
                  </a:xfrm>
                </p:grpSpPr>
                <p:sp>
                  <p:nvSpPr>
                    <p:cNvPr id="75" name="Freeform 214"/>
                    <p:cNvSpPr>
                      <a:spLocks/>
                    </p:cNvSpPr>
                    <p:nvPr/>
                  </p:nvSpPr>
                  <p:spPr bwMode="auto">
                    <a:xfrm>
                      <a:off x="4741" y="1796"/>
                      <a:ext cx="88" cy="136"/>
                    </a:xfrm>
                    <a:custGeom>
                      <a:avLst/>
                      <a:gdLst>
                        <a:gd name="T0" fmla="*/ 12 w 88"/>
                        <a:gd name="T1" fmla="*/ 10 h 136"/>
                        <a:gd name="T2" fmla="*/ 18 w 88"/>
                        <a:gd name="T3" fmla="*/ 5 h 136"/>
                        <a:gd name="T4" fmla="*/ 27 w 88"/>
                        <a:gd name="T5" fmla="*/ 1 h 136"/>
                        <a:gd name="T6" fmla="*/ 36 w 88"/>
                        <a:gd name="T7" fmla="*/ 0 h 136"/>
                        <a:gd name="T8" fmla="*/ 46 w 88"/>
                        <a:gd name="T9" fmla="*/ 0 h 136"/>
                        <a:gd name="T10" fmla="*/ 55 w 88"/>
                        <a:gd name="T11" fmla="*/ 1 h 136"/>
                        <a:gd name="T12" fmla="*/ 65 w 88"/>
                        <a:gd name="T13" fmla="*/ 3 h 136"/>
                        <a:gd name="T14" fmla="*/ 71 w 88"/>
                        <a:gd name="T15" fmla="*/ 7 h 136"/>
                        <a:gd name="T16" fmla="*/ 76 w 88"/>
                        <a:gd name="T17" fmla="*/ 11 h 136"/>
                        <a:gd name="T18" fmla="*/ 78 w 88"/>
                        <a:gd name="T19" fmla="*/ 16 h 136"/>
                        <a:gd name="T20" fmla="*/ 80 w 88"/>
                        <a:gd name="T21" fmla="*/ 21 h 136"/>
                        <a:gd name="T22" fmla="*/ 81 w 88"/>
                        <a:gd name="T23" fmla="*/ 28 h 136"/>
                        <a:gd name="T24" fmla="*/ 82 w 88"/>
                        <a:gd name="T25" fmla="*/ 36 h 136"/>
                        <a:gd name="T26" fmla="*/ 82 w 88"/>
                        <a:gd name="T27" fmla="*/ 41 h 136"/>
                        <a:gd name="T28" fmla="*/ 82 w 88"/>
                        <a:gd name="T29" fmla="*/ 45 h 136"/>
                        <a:gd name="T30" fmla="*/ 82 w 88"/>
                        <a:gd name="T31" fmla="*/ 53 h 136"/>
                        <a:gd name="T32" fmla="*/ 84 w 88"/>
                        <a:gd name="T33" fmla="*/ 52 h 136"/>
                        <a:gd name="T34" fmla="*/ 87 w 88"/>
                        <a:gd name="T35" fmla="*/ 54 h 136"/>
                        <a:gd name="T36" fmla="*/ 87 w 88"/>
                        <a:gd name="T37" fmla="*/ 62 h 136"/>
                        <a:gd name="T38" fmla="*/ 85 w 88"/>
                        <a:gd name="T39" fmla="*/ 70 h 136"/>
                        <a:gd name="T40" fmla="*/ 83 w 88"/>
                        <a:gd name="T41" fmla="*/ 78 h 136"/>
                        <a:gd name="T42" fmla="*/ 83 w 88"/>
                        <a:gd name="T43" fmla="*/ 82 h 136"/>
                        <a:gd name="T44" fmla="*/ 80 w 88"/>
                        <a:gd name="T45" fmla="*/ 83 h 136"/>
                        <a:gd name="T46" fmla="*/ 78 w 88"/>
                        <a:gd name="T47" fmla="*/ 81 h 136"/>
                        <a:gd name="T48" fmla="*/ 77 w 88"/>
                        <a:gd name="T49" fmla="*/ 89 h 136"/>
                        <a:gd name="T50" fmla="*/ 76 w 88"/>
                        <a:gd name="T51" fmla="*/ 97 h 136"/>
                        <a:gd name="T52" fmla="*/ 75 w 88"/>
                        <a:gd name="T53" fmla="*/ 103 h 136"/>
                        <a:gd name="T54" fmla="*/ 74 w 88"/>
                        <a:gd name="T55" fmla="*/ 119 h 136"/>
                        <a:gd name="T56" fmla="*/ 50 w 88"/>
                        <a:gd name="T57" fmla="*/ 135 h 136"/>
                        <a:gd name="T58" fmla="*/ 17 w 88"/>
                        <a:gd name="T59" fmla="*/ 119 h 136"/>
                        <a:gd name="T60" fmla="*/ 16 w 88"/>
                        <a:gd name="T61" fmla="*/ 106 h 136"/>
                        <a:gd name="T62" fmla="*/ 13 w 88"/>
                        <a:gd name="T63" fmla="*/ 90 h 136"/>
                        <a:gd name="T64" fmla="*/ 12 w 88"/>
                        <a:gd name="T65" fmla="*/ 82 h 136"/>
                        <a:gd name="T66" fmla="*/ 11 w 88"/>
                        <a:gd name="T67" fmla="*/ 83 h 136"/>
                        <a:gd name="T68" fmla="*/ 6 w 88"/>
                        <a:gd name="T69" fmla="*/ 83 h 136"/>
                        <a:gd name="T70" fmla="*/ 3 w 88"/>
                        <a:gd name="T71" fmla="*/ 68 h 136"/>
                        <a:gd name="T72" fmla="*/ 0 w 88"/>
                        <a:gd name="T73" fmla="*/ 57 h 136"/>
                        <a:gd name="T74" fmla="*/ 1 w 88"/>
                        <a:gd name="T75" fmla="*/ 55 h 136"/>
                        <a:gd name="T76" fmla="*/ 4 w 88"/>
                        <a:gd name="T77" fmla="*/ 54 h 136"/>
                        <a:gd name="T78" fmla="*/ 4 w 88"/>
                        <a:gd name="T79" fmla="*/ 48 h 136"/>
                        <a:gd name="T80" fmla="*/ 4 w 88"/>
                        <a:gd name="T81" fmla="*/ 39 h 136"/>
                        <a:gd name="T82" fmla="*/ 4 w 88"/>
                        <a:gd name="T83" fmla="*/ 32 h 136"/>
                        <a:gd name="T84" fmla="*/ 5 w 88"/>
                        <a:gd name="T85" fmla="*/ 25 h 136"/>
                        <a:gd name="T86" fmla="*/ 8 w 88"/>
                        <a:gd name="T87" fmla="*/ 15 h 136"/>
                        <a:gd name="T88" fmla="*/ 12 w 88"/>
                        <a:gd name="T89" fmla="*/ 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 h="136">
                          <a:moveTo>
                            <a:pt x="12" y="10"/>
                          </a:moveTo>
                          <a:lnTo>
                            <a:pt x="18" y="5"/>
                          </a:lnTo>
                          <a:lnTo>
                            <a:pt x="27" y="1"/>
                          </a:lnTo>
                          <a:lnTo>
                            <a:pt x="36" y="0"/>
                          </a:lnTo>
                          <a:lnTo>
                            <a:pt x="46" y="0"/>
                          </a:lnTo>
                          <a:lnTo>
                            <a:pt x="55" y="1"/>
                          </a:lnTo>
                          <a:lnTo>
                            <a:pt x="65" y="3"/>
                          </a:lnTo>
                          <a:lnTo>
                            <a:pt x="71" y="7"/>
                          </a:lnTo>
                          <a:lnTo>
                            <a:pt x="76" y="11"/>
                          </a:lnTo>
                          <a:lnTo>
                            <a:pt x="78" y="16"/>
                          </a:lnTo>
                          <a:lnTo>
                            <a:pt x="80" y="21"/>
                          </a:lnTo>
                          <a:lnTo>
                            <a:pt x="81" y="28"/>
                          </a:lnTo>
                          <a:lnTo>
                            <a:pt x="82" y="36"/>
                          </a:lnTo>
                          <a:lnTo>
                            <a:pt x="82" y="41"/>
                          </a:lnTo>
                          <a:lnTo>
                            <a:pt x="82" y="45"/>
                          </a:lnTo>
                          <a:lnTo>
                            <a:pt x="82" y="53"/>
                          </a:lnTo>
                          <a:lnTo>
                            <a:pt x="84" y="52"/>
                          </a:lnTo>
                          <a:lnTo>
                            <a:pt x="87" y="54"/>
                          </a:lnTo>
                          <a:lnTo>
                            <a:pt x="87" y="62"/>
                          </a:lnTo>
                          <a:lnTo>
                            <a:pt x="85" y="70"/>
                          </a:lnTo>
                          <a:lnTo>
                            <a:pt x="83" y="78"/>
                          </a:lnTo>
                          <a:lnTo>
                            <a:pt x="83" y="82"/>
                          </a:lnTo>
                          <a:lnTo>
                            <a:pt x="80" y="83"/>
                          </a:lnTo>
                          <a:lnTo>
                            <a:pt x="78" y="81"/>
                          </a:lnTo>
                          <a:lnTo>
                            <a:pt x="77" y="89"/>
                          </a:lnTo>
                          <a:lnTo>
                            <a:pt x="76" y="97"/>
                          </a:lnTo>
                          <a:lnTo>
                            <a:pt x="75" y="103"/>
                          </a:lnTo>
                          <a:lnTo>
                            <a:pt x="74" y="119"/>
                          </a:lnTo>
                          <a:lnTo>
                            <a:pt x="50" y="135"/>
                          </a:lnTo>
                          <a:lnTo>
                            <a:pt x="17" y="119"/>
                          </a:lnTo>
                          <a:lnTo>
                            <a:pt x="16" y="106"/>
                          </a:lnTo>
                          <a:lnTo>
                            <a:pt x="13" y="90"/>
                          </a:lnTo>
                          <a:lnTo>
                            <a:pt x="12" y="82"/>
                          </a:lnTo>
                          <a:lnTo>
                            <a:pt x="11" y="83"/>
                          </a:lnTo>
                          <a:lnTo>
                            <a:pt x="6" y="83"/>
                          </a:lnTo>
                          <a:lnTo>
                            <a:pt x="3" y="68"/>
                          </a:lnTo>
                          <a:lnTo>
                            <a:pt x="0" y="57"/>
                          </a:lnTo>
                          <a:lnTo>
                            <a:pt x="1" y="55"/>
                          </a:lnTo>
                          <a:lnTo>
                            <a:pt x="4" y="54"/>
                          </a:lnTo>
                          <a:lnTo>
                            <a:pt x="4" y="48"/>
                          </a:lnTo>
                          <a:lnTo>
                            <a:pt x="4" y="39"/>
                          </a:lnTo>
                          <a:lnTo>
                            <a:pt x="4" y="32"/>
                          </a:lnTo>
                          <a:lnTo>
                            <a:pt x="5" y="25"/>
                          </a:lnTo>
                          <a:lnTo>
                            <a:pt x="8" y="15"/>
                          </a:lnTo>
                          <a:lnTo>
                            <a:pt x="12" y="10"/>
                          </a:lnTo>
                        </a:path>
                      </a:pathLst>
                    </a:custGeom>
                    <a:solidFill>
                      <a:srgbClr val="FFC08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6" name="Freeform 215"/>
                    <p:cNvSpPr>
                      <a:spLocks/>
                    </p:cNvSpPr>
                    <p:nvPr/>
                  </p:nvSpPr>
                  <p:spPr bwMode="auto">
                    <a:xfrm>
                      <a:off x="4741" y="1798"/>
                      <a:ext cx="54" cy="135"/>
                    </a:xfrm>
                    <a:custGeom>
                      <a:avLst/>
                      <a:gdLst>
                        <a:gd name="T0" fmla="*/ 34 w 54"/>
                        <a:gd name="T1" fmla="*/ 16 h 135"/>
                        <a:gd name="T2" fmla="*/ 28 w 54"/>
                        <a:gd name="T3" fmla="*/ 47 h 135"/>
                        <a:gd name="T4" fmla="*/ 26 w 54"/>
                        <a:gd name="T5" fmla="*/ 49 h 135"/>
                        <a:gd name="T6" fmla="*/ 34 w 54"/>
                        <a:gd name="T7" fmla="*/ 49 h 135"/>
                        <a:gd name="T8" fmla="*/ 41 w 54"/>
                        <a:gd name="T9" fmla="*/ 52 h 135"/>
                        <a:gd name="T10" fmla="*/ 46 w 54"/>
                        <a:gd name="T11" fmla="*/ 53 h 135"/>
                        <a:gd name="T12" fmla="*/ 45 w 54"/>
                        <a:gd name="T13" fmla="*/ 80 h 135"/>
                        <a:gd name="T14" fmla="*/ 53 w 54"/>
                        <a:gd name="T15" fmla="*/ 80 h 135"/>
                        <a:gd name="T16" fmla="*/ 46 w 54"/>
                        <a:gd name="T17" fmla="*/ 87 h 135"/>
                        <a:gd name="T18" fmla="*/ 39 w 54"/>
                        <a:gd name="T19" fmla="*/ 82 h 135"/>
                        <a:gd name="T20" fmla="*/ 36 w 54"/>
                        <a:gd name="T21" fmla="*/ 82 h 135"/>
                        <a:gd name="T22" fmla="*/ 39 w 54"/>
                        <a:gd name="T23" fmla="*/ 77 h 135"/>
                        <a:gd name="T24" fmla="*/ 39 w 54"/>
                        <a:gd name="T25" fmla="*/ 62 h 135"/>
                        <a:gd name="T26" fmla="*/ 22 w 54"/>
                        <a:gd name="T27" fmla="*/ 64 h 135"/>
                        <a:gd name="T28" fmla="*/ 20 w 54"/>
                        <a:gd name="T29" fmla="*/ 80 h 135"/>
                        <a:gd name="T30" fmla="*/ 23 w 54"/>
                        <a:gd name="T31" fmla="*/ 90 h 135"/>
                        <a:gd name="T32" fmla="*/ 34 w 54"/>
                        <a:gd name="T33" fmla="*/ 116 h 135"/>
                        <a:gd name="T34" fmla="*/ 52 w 54"/>
                        <a:gd name="T35" fmla="*/ 113 h 135"/>
                        <a:gd name="T36" fmla="*/ 47 w 54"/>
                        <a:gd name="T37" fmla="*/ 134 h 135"/>
                        <a:gd name="T38" fmla="*/ 17 w 54"/>
                        <a:gd name="T39" fmla="*/ 116 h 135"/>
                        <a:gd name="T40" fmla="*/ 14 w 54"/>
                        <a:gd name="T41" fmla="*/ 99 h 135"/>
                        <a:gd name="T42" fmla="*/ 12 w 54"/>
                        <a:gd name="T43" fmla="*/ 79 h 135"/>
                        <a:gd name="T44" fmla="*/ 10 w 54"/>
                        <a:gd name="T45" fmla="*/ 80 h 135"/>
                        <a:gd name="T46" fmla="*/ 6 w 54"/>
                        <a:gd name="T47" fmla="*/ 80 h 135"/>
                        <a:gd name="T48" fmla="*/ 0 w 54"/>
                        <a:gd name="T49" fmla="*/ 54 h 135"/>
                        <a:gd name="T50" fmla="*/ 1 w 54"/>
                        <a:gd name="T51" fmla="*/ 52 h 135"/>
                        <a:gd name="T52" fmla="*/ 3 w 54"/>
                        <a:gd name="T53" fmla="*/ 51 h 135"/>
                        <a:gd name="T54" fmla="*/ 3 w 54"/>
                        <a:gd name="T55" fmla="*/ 43 h 135"/>
                        <a:gd name="T56" fmla="*/ 3 w 54"/>
                        <a:gd name="T57" fmla="*/ 37 h 135"/>
                        <a:gd name="T58" fmla="*/ 3 w 54"/>
                        <a:gd name="T59" fmla="*/ 32 h 135"/>
                        <a:gd name="T60" fmla="*/ 4 w 54"/>
                        <a:gd name="T61" fmla="*/ 25 h 135"/>
                        <a:gd name="T62" fmla="*/ 6 w 54"/>
                        <a:gd name="T63" fmla="*/ 18 h 135"/>
                        <a:gd name="T64" fmla="*/ 8 w 54"/>
                        <a:gd name="T65" fmla="*/ 13 h 135"/>
                        <a:gd name="T66" fmla="*/ 12 w 54"/>
                        <a:gd name="T67" fmla="*/ 8 h 135"/>
                        <a:gd name="T68" fmla="*/ 18 w 54"/>
                        <a:gd name="T69" fmla="*/ 3 h 135"/>
                        <a:gd name="T70" fmla="*/ 25 w 54"/>
                        <a:gd name="T71" fmla="*/ 0 h 135"/>
                        <a:gd name="T72" fmla="*/ 23 w 54"/>
                        <a:gd name="T73" fmla="*/ 4 h 135"/>
                        <a:gd name="T74" fmla="*/ 22 w 54"/>
                        <a:gd name="T75" fmla="*/ 8 h 135"/>
                        <a:gd name="T76" fmla="*/ 23 w 54"/>
                        <a:gd name="T77" fmla="*/ 11 h 135"/>
                        <a:gd name="T78" fmla="*/ 25 w 54"/>
                        <a:gd name="T79" fmla="*/ 13 h 135"/>
                        <a:gd name="T80" fmla="*/ 27 w 54"/>
                        <a:gd name="T81" fmla="*/ 14 h 135"/>
                        <a:gd name="T82" fmla="*/ 30 w 54"/>
                        <a:gd name="T83" fmla="*/ 16 h 135"/>
                        <a:gd name="T84" fmla="*/ 34 w 54"/>
                        <a:gd name="T85" fmla="*/ 1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 h="135">
                          <a:moveTo>
                            <a:pt x="34" y="16"/>
                          </a:moveTo>
                          <a:lnTo>
                            <a:pt x="28" y="47"/>
                          </a:lnTo>
                          <a:lnTo>
                            <a:pt x="26" y="49"/>
                          </a:lnTo>
                          <a:lnTo>
                            <a:pt x="34" y="49"/>
                          </a:lnTo>
                          <a:lnTo>
                            <a:pt x="41" y="52"/>
                          </a:lnTo>
                          <a:lnTo>
                            <a:pt x="46" y="53"/>
                          </a:lnTo>
                          <a:lnTo>
                            <a:pt x="45" y="80"/>
                          </a:lnTo>
                          <a:lnTo>
                            <a:pt x="53" y="80"/>
                          </a:lnTo>
                          <a:lnTo>
                            <a:pt x="46" y="87"/>
                          </a:lnTo>
                          <a:lnTo>
                            <a:pt x="39" y="82"/>
                          </a:lnTo>
                          <a:lnTo>
                            <a:pt x="36" y="82"/>
                          </a:lnTo>
                          <a:lnTo>
                            <a:pt x="39" y="77"/>
                          </a:lnTo>
                          <a:lnTo>
                            <a:pt x="39" y="62"/>
                          </a:lnTo>
                          <a:lnTo>
                            <a:pt x="22" y="64"/>
                          </a:lnTo>
                          <a:lnTo>
                            <a:pt x="20" y="80"/>
                          </a:lnTo>
                          <a:lnTo>
                            <a:pt x="23" y="90"/>
                          </a:lnTo>
                          <a:lnTo>
                            <a:pt x="34" y="116"/>
                          </a:lnTo>
                          <a:lnTo>
                            <a:pt x="52" y="113"/>
                          </a:lnTo>
                          <a:lnTo>
                            <a:pt x="47" y="134"/>
                          </a:lnTo>
                          <a:lnTo>
                            <a:pt x="17" y="116"/>
                          </a:lnTo>
                          <a:lnTo>
                            <a:pt x="14" y="99"/>
                          </a:lnTo>
                          <a:lnTo>
                            <a:pt x="12" y="79"/>
                          </a:lnTo>
                          <a:lnTo>
                            <a:pt x="10" y="80"/>
                          </a:lnTo>
                          <a:lnTo>
                            <a:pt x="6" y="80"/>
                          </a:lnTo>
                          <a:lnTo>
                            <a:pt x="0" y="54"/>
                          </a:lnTo>
                          <a:lnTo>
                            <a:pt x="1" y="52"/>
                          </a:lnTo>
                          <a:lnTo>
                            <a:pt x="3" y="51"/>
                          </a:lnTo>
                          <a:lnTo>
                            <a:pt x="3" y="43"/>
                          </a:lnTo>
                          <a:lnTo>
                            <a:pt x="3" y="37"/>
                          </a:lnTo>
                          <a:lnTo>
                            <a:pt x="3" y="32"/>
                          </a:lnTo>
                          <a:lnTo>
                            <a:pt x="4" y="25"/>
                          </a:lnTo>
                          <a:lnTo>
                            <a:pt x="6" y="18"/>
                          </a:lnTo>
                          <a:lnTo>
                            <a:pt x="8" y="13"/>
                          </a:lnTo>
                          <a:lnTo>
                            <a:pt x="12" y="8"/>
                          </a:lnTo>
                          <a:lnTo>
                            <a:pt x="18" y="3"/>
                          </a:lnTo>
                          <a:lnTo>
                            <a:pt x="25" y="0"/>
                          </a:lnTo>
                          <a:lnTo>
                            <a:pt x="23" y="4"/>
                          </a:lnTo>
                          <a:lnTo>
                            <a:pt x="22" y="8"/>
                          </a:lnTo>
                          <a:lnTo>
                            <a:pt x="23" y="11"/>
                          </a:lnTo>
                          <a:lnTo>
                            <a:pt x="25" y="13"/>
                          </a:lnTo>
                          <a:lnTo>
                            <a:pt x="27" y="14"/>
                          </a:lnTo>
                          <a:lnTo>
                            <a:pt x="30" y="16"/>
                          </a:lnTo>
                          <a:lnTo>
                            <a:pt x="34" y="16"/>
                          </a:lnTo>
                        </a:path>
                      </a:pathLst>
                    </a:custGeom>
                    <a:solidFill>
                      <a:srgbClr val="FFA02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74" name="Freeform 216"/>
                  <p:cNvSpPr>
                    <a:spLocks/>
                  </p:cNvSpPr>
                  <p:nvPr/>
                </p:nvSpPr>
                <p:spPr bwMode="auto">
                  <a:xfrm>
                    <a:off x="4739" y="1789"/>
                    <a:ext cx="91" cy="79"/>
                  </a:xfrm>
                  <a:custGeom>
                    <a:avLst/>
                    <a:gdLst>
                      <a:gd name="T0" fmla="*/ 6 w 91"/>
                      <a:gd name="T1" fmla="*/ 78 h 79"/>
                      <a:gd name="T2" fmla="*/ 0 w 91"/>
                      <a:gd name="T3" fmla="*/ 59 h 79"/>
                      <a:gd name="T4" fmla="*/ 1 w 91"/>
                      <a:gd name="T5" fmla="*/ 38 h 79"/>
                      <a:gd name="T6" fmla="*/ 3 w 91"/>
                      <a:gd name="T7" fmla="*/ 24 h 79"/>
                      <a:gd name="T8" fmla="*/ 6 w 91"/>
                      <a:gd name="T9" fmla="*/ 17 h 79"/>
                      <a:gd name="T10" fmla="*/ 11 w 91"/>
                      <a:gd name="T11" fmla="*/ 12 h 79"/>
                      <a:gd name="T12" fmla="*/ 18 w 91"/>
                      <a:gd name="T13" fmla="*/ 6 h 79"/>
                      <a:gd name="T14" fmla="*/ 30 w 91"/>
                      <a:gd name="T15" fmla="*/ 3 h 79"/>
                      <a:gd name="T16" fmla="*/ 43 w 91"/>
                      <a:gd name="T17" fmla="*/ 0 h 79"/>
                      <a:gd name="T18" fmla="*/ 57 w 91"/>
                      <a:gd name="T19" fmla="*/ 2 h 79"/>
                      <a:gd name="T20" fmla="*/ 67 w 91"/>
                      <a:gd name="T21" fmla="*/ 5 h 79"/>
                      <a:gd name="T22" fmla="*/ 73 w 91"/>
                      <a:gd name="T23" fmla="*/ 8 h 79"/>
                      <a:gd name="T24" fmla="*/ 80 w 91"/>
                      <a:gd name="T25" fmla="*/ 10 h 79"/>
                      <a:gd name="T26" fmla="*/ 83 w 91"/>
                      <a:gd name="T27" fmla="*/ 15 h 79"/>
                      <a:gd name="T28" fmla="*/ 86 w 91"/>
                      <a:gd name="T29" fmla="*/ 22 h 79"/>
                      <a:gd name="T30" fmla="*/ 89 w 91"/>
                      <a:gd name="T31" fmla="*/ 35 h 79"/>
                      <a:gd name="T32" fmla="*/ 90 w 91"/>
                      <a:gd name="T33" fmla="*/ 47 h 79"/>
                      <a:gd name="T34" fmla="*/ 90 w 91"/>
                      <a:gd name="T35" fmla="*/ 57 h 79"/>
                      <a:gd name="T36" fmla="*/ 90 w 91"/>
                      <a:gd name="T37" fmla="*/ 61 h 79"/>
                      <a:gd name="T38" fmla="*/ 87 w 91"/>
                      <a:gd name="T39" fmla="*/ 72 h 79"/>
                      <a:gd name="T40" fmla="*/ 89 w 91"/>
                      <a:gd name="T41" fmla="*/ 59 h 79"/>
                      <a:gd name="T42" fmla="*/ 82 w 91"/>
                      <a:gd name="T43" fmla="*/ 62 h 79"/>
                      <a:gd name="T44" fmla="*/ 80 w 91"/>
                      <a:gd name="T45" fmla="*/ 70 h 79"/>
                      <a:gd name="T46" fmla="*/ 79 w 91"/>
                      <a:gd name="T47" fmla="*/ 63 h 79"/>
                      <a:gd name="T48" fmla="*/ 80 w 91"/>
                      <a:gd name="T49" fmla="*/ 54 h 79"/>
                      <a:gd name="T50" fmla="*/ 74 w 91"/>
                      <a:gd name="T51" fmla="*/ 41 h 79"/>
                      <a:gd name="T52" fmla="*/ 77 w 91"/>
                      <a:gd name="T53" fmla="*/ 35 h 79"/>
                      <a:gd name="T54" fmla="*/ 68 w 91"/>
                      <a:gd name="T55" fmla="*/ 37 h 79"/>
                      <a:gd name="T56" fmla="*/ 61 w 91"/>
                      <a:gd name="T57" fmla="*/ 40 h 79"/>
                      <a:gd name="T58" fmla="*/ 53 w 91"/>
                      <a:gd name="T59" fmla="*/ 39 h 79"/>
                      <a:gd name="T60" fmla="*/ 46 w 91"/>
                      <a:gd name="T61" fmla="*/ 37 h 79"/>
                      <a:gd name="T62" fmla="*/ 40 w 91"/>
                      <a:gd name="T63" fmla="*/ 36 h 79"/>
                      <a:gd name="T64" fmla="*/ 45 w 91"/>
                      <a:gd name="T65" fmla="*/ 40 h 79"/>
                      <a:gd name="T66" fmla="*/ 41 w 91"/>
                      <a:gd name="T67" fmla="*/ 40 h 79"/>
                      <a:gd name="T68" fmla="*/ 31 w 91"/>
                      <a:gd name="T69" fmla="*/ 39 h 79"/>
                      <a:gd name="T70" fmla="*/ 24 w 91"/>
                      <a:gd name="T71" fmla="*/ 35 h 79"/>
                      <a:gd name="T72" fmla="*/ 18 w 91"/>
                      <a:gd name="T73" fmla="*/ 33 h 79"/>
                      <a:gd name="T74" fmla="*/ 19 w 91"/>
                      <a:gd name="T75" fmla="*/ 38 h 79"/>
                      <a:gd name="T76" fmla="*/ 17 w 91"/>
                      <a:gd name="T77" fmla="*/ 46 h 79"/>
                      <a:gd name="T78" fmla="*/ 15 w 91"/>
                      <a:gd name="T79" fmla="*/ 52 h 79"/>
                      <a:gd name="T80" fmla="*/ 13 w 91"/>
                      <a:gd name="T81" fmla="*/ 57 h 79"/>
                      <a:gd name="T82" fmla="*/ 13 w 91"/>
                      <a:gd name="T83" fmla="*/ 63 h 79"/>
                      <a:gd name="T84" fmla="*/ 13 w 91"/>
                      <a:gd name="T85" fmla="*/ 68 h 79"/>
                      <a:gd name="T86" fmla="*/ 10 w 91"/>
                      <a:gd name="T87" fmla="*/ 63 h 79"/>
                      <a:gd name="T88" fmla="*/ 6 w 91"/>
                      <a:gd name="T89" fmla="*/ 62 h 79"/>
                      <a:gd name="T90" fmla="*/ 3 w 91"/>
                      <a:gd name="T91" fmla="*/ 66 h 79"/>
                      <a:gd name="T92" fmla="*/ 6 w 91"/>
                      <a:gd name="T93"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 h="79">
                        <a:moveTo>
                          <a:pt x="6" y="78"/>
                        </a:moveTo>
                        <a:lnTo>
                          <a:pt x="0" y="59"/>
                        </a:lnTo>
                        <a:lnTo>
                          <a:pt x="1" y="38"/>
                        </a:lnTo>
                        <a:lnTo>
                          <a:pt x="3" y="24"/>
                        </a:lnTo>
                        <a:lnTo>
                          <a:pt x="6" y="17"/>
                        </a:lnTo>
                        <a:lnTo>
                          <a:pt x="11" y="12"/>
                        </a:lnTo>
                        <a:lnTo>
                          <a:pt x="18" y="6"/>
                        </a:lnTo>
                        <a:lnTo>
                          <a:pt x="30" y="3"/>
                        </a:lnTo>
                        <a:lnTo>
                          <a:pt x="43" y="0"/>
                        </a:lnTo>
                        <a:lnTo>
                          <a:pt x="57" y="2"/>
                        </a:lnTo>
                        <a:lnTo>
                          <a:pt x="67" y="5"/>
                        </a:lnTo>
                        <a:lnTo>
                          <a:pt x="73" y="8"/>
                        </a:lnTo>
                        <a:lnTo>
                          <a:pt x="80" y="10"/>
                        </a:lnTo>
                        <a:lnTo>
                          <a:pt x="83" y="15"/>
                        </a:lnTo>
                        <a:lnTo>
                          <a:pt x="86" y="22"/>
                        </a:lnTo>
                        <a:lnTo>
                          <a:pt x="89" y="35"/>
                        </a:lnTo>
                        <a:lnTo>
                          <a:pt x="90" y="47"/>
                        </a:lnTo>
                        <a:lnTo>
                          <a:pt x="90" y="57"/>
                        </a:lnTo>
                        <a:lnTo>
                          <a:pt x="90" y="61"/>
                        </a:lnTo>
                        <a:lnTo>
                          <a:pt x="87" y="72"/>
                        </a:lnTo>
                        <a:lnTo>
                          <a:pt x="89" y="59"/>
                        </a:lnTo>
                        <a:lnTo>
                          <a:pt x="82" y="62"/>
                        </a:lnTo>
                        <a:lnTo>
                          <a:pt x="80" y="70"/>
                        </a:lnTo>
                        <a:lnTo>
                          <a:pt x="79" y="63"/>
                        </a:lnTo>
                        <a:lnTo>
                          <a:pt x="80" y="54"/>
                        </a:lnTo>
                        <a:lnTo>
                          <a:pt x="74" y="41"/>
                        </a:lnTo>
                        <a:lnTo>
                          <a:pt x="77" y="35"/>
                        </a:lnTo>
                        <a:lnTo>
                          <a:pt x="68" y="37"/>
                        </a:lnTo>
                        <a:lnTo>
                          <a:pt x="61" y="40"/>
                        </a:lnTo>
                        <a:lnTo>
                          <a:pt x="53" y="39"/>
                        </a:lnTo>
                        <a:lnTo>
                          <a:pt x="46" y="37"/>
                        </a:lnTo>
                        <a:lnTo>
                          <a:pt x="40" y="36"/>
                        </a:lnTo>
                        <a:lnTo>
                          <a:pt x="45" y="40"/>
                        </a:lnTo>
                        <a:lnTo>
                          <a:pt x="41" y="40"/>
                        </a:lnTo>
                        <a:lnTo>
                          <a:pt x="31" y="39"/>
                        </a:lnTo>
                        <a:lnTo>
                          <a:pt x="24" y="35"/>
                        </a:lnTo>
                        <a:lnTo>
                          <a:pt x="18" y="33"/>
                        </a:lnTo>
                        <a:lnTo>
                          <a:pt x="19" y="38"/>
                        </a:lnTo>
                        <a:lnTo>
                          <a:pt x="17" y="46"/>
                        </a:lnTo>
                        <a:lnTo>
                          <a:pt x="15" y="52"/>
                        </a:lnTo>
                        <a:lnTo>
                          <a:pt x="13" y="57"/>
                        </a:lnTo>
                        <a:lnTo>
                          <a:pt x="13" y="63"/>
                        </a:lnTo>
                        <a:lnTo>
                          <a:pt x="13" y="68"/>
                        </a:lnTo>
                        <a:lnTo>
                          <a:pt x="10" y="63"/>
                        </a:lnTo>
                        <a:lnTo>
                          <a:pt x="6" y="62"/>
                        </a:lnTo>
                        <a:lnTo>
                          <a:pt x="3" y="66"/>
                        </a:lnTo>
                        <a:lnTo>
                          <a:pt x="6" y="78"/>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60" name="Group 217"/>
                <p:cNvGrpSpPr>
                  <a:grpSpLocks/>
                </p:cNvGrpSpPr>
                <p:nvPr/>
              </p:nvGrpSpPr>
              <p:grpSpPr bwMode="auto">
                <a:xfrm>
                  <a:off x="4671" y="2525"/>
                  <a:ext cx="256" cy="68"/>
                  <a:chOff x="4671" y="2525"/>
                  <a:chExt cx="256" cy="68"/>
                </a:xfrm>
              </p:grpSpPr>
              <p:sp>
                <p:nvSpPr>
                  <p:cNvPr id="71" name="Freeform 218"/>
                  <p:cNvSpPr>
                    <a:spLocks/>
                  </p:cNvSpPr>
                  <p:nvPr/>
                </p:nvSpPr>
                <p:spPr bwMode="auto">
                  <a:xfrm>
                    <a:off x="4671" y="2525"/>
                    <a:ext cx="105" cy="68"/>
                  </a:xfrm>
                  <a:custGeom>
                    <a:avLst/>
                    <a:gdLst>
                      <a:gd name="T0" fmla="*/ 50 w 105"/>
                      <a:gd name="T1" fmla="*/ 15 h 68"/>
                      <a:gd name="T2" fmla="*/ 32 w 105"/>
                      <a:gd name="T3" fmla="*/ 32 h 68"/>
                      <a:gd name="T4" fmla="*/ 20 w 105"/>
                      <a:gd name="T5" fmla="*/ 41 h 68"/>
                      <a:gd name="T6" fmla="*/ 0 w 105"/>
                      <a:gd name="T7" fmla="*/ 49 h 68"/>
                      <a:gd name="T8" fmla="*/ 0 w 105"/>
                      <a:gd name="T9" fmla="*/ 61 h 68"/>
                      <a:gd name="T10" fmla="*/ 17 w 105"/>
                      <a:gd name="T11" fmla="*/ 67 h 68"/>
                      <a:gd name="T12" fmla="*/ 45 w 105"/>
                      <a:gd name="T13" fmla="*/ 67 h 68"/>
                      <a:gd name="T14" fmla="*/ 66 w 105"/>
                      <a:gd name="T15" fmla="*/ 57 h 68"/>
                      <a:gd name="T16" fmla="*/ 76 w 105"/>
                      <a:gd name="T17" fmla="*/ 48 h 68"/>
                      <a:gd name="T18" fmla="*/ 104 w 105"/>
                      <a:gd name="T19" fmla="*/ 40 h 68"/>
                      <a:gd name="T20" fmla="*/ 104 w 105"/>
                      <a:gd name="T21" fmla="*/ 16 h 68"/>
                      <a:gd name="T22" fmla="*/ 101 w 105"/>
                      <a:gd name="T23" fmla="*/ 0 h 68"/>
                      <a:gd name="T24" fmla="*/ 50 w 105"/>
                      <a:gd name="T25" fmla="*/ 1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68">
                        <a:moveTo>
                          <a:pt x="50" y="15"/>
                        </a:moveTo>
                        <a:lnTo>
                          <a:pt x="32" y="32"/>
                        </a:lnTo>
                        <a:lnTo>
                          <a:pt x="20" y="41"/>
                        </a:lnTo>
                        <a:lnTo>
                          <a:pt x="0" y="49"/>
                        </a:lnTo>
                        <a:lnTo>
                          <a:pt x="0" y="61"/>
                        </a:lnTo>
                        <a:lnTo>
                          <a:pt x="17" y="67"/>
                        </a:lnTo>
                        <a:lnTo>
                          <a:pt x="45" y="67"/>
                        </a:lnTo>
                        <a:lnTo>
                          <a:pt x="66" y="57"/>
                        </a:lnTo>
                        <a:lnTo>
                          <a:pt x="76" y="48"/>
                        </a:lnTo>
                        <a:lnTo>
                          <a:pt x="104" y="40"/>
                        </a:lnTo>
                        <a:lnTo>
                          <a:pt x="104" y="16"/>
                        </a:lnTo>
                        <a:lnTo>
                          <a:pt x="101" y="0"/>
                        </a:lnTo>
                        <a:lnTo>
                          <a:pt x="50" y="15"/>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72" name="Freeform 219"/>
                  <p:cNvSpPr>
                    <a:spLocks/>
                  </p:cNvSpPr>
                  <p:nvPr/>
                </p:nvSpPr>
                <p:spPr bwMode="auto">
                  <a:xfrm>
                    <a:off x="4813" y="2528"/>
                    <a:ext cx="114" cy="60"/>
                  </a:xfrm>
                  <a:custGeom>
                    <a:avLst/>
                    <a:gdLst>
                      <a:gd name="T0" fmla="*/ 1 w 114"/>
                      <a:gd name="T1" fmla="*/ 3 h 60"/>
                      <a:gd name="T2" fmla="*/ 0 w 114"/>
                      <a:gd name="T3" fmla="*/ 35 h 60"/>
                      <a:gd name="T4" fmla="*/ 26 w 114"/>
                      <a:gd name="T5" fmla="*/ 41 h 60"/>
                      <a:gd name="T6" fmla="*/ 41 w 114"/>
                      <a:gd name="T7" fmla="*/ 47 h 60"/>
                      <a:gd name="T8" fmla="*/ 67 w 114"/>
                      <a:gd name="T9" fmla="*/ 55 h 60"/>
                      <a:gd name="T10" fmla="*/ 88 w 114"/>
                      <a:gd name="T11" fmla="*/ 59 h 60"/>
                      <a:gd name="T12" fmla="*/ 109 w 114"/>
                      <a:gd name="T13" fmla="*/ 56 h 60"/>
                      <a:gd name="T14" fmla="*/ 113 w 114"/>
                      <a:gd name="T15" fmla="*/ 41 h 60"/>
                      <a:gd name="T16" fmla="*/ 81 w 114"/>
                      <a:gd name="T17" fmla="*/ 24 h 60"/>
                      <a:gd name="T18" fmla="*/ 59 w 114"/>
                      <a:gd name="T19" fmla="*/ 10 h 60"/>
                      <a:gd name="T20" fmla="*/ 47 w 114"/>
                      <a:gd name="T21" fmla="*/ 0 h 60"/>
                      <a:gd name="T22" fmla="*/ 1 w 114"/>
                      <a:gd name="T23"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60">
                        <a:moveTo>
                          <a:pt x="1" y="3"/>
                        </a:moveTo>
                        <a:lnTo>
                          <a:pt x="0" y="35"/>
                        </a:lnTo>
                        <a:lnTo>
                          <a:pt x="26" y="41"/>
                        </a:lnTo>
                        <a:lnTo>
                          <a:pt x="41" y="47"/>
                        </a:lnTo>
                        <a:lnTo>
                          <a:pt x="67" y="55"/>
                        </a:lnTo>
                        <a:lnTo>
                          <a:pt x="88" y="59"/>
                        </a:lnTo>
                        <a:lnTo>
                          <a:pt x="109" y="56"/>
                        </a:lnTo>
                        <a:lnTo>
                          <a:pt x="113" y="41"/>
                        </a:lnTo>
                        <a:lnTo>
                          <a:pt x="81" y="24"/>
                        </a:lnTo>
                        <a:lnTo>
                          <a:pt x="59" y="10"/>
                        </a:lnTo>
                        <a:lnTo>
                          <a:pt x="47" y="0"/>
                        </a:lnTo>
                        <a:lnTo>
                          <a:pt x="1" y="3"/>
                        </a:lnTo>
                      </a:path>
                    </a:pathLst>
                  </a:custGeom>
                  <a:solidFill>
                    <a:srgbClr val="00000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61" name="Freeform 220"/>
                <p:cNvSpPr>
                  <a:spLocks/>
                </p:cNvSpPr>
                <p:nvPr/>
              </p:nvSpPr>
              <p:spPr bwMode="auto">
                <a:xfrm>
                  <a:off x="4631" y="2186"/>
                  <a:ext cx="58" cy="44"/>
                </a:xfrm>
                <a:custGeom>
                  <a:avLst/>
                  <a:gdLst>
                    <a:gd name="T0" fmla="*/ 16 w 58"/>
                    <a:gd name="T1" fmla="*/ 4 h 44"/>
                    <a:gd name="T2" fmla="*/ 5 w 58"/>
                    <a:gd name="T3" fmla="*/ 15 h 44"/>
                    <a:gd name="T4" fmla="*/ 0 w 58"/>
                    <a:gd name="T5" fmla="*/ 28 h 44"/>
                    <a:gd name="T6" fmla="*/ 12 w 58"/>
                    <a:gd name="T7" fmla="*/ 41 h 44"/>
                    <a:gd name="T8" fmla="*/ 24 w 58"/>
                    <a:gd name="T9" fmla="*/ 43 h 44"/>
                    <a:gd name="T10" fmla="*/ 34 w 58"/>
                    <a:gd name="T11" fmla="*/ 40 h 44"/>
                    <a:gd name="T12" fmla="*/ 42 w 58"/>
                    <a:gd name="T13" fmla="*/ 42 h 44"/>
                    <a:gd name="T14" fmla="*/ 52 w 58"/>
                    <a:gd name="T15" fmla="*/ 30 h 44"/>
                    <a:gd name="T16" fmla="*/ 57 w 58"/>
                    <a:gd name="T17" fmla="*/ 16 h 44"/>
                    <a:gd name="T18" fmla="*/ 45 w 58"/>
                    <a:gd name="T19" fmla="*/ 0 h 44"/>
                    <a:gd name="T20" fmla="*/ 16 w 58"/>
                    <a:gd name="T21"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4">
                      <a:moveTo>
                        <a:pt x="16" y="4"/>
                      </a:moveTo>
                      <a:lnTo>
                        <a:pt x="5" y="15"/>
                      </a:lnTo>
                      <a:lnTo>
                        <a:pt x="0" y="28"/>
                      </a:lnTo>
                      <a:lnTo>
                        <a:pt x="12" y="41"/>
                      </a:lnTo>
                      <a:lnTo>
                        <a:pt x="24" y="43"/>
                      </a:lnTo>
                      <a:lnTo>
                        <a:pt x="34" y="40"/>
                      </a:lnTo>
                      <a:lnTo>
                        <a:pt x="42" y="42"/>
                      </a:lnTo>
                      <a:lnTo>
                        <a:pt x="52" y="30"/>
                      </a:lnTo>
                      <a:lnTo>
                        <a:pt x="57" y="16"/>
                      </a:lnTo>
                      <a:lnTo>
                        <a:pt x="45" y="0"/>
                      </a:lnTo>
                      <a:lnTo>
                        <a:pt x="16" y="4"/>
                      </a:lnTo>
                    </a:path>
                  </a:pathLst>
                </a:custGeom>
                <a:solidFill>
                  <a:srgbClr val="FFC06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62" name="Group 221"/>
                <p:cNvGrpSpPr>
                  <a:grpSpLocks/>
                </p:cNvGrpSpPr>
                <p:nvPr/>
              </p:nvGrpSpPr>
              <p:grpSpPr bwMode="auto">
                <a:xfrm>
                  <a:off x="4647" y="1911"/>
                  <a:ext cx="285" cy="638"/>
                  <a:chOff x="4647" y="1911"/>
                  <a:chExt cx="285" cy="638"/>
                </a:xfrm>
              </p:grpSpPr>
              <p:sp>
                <p:nvSpPr>
                  <p:cNvPr id="64" name="Freeform 222"/>
                  <p:cNvSpPr>
                    <a:spLocks/>
                  </p:cNvSpPr>
                  <p:nvPr/>
                </p:nvSpPr>
                <p:spPr bwMode="auto">
                  <a:xfrm>
                    <a:off x="4751" y="1911"/>
                    <a:ext cx="74" cy="211"/>
                  </a:xfrm>
                  <a:custGeom>
                    <a:avLst/>
                    <a:gdLst>
                      <a:gd name="T0" fmla="*/ 43 w 74"/>
                      <a:gd name="T1" fmla="*/ 210 h 211"/>
                      <a:gd name="T2" fmla="*/ 0 w 74"/>
                      <a:gd name="T3" fmla="*/ 13 h 211"/>
                      <a:gd name="T4" fmla="*/ 8 w 74"/>
                      <a:gd name="T5" fmla="*/ 2 h 211"/>
                      <a:gd name="T6" fmla="*/ 37 w 74"/>
                      <a:gd name="T7" fmla="*/ 18 h 211"/>
                      <a:gd name="T8" fmla="*/ 64 w 74"/>
                      <a:gd name="T9" fmla="*/ 0 h 211"/>
                      <a:gd name="T10" fmla="*/ 73 w 74"/>
                      <a:gd name="T11" fmla="*/ 12 h 211"/>
                      <a:gd name="T12" fmla="*/ 43 w 74"/>
                      <a:gd name="T13" fmla="*/ 210 h 211"/>
                    </a:gdLst>
                    <a:ahLst/>
                    <a:cxnLst>
                      <a:cxn ang="0">
                        <a:pos x="T0" y="T1"/>
                      </a:cxn>
                      <a:cxn ang="0">
                        <a:pos x="T2" y="T3"/>
                      </a:cxn>
                      <a:cxn ang="0">
                        <a:pos x="T4" y="T5"/>
                      </a:cxn>
                      <a:cxn ang="0">
                        <a:pos x="T6" y="T7"/>
                      </a:cxn>
                      <a:cxn ang="0">
                        <a:pos x="T8" y="T9"/>
                      </a:cxn>
                      <a:cxn ang="0">
                        <a:pos x="T10" y="T11"/>
                      </a:cxn>
                      <a:cxn ang="0">
                        <a:pos x="T12" y="T13"/>
                      </a:cxn>
                    </a:cxnLst>
                    <a:rect l="0" t="0" r="r" b="b"/>
                    <a:pathLst>
                      <a:path w="74" h="211">
                        <a:moveTo>
                          <a:pt x="43" y="210"/>
                        </a:moveTo>
                        <a:lnTo>
                          <a:pt x="0" y="13"/>
                        </a:lnTo>
                        <a:lnTo>
                          <a:pt x="8" y="2"/>
                        </a:lnTo>
                        <a:lnTo>
                          <a:pt x="37" y="18"/>
                        </a:lnTo>
                        <a:lnTo>
                          <a:pt x="64" y="0"/>
                        </a:lnTo>
                        <a:lnTo>
                          <a:pt x="73" y="12"/>
                        </a:lnTo>
                        <a:lnTo>
                          <a:pt x="43" y="210"/>
                        </a:lnTo>
                      </a:path>
                    </a:pathLst>
                  </a:custGeom>
                  <a:solidFill>
                    <a:srgbClr val="FFFFF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5" name="Freeform 223"/>
                  <p:cNvSpPr>
                    <a:spLocks/>
                  </p:cNvSpPr>
                  <p:nvPr/>
                </p:nvSpPr>
                <p:spPr bwMode="auto">
                  <a:xfrm>
                    <a:off x="4780" y="1929"/>
                    <a:ext cx="24" cy="188"/>
                  </a:xfrm>
                  <a:custGeom>
                    <a:avLst/>
                    <a:gdLst>
                      <a:gd name="T0" fmla="*/ 7 w 24"/>
                      <a:gd name="T1" fmla="*/ 0 h 188"/>
                      <a:gd name="T2" fmla="*/ 9 w 24"/>
                      <a:gd name="T3" fmla="*/ 0 h 188"/>
                      <a:gd name="T4" fmla="*/ 17 w 24"/>
                      <a:gd name="T5" fmla="*/ 13 h 188"/>
                      <a:gd name="T6" fmla="*/ 12 w 24"/>
                      <a:gd name="T7" fmla="*/ 23 h 188"/>
                      <a:gd name="T8" fmla="*/ 18 w 24"/>
                      <a:gd name="T9" fmla="*/ 48 h 188"/>
                      <a:gd name="T10" fmla="*/ 22 w 24"/>
                      <a:gd name="T11" fmla="*/ 70 h 188"/>
                      <a:gd name="T12" fmla="*/ 23 w 24"/>
                      <a:gd name="T13" fmla="*/ 97 h 188"/>
                      <a:gd name="T14" fmla="*/ 20 w 24"/>
                      <a:gd name="T15" fmla="*/ 153 h 188"/>
                      <a:gd name="T16" fmla="*/ 20 w 24"/>
                      <a:gd name="T17" fmla="*/ 186 h 188"/>
                      <a:gd name="T18" fmla="*/ 7 w 24"/>
                      <a:gd name="T19" fmla="*/ 187 h 188"/>
                      <a:gd name="T20" fmla="*/ 4 w 24"/>
                      <a:gd name="T21" fmla="*/ 152 h 188"/>
                      <a:gd name="T22" fmla="*/ 1 w 24"/>
                      <a:gd name="T23" fmla="*/ 97 h 188"/>
                      <a:gd name="T24" fmla="*/ 1 w 24"/>
                      <a:gd name="T25" fmla="*/ 71 h 188"/>
                      <a:gd name="T26" fmla="*/ 2 w 24"/>
                      <a:gd name="T27" fmla="*/ 49 h 188"/>
                      <a:gd name="T28" fmla="*/ 6 w 24"/>
                      <a:gd name="T29" fmla="*/ 24 h 188"/>
                      <a:gd name="T30" fmla="*/ 0 w 24"/>
                      <a:gd name="T31" fmla="*/ 16 h 188"/>
                      <a:gd name="T32" fmla="*/ 7 w 24"/>
                      <a:gd name="T3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188">
                        <a:moveTo>
                          <a:pt x="7" y="0"/>
                        </a:moveTo>
                        <a:lnTo>
                          <a:pt x="9" y="0"/>
                        </a:lnTo>
                        <a:lnTo>
                          <a:pt x="17" y="13"/>
                        </a:lnTo>
                        <a:lnTo>
                          <a:pt x="12" y="23"/>
                        </a:lnTo>
                        <a:lnTo>
                          <a:pt x="18" y="48"/>
                        </a:lnTo>
                        <a:lnTo>
                          <a:pt x="22" y="70"/>
                        </a:lnTo>
                        <a:lnTo>
                          <a:pt x="23" y="97"/>
                        </a:lnTo>
                        <a:lnTo>
                          <a:pt x="20" y="153"/>
                        </a:lnTo>
                        <a:lnTo>
                          <a:pt x="20" y="186"/>
                        </a:lnTo>
                        <a:lnTo>
                          <a:pt x="7" y="187"/>
                        </a:lnTo>
                        <a:lnTo>
                          <a:pt x="4" y="152"/>
                        </a:lnTo>
                        <a:lnTo>
                          <a:pt x="1" y="97"/>
                        </a:lnTo>
                        <a:lnTo>
                          <a:pt x="1" y="71"/>
                        </a:lnTo>
                        <a:lnTo>
                          <a:pt x="2" y="49"/>
                        </a:lnTo>
                        <a:lnTo>
                          <a:pt x="6" y="24"/>
                        </a:lnTo>
                        <a:lnTo>
                          <a:pt x="0" y="16"/>
                        </a:lnTo>
                        <a:lnTo>
                          <a:pt x="7" y="0"/>
                        </a:lnTo>
                      </a:path>
                    </a:pathLst>
                  </a:custGeom>
                  <a:solidFill>
                    <a:srgbClr val="0020A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66" name="Group 224"/>
                  <p:cNvGrpSpPr>
                    <a:grpSpLocks/>
                  </p:cNvGrpSpPr>
                  <p:nvPr/>
                </p:nvGrpSpPr>
                <p:grpSpPr bwMode="auto">
                  <a:xfrm>
                    <a:off x="4647" y="1920"/>
                    <a:ext cx="285" cy="629"/>
                    <a:chOff x="4647" y="1920"/>
                    <a:chExt cx="285" cy="629"/>
                  </a:xfrm>
                </p:grpSpPr>
                <p:sp>
                  <p:nvSpPr>
                    <p:cNvPr id="67" name="Freeform 225"/>
                    <p:cNvSpPr>
                      <a:spLocks/>
                    </p:cNvSpPr>
                    <p:nvPr/>
                  </p:nvSpPr>
                  <p:spPr bwMode="auto">
                    <a:xfrm>
                      <a:off x="4647" y="1920"/>
                      <a:ext cx="285" cy="629"/>
                    </a:xfrm>
                    <a:custGeom>
                      <a:avLst/>
                      <a:gdLst>
                        <a:gd name="T0" fmla="*/ 103 w 285"/>
                        <a:gd name="T1" fmla="*/ 3 h 629"/>
                        <a:gd name="T2" fmla="*/ 47 w 285"/>
                        <a:gd name="T3" fmla="*/ 31 h 629"/>
                        <a:gd name="T4" fmla="*/ 12 w 285"/>
                        <a:gd name="T5" fmla="*/ 132 h 629"/>
                        <a:gd name="T6" fmla="*/ 3 w 285"/>
                        <a:gd name="T7" fmla="*/ 172 h 629"/>
                        <a:gd name="T8" fmla="*/ 0 w 285"/>
                        <a:gd name="T9" fmla="*/ 269 h 629"/>
                        <a:gd name="T10" fmla="*/ 37 w 285"/>
                        <a:gd name="T11" fmla="*/ 269 h 629"/>
                        <a:gd name="T12" fmla="*/ 41 w 285"/>
                        <a:gd name="T13" fmla="*/ 183 h 629"/>
                        <a:gd name="T14" fmla="*/ 66 w 285"/>
                        <a:gd name="T15" fmla="*/ 120 h 629"/>
                        <a:gd name="T16" fmla="*/ 70 w 285"/>
                        <a:gd name="T17" fmla="*/ 213 h 629"/>
                        <a:gd name="T18" fmla="*/ 66 w 285"/>
                        <a:gd name="T19" fmla="*/ 311 h 629"/>
                        <a:gd name="T20" fmla="*/ 82 w 285"/>
                        <a:gd name="T21" fmla="*/ 314 h 629"/>
                        <a:gd name="T22" fmla="*/ 79 w 285"/>
                        <a:gd name="T23" fmla="*/ 442 h 629"/>
                        <a:gd name="T24" fmla="*/ 75 w 285"/>
                        <a:gd name="T25" fmla="*/ 623 h 629"/>
                        <a:gd name="T26" fmla="*/ 99 w 285"/>
                        <a:gd name="T27" fmla="*/ 628 h 629"/>
                        <a:gd name="T28" fmla="*/ 128 w 285"/>
                        <a:gd name="T29" fmla="*/ 616 h 629"/>
                        <a:gd name="T30" fmla="*/ 150 w 285"/>
                        <a:gd name="T31" fmla="*/ 319 h 629"/>
                        <a:gd name="T32" fmla="*/ 159 w 285"/>
                        <a:gd name="T33" fmla="*/ 488 h 629"/>
                        <a:gd name="T34" fmla="*/ 164 w 285"/>
                        <a:gd name="T35" fmla="*/ 617 h 629"/>
                        <a:gd name="T36" fmla="*/ 197 w 285"/>
                        <a:gd name="T37" fmla="*/ 628 h 629"/>
                        <a:gd name="T38" fmla="*/ 223 w 285"/>
                        <a:gd name="T39" fmla="*/ 625 h 629"/>
                        <a:gd name="T40" fmla="*/ 213 w 285"/>
                        <a:gd name="T41" fmla="*/ 389 h 629"/>
                        <a:gd name="T42" fmla="*/ 218 w 285"/>
                        <a:gd name="T43" fmla="*/ 311 h 629"/>
                        <a:gd name="T44" fmla="*/ 228 w 285"/>
                        <a:gd name="T45" fmla="*/ 307 h 629"/>
                        <a:gd name="T46" fmla="*/ 234 w 285"/>
                        <a:gd name="T47" fmla="*/ 280 h 629"/>
                        <a:gd name="T48" fmla="*/ 237 w 285"/>
                        <a:gd name="T49" fmla="*/ 258 h 629"/>
                        <a:gd name="T50" fmla="*/ 284 w 285"/>
                        <a:gd name="T51" fmla="*/ 202 h 629"/>
                        <a:gd name="T52" fmla="*/ 242 w 285"/>
                        <a:gd name="T53" fmla="*/ 31 h 629"/>
                        <a:gd name="T54" fmla="*/ 177 w 285"/>
                        <a:gd name="T55" fmla="*/ 0 h 629"/>
                        <a:gd name="T56" fmla="*/ 147 w 285"/>
                        <a:gd name="T57" fmla="*/ 198 h 629"/>
                        <a:gd name="T58" fmla="*/ 103 w 285"/>
                        <a:gd name="T59" fmla="*/ 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 h="629">
                          <a:moveTo>
                            <a:pt x="103" y="3"/>
                          </a:moveTo>
                          <a:lnTo>
                            <a:pt x="47" y="31"/>
                          </a:lnTo>
                          <a:lnTo>
                            <a:pt x="12" y="132"/>
                          </a:lnTo>
                          <a:lnTo>
                            <a:pt x="3" y="172"/>
                          </a:lnTo>
                          <a:lnTo>
                            <a:pt x="0" y="269"/>
                          </a:lnTo>
                          <a:lnTo>
                            <a:pt x="37" y="269"/>
                          </a:lnTo>
                          <a:lnTo>
                            <a:pt x="41" y="183"/>
                          </a:lnTo>
                          <a:lnTo>
                            <a:pt x="66" y="120"/>
                          </a:lnTo>
                          <a:lnTo>
                            <a:pt x="70" y="213"/>
                          </a:lnTo>
                          <a:lnTo>
                            <a:pt x="66" y="311"/>
                          </a:lnTo>
                          <a:lnTo>
                            <a:pt x="82" y="314"/>
                          </a:lnTo>
                          <a:lnTo>
                            <a:pt x="79" y="442"/>
                          </a:lnTo>
                          <a:lnTo>
                            <a:pt x="75" y="623"/>
                          </a:lnTo>
                          <a:lnTo>
                            <a:pt x="99" y="628"/>
                          </a:lnTo>
                          <a:lnTo>
                            <a:pt x="128" y="616"/>
                          </a:lnTo>
                          <a:lnTo>
                            <a:pt x="150" y="319"/>
                          </a:lnTo>
                          <a:lnTo>
                            <a:pt x="159" y="488"/>
                          </a:lnTo>
                          <a:lnTo>
                            <a:pt x="164" y="617"/>
                          </a:lnTo>
                          <a:lnTo>
                            <a:pt x="197" y="628"/>
                          </a:lnTo>
                          <a:lnTo>
                            <a:pt x="223" y="625"/>
                          </a:lnTo>
                          <a:lnTo>
                            <a:pt x="213" y="389"/>
                          </a:lnTo>
                          <a:lnTo>
                            <a:pt x="218" y="311"/>
                          </a:lnTo>
                          <a:lnTo>
                            <a:pt x="228" y="307"/>
                          </a:lnTo>
                          <a:lnTo>
                            <a:pt x="234" y="280"/>
                          </a:lnTo>
                          <a:lnTo>
                            <a:pt x="237" y="258"/>
                          </a:lnTo>
                          <a:lnTo>
                            <a:pt x="284" y="202"/>
                          </a:lnTo>
                          <a:lnTo>
                            <a:pt x="242" y="31"/>
                          </a:lnTo>
                          <a:lnTo>
                            <a:pt x="177" y="0"/>
                          </a:lnTo>
                          <a:lnTo>
                            <a:pt x="147" y="198"/>
                          </a:lnTo>
                          <a:lnTo>
                            <a:pt x="103" y="3"/>
                          </a:lnTo>
                        </a:path>
                      </a:pathLst>
                    </a:custGeom>
                    <a:solidFill>
                      <a:srgbClr val="80808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68" name="Group 226"/>
                    <p:cNvGrpSpPr>
                      <a:grpSpLocks/>
                    </p:cNvGrpSpPr>
                    <p:nvPr/>
                  </p:nvGrpSpPr>
                  <p:grpSpPr bwMode="auto">
                    <a:xfrm>
                      <a:off x="4794" y="2137"/>
                      <a:ext cx="7" cy="28"/>
                      <a:chOff x="4794" y="2137"/>
                      <a:chExt cx="7" cy="28"/>
                    </a:xfrm>
                  </p:grpSpPr>
                  <p:sp>
                    <p:nvSpPr>
                      <p:cNvPr id="69" name="Oval 227"/>
                      <p:cNvSpPr>
                        <a:spLocks noChangeArrowheads="1"/>
                      </p:cNvSpPr>
                      <p:nvPr/>
                    </p:nvSpPr>
                    <p:spPr bwMode="auto">
                      <a:xfrm>
                        <a:off x="4794" y="2137"/>
                        <a:ext cx="7" cy="6"/>
                      </a:xfrm>
                      <a:prstGeom prst="ellipse">
                        <a:avLst/>
                      </a:prstGeom>
                      <a:solidFill>
                        <a:srgbClr val="0000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0" name="Oval 228"/>
                      <p:cNvSpPr>
                        <a:spLocks noChangeArrowheads="1"/>
                      </p:cNvSpPr>
                      <p:nvPr/>
                    </p:nvSpPr>
                    <p:spPr bwMode="auto">
                      <a:xfrm>
                        <a:off x="4794" y="2158"/>
                        <a:ext cx="7" cy="7"/>
                      </a:xfrm>
                      <a:prstGeom prst="ellipse">
                        <a:avLst/>
                      </a:prstGeom>
                      <a:solidFill>
                        <a:srgbClr val="000000"/>
                      </a:solidFill>
                      <a:ln>
                        <a:noFill/>
                      </a:ln>
                      <a:effectLst/>
                      <a:extLst>
                        <a:ext uri="{91240B29-F687-4f45-9708-019B960494DF}">
                          <a14:hiddenLine xmlns:a14="http://schemas.microsoft.com/office/drawing/2010/main" xmlns="" w="12700">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sp>
              <p:nvSpPr>
                <p:cNvPr id="63" name="Freeform 229"/>
                <p:cNvSpPr>
                  <a:spLocks/>
                </p:cNvSpPr>
                <p:nvPr/>
              </p:nvSpPr>
              <p:spPr bwMode="auto">
                <a:xfrm>
                  <a:off x="4877" y="2147"/>
                  <a:ext cx="58" cy="45"/>
                </a:xfrm>
                <a:custGeom>
                  <a:avLst/>
                  <a:gdLst>
                    <a:gd name="T0" fmla="*/ 16 w 58"/>
                    <a:gd name="T1" fmla="*/ 4 h 45"/>
                    <a:gd name="T2" fmla="*/ 5 w 58"/>
                    <a:gd name="T3" fmla="*/ 15 h 45"/>
                    <a:gd name="T4" fmla="*/ 0 w 58"/>
                    <a:gd name="T5" fmla="*/ 28 h 45"/>
                    <a:gd name="T6" fmla="*/ 12 w 58"/>
                    <a:gd name="T7" fmla="*/ 42 h 45"/>
                    <a:gd name="T8" fmla="*/ 24 w 58"/>
                    <a:gd name="T9" fmla="*/ 44 h 45"/>
                    <a:gd name="T10" fmla="*/ 34 w 58"/>
                    <a:gd name="T11" fmla="*/ 41 h 45"/>
                    <a:gd name="T12" fmla="*/ 42 w 58"/>
                    <a:gd name="T13" fmla="*/ 43 h 45"/>
                    <a:gd name="T14" fmla="*/ 52 w 58"/>
                    <a:gd name="T15" fmla="*/ 30 h 45"/>
                    <a:gd name="T16" fmla="*/ 57 w 58"/>
                    <a:gd name="T17" fmla="*/ 16 h 45"/>
                    <a:gd name="T18" fmla="*/ 45 w 58"/>
                    <a:gd name="T19" fmla="*/ 0 h 45"/>
                    <a:gd name="T20" fmla="*/ 16 w 58"/>
                    <a:gd name="T21"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5">
                      <a:moveTo>
                        <a:pt x="16" y="4"/>
                      </a:moveTo>
                      <a:lnTo>
                        <a:pt x="5" y="15"/>
                      </a:lnTo>
                      <a:lnTo>
                        <a:pt x="0" y="28"/>
                      </a:lnTo>
                      <a:lnTo>
                        <a:pt x="12" y="42"/>
                      </a:lnTo>
                      <a:lnTo>
                        <a:pt x="24" y="44"/>
                      </a:lnTo>
                      <a:lnTo>
                        <a:pt x="34" y="41"/>
                      </a:lnTo>
                      <a:lnTo>
                        <a:pt x="42" y="43"/>
                      </a:lnTo>
                      <a:lnTo>
                        <a:pt x="52" y="30"/>
                      </a:lnTo>
                      <a:lnTo>
                        <a:pt x="57" y="16"/>
                      </a:lnTo>
                      <a:lnTo>
                        <a:pt x="45" y="0"/>
                      </a:lnTo>
                      <a:lnTo>
                        <a:pt x="16" y="4"/>
                      </a:lnTo>
                    </a:path>
                  </a:pathLst>
                </a:custGeom>
                <a:solidFill>
                  <a:srgbClr val="FFC06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41" name="Rectangle 230"/>
              <p:cNvSpPr>
                <a:spLocks noChangeArrowheads="1"/>
              </p:cNvSpPr>
              <p:nvPr/>
            </p:nvSpPr>
            <p:spPr bwMode="auto">
              <a:xfrm>
                <a:off x="1524000" y="4572000"/>
                <a:ext cx="911225" cy="51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GB" sz="1400" b="1">
                    <a:solidFill>
                      <a:srgbClr val="0066FF"/>
                    </a:solidFill>
                  </a:rPr>
                  <a:t>Objetivo</a:t>
                </a:r>
              </a:p>
              <a:p>
                <a:r>
                  <a:rPr lang="en-GB" sz="1400" b="1">
                    <a:solidFill>
                      <a:srgbClr val="0066FF"/>
                    </a:solidFill>
                  </a:rPr>
                  <a:t>local</a:t>
                </a:r>
              </a:p>
            </p:txBody>
          </p:sp>
          <p:sp>
            <p:nvSpPr>
              <p:cNvPr id="42" name="Rectangle 231"/>
              <p:cNvSpPr>
                <a:spLocks noChangeArrowheads="1"/>
              </p:cNvSpPr>
              <p:nvPr/>
            </p:nvSpPr>
            <p:spPr bwMode="auto">
              <a:xfrm>
                <a:off x="1524000" y="5105400"/>
                <a:ext cx="1041400" cy="51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GB" sz="1400" b="1">
                    <a:solidFill>
                      <a:srgbClr val="0066FF"/>
                    </a:solidFill>
                  </a:rPr>
                  <a:t>Sistema</a:t>
                </a:r>
              </a:p>
              <a:p>
                <a:r>
                  <a:rPr lang="en-GB" sz="1400" b="1">
                    <a:solidFill>
                      <a:srgbClr val="0066FF"/>
                    </a:solidFill>
                  </a:rPr>
                  <a:t>Específico</a:t>
                </a:r>
                <a:endParaRPr lang="en-GB" sz="1400" b="1">
                  <a:solidFill>
                    <a:srgbClr val="0066FF"/>
                  </a:solidFill>
                  <a:latin typeface="Century Gothic" charset="0"/>
                </a:endParaRPr>
              </a:p>
            </p:txBody>
          </p:sp>
          <p:sp>
            <p:nvSpPr>
              <p:cNvPr id="43" name="Rectangle 232"/>
              <p:cNvSpPr>
                <a:spLocks noChangeArrowheads="1"/>
              </p:cNvSpPr>
              <p:nvPr/>
            </p:nvSpPr>
            <p:spPr bwMode="auto">
              <a:xfrm>
                <a:off x="3200400" y="4572000"/>
                <a:ext cx="911225" cy="51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GB" sz="1400" b="1">
                    <a:solidFill>
                      <a:srgbClr val="0066FF"/>
                    </a:solidFill>
                  </a:rPr>
                  <a:t>Objetivo</a:t>
                </a:r>
              </a:p>
              <a:p>
                <a:r>
                  <a:rPr lang="en-GB" sz="1400" b="1">
                    <a:solidFill>
                      <a:srgbClr val="0066FF"/>
                    </a:solidFill>
                  </a:rPr>
                  <a:t>local</a:t>
                </a:r>
                <a:endParaRPr lang="en-GB" sz="1400" b="1">
                  <a:solidFill>
                    <a:srgbClr val="0066FF"/>
                  </a:solidFill>
                  <a:latin typeface="Century Gothic" charset="0"/>
                </a:endParaRPr>
              </a:p>
            </p:txBody>
          </p:sp>
          <p:sp>
            <p:nvSpPr>
              <p:cNvPr id="44" name="Rectangle 233"/>
              <p:cNvSpPr>
                <a:spLocks noChangeArrowheads="1"/>
              </p:cNvSpPr>
              <p:nvPr/>
            </p:nvSpPr>
            <p:spPr bwMode="auto">
              <a:xfrm>
                <a:off x="3200400" y="5105400"/>
                <a:ext cx="1041400" cy="51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GB" sz="1400" b="1">
                    <a:solidFill>
                      <a:srgbClr val="0066FF"/>
                    </a:solidFill>
                  </a:rPr>
                  <a:t>Sistema</a:t>
                </a:r>
              </a:p>
              <a:p>
                <a:r>
                  <a:rPr lang="en-GB" sz="1400" b="1">
                    <a:solidFill>
                      <a:srgbClr val="0066FF"/>
                    </a:solidFill>
                  </a:rPr>
                  <a:t>Específico</a:t>
                </a:r>
                <a:endParaRPr lang="en-GB" sz="1400" b="1">
                  <a:solidFill>
                    <a:srgbClr val="0066FF"/>
                  </a:solidFill>
                  <a:latin typeface="Century Gothic" charset="0"/>
                </a:endParaRPr>
              </a:p>
            </p:txBody>
          </p:sp>
          <p:sp>
            <p:nvSpPr>
              <p:cNvPr id="45" name="Rectangle 234"/>
              <p:cNvSpPr>
                <a:spLocks noChangeArrowheads="1"/>
              </p:cNvSpPr>
              <p:nvPr/>
            </p:nvSpPr>
            <p:spPr bwMode="auto">
              <a:xfrm>
                <a:off x="5334000" y="4572000"/>
                <a:ext cx="911225" cy="51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GB" sz="1400" b="1">
                    <a:solidFill>
                      <a:srgbClr val="0066FF"/>
                    </a:solidFill>
                  </a:rPr>
                  <a:t>Objetivo</a:t>
                </a:r>
              </a:p>
              <a:p>
                <a:r>
                  <a:rPr lang="en-GB" sz="1400" b="1">
                    <a:solidFill>
                      <a:srgbClr val="0066FF"/>
                    </a:solidFill>
                  </a:rPr>
                  <a:t>local</a:t>
                </a:r>
                <a:endParaRPr lang="en-GB" sz="1400" b="1">
                  <a:solidFill>
                    <a:srgbClr val="0066FF"/>
                  </a:solidFill>
                  <a:latin typeface="Century Gothic" charset="0"/>
                </a:endParaRPr>
              </a:p>
            </p:txBody>
          </p:sp>
          <p:sp>
            <p:nvSpPr>
              <p:cNvPr id="46" name="Rectangle 235"/>
              <p:cNvSpPr>
                <a:spLocks noChangeArrowheads="1"/>
              </p:cNvSpPr>
              <p:nvPr/>
            </p:nvSpPr>
            <p:spPr bwMode="auto">
              <a:xfrm>
                <a:off x="5334000" y="5105400"/>
                <a:ext cx="1041400" cy="51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GB" sz="1400" b="1">
                    <a:solidFill>
                      <a:srgbClr val="0066FF"/>
                    </a:solidFill>
                  </a:rPr>
                  <a:t>Sistema</a:t>
                </a:r>
              </a:p>
              <a:p>
                <a:r>
                  <a:rPr lang="en-GB" sz="1400" b="1">
                    <a:solidFill>
                      <a:srgbClr val="0066FF"/>
                    </a:solidFill>
                  </a:rPr>
                  <a:t>Específico</a:t>
                </a:r>
                <a:endParaRPr lang="en-GB" sz="1400" b="1">
                  <a:solidFill>
                    <a:srgbClr val="0066FF"/>
                  </a:solidFill>
                  <a:latin typeface="Century Gothic" charset="0"/>
                </a:endParaRPr>
              </a:p>
            </p:txBody>
          </p:sp>
          <p:sp>
            <p:nvSpPr>
              <p:cNvPr id="47" name="Rectangle 236"/>
              <p:cNvSpPr>
                <a:spLocks noChangeArrowheads="1"/>
              </p:cNvSpPr>
              <p:nvPr/>
            </p:nvSpPr>
            <p:spPr bwMode="auto">
              <a:xfrm>
                <a:off x="7391400" y="4572000"/>
                <a:ext cx="911225" cy="51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GB" sz="1400" b="1">
                    <a:solidFill>
                      <a:srgbClr val="0066FF"/>
                    </a:solidFill>
                  </a:rPr>
                  <a:t>Objetivo</a:t>
                </a:r>
              </a:p>
              <a:p>
                <a:r>
                  <a:rPr lang="en-GB" sz="1400" b="1">
                    <a:solidFill>
                      <a:srgbClr val="0066FF"/>
                    </a:solidFill>
                  </a:rPr>
                  <a:t>local</a:t>
                </a:r>
                <a:endParaRPr lang="en-GB" sz="1400" b="1">
                  <a:solidFill>
                    <a:srgbClr val="0066FF"/>
                  </a:solidFill>
                  <a:latin typeface="Century Gothic" charset="0"/>
                </a:endParaRPr>
              </a:p>
            </p:txBody>
          </p:sp>
          <p:grpSp>
            <p:nvGrpSpPr>
              <p:cNvPr id="48" name="Group 247"/>
              <p:cNvGrpSpPr>
                <a:grpSpLocks/>
              </p:cNvGrpSpPr>
              <p:nvPr/>
            </p:nvGrpSpPr>
            <p:grpSpPr bwMode="auto">
              <a:xfrm>
                <a:off x="2193925" y="3341688"/>
                <a:ext cx="5083175" cy="347662"/>
                <a:chOff x="1382" y="2105"/>
                <a:chExt cx="3202" cy="219"/>
              </a:xfrm>
            </p:grpSpPr>
            <p:sp>
              <p:nvSpPr>
                <p:cNvPr id="56" name="Rectangle 136"/>
                <p:cNvSpPr>
                  <a:spLocks noChangeArrowheads="1"/>
                </p:cNvSpPr>
                <p:nvPr/>
              </p:nvSpPr>
              <p:spPr bwMode="auto">
                <a:xfrm>
                  <a:off x="2496" y="2112"/>
                  <a:ext cx="790" cy="210"/>
                </a:xfrm>
                <a:prstGeom prst="rect">
                  <a:avLst/>
                </a:prstGeom>
                <a:solidFill>
                  <a:srgbClr val="FFFF00"/>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en-US" sz="1600">
                      <a:solidFill>
                        <a:srgbClr val="0066FF"/>
                      </a:solidFill>
                    </a:rPr>
                    <a:t>Cooperação</a:t>
                  </a:r>
                  <a:endParaRPr lang="en-GB" sz="1200" b="1">
                    <a:solidFill>
                      <a:srgbClr val="FFFFFF"/>
                    </a:solidFill>
                    <a:latin typeface="Century Gothic" charset="0"/>
                  </a:endParaRPr>
                </a:p>
              </p:txBody>
            </p:sp>
            <p:sp>
              <p:nvSpPr>
                <p:cNvPr id="57" name="Text Box 240"/>
                <p:cNvSpPr txBox="1">
                  <a:spLocks noChangeArrowheads="1"/>
                </p:cNvSpPr>
                <p:nvPr/>
              </p:nvSpPr>
              <p:spPr bwMode="auto">
                <a:xfrm>
                  <a:off x="1382" y="2105"/>
                  <a:ext cx="792" cy="212"/>
                </a:xfrm>
                <a:prstGeom prst="rect">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a:solidFill>
                        <a:srgbClr val="0066FF"/>
                      </a:solidFill>
                    </a:rPr>
                    <a:t>Cooperação</a:t>
                  </a:r>
                </a:p>
              </p:txBody>
            </p:sp>
            <p:sp>
              <p:nvSpPr>
                <p:cNvPr id="58" name="Rectangle 241"/>
                <p:cNvSpPr>
                  <a:spLocks noChangeArrowheads="1"/>
                </p:cNvSpPr>
                <p:nvPr/>
              </p:nvSpPr>
              <p:spPr bwMode="auto">
                <a:xfrm>
                  <a:off x="3792" y="2112"/>
                  <a:ext cx="792" cy="212"/>
                </a:xfrm>
                <a:prstGeom prst="rect">
                  <a:avLst/>
                </a:prstGeom>
                <a:solidFill>
                  <a:srgbClr val="FF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a:solidFill>
                        <a:srgbClr val="0066FF"/>
                      </a:solidFill>
                    </a:rPr>
                    <a:t>Cooperação</a:t>
                  </a:r>
                </a:p>
              </p:txBody>
            </p:sp>
          </p:grpSp>
          <p:grpSp>
            <p:nvGrpSpPr>
              <p:cNvPr id="49" name="Group 246"/>
              <p:cNvGrpSpPr>
                <a:grpSpLocks/>
              </p:cNvGrpSpPr>
              <p:nvPr/>
            </p:nvGrpSpPr>
            <p:grpSpPr bwMode="auto">
              <a:xfrm>
                <a:off x="1476375" y="2636838"/>
                <a:ext cx="6623050" cy="3600450"/>
                <a:chOff x="930" y="1661"/>
                <a:chExt cx="4172" cy="2268"/>
              </a:xfrm>
            </p:grpSpPr>
            <p:sp>
              <p:nvSpPr>
                <p:cNvPr id="52" name="Oval 242"/>
                <p:cNvSpPr>
                  <a:spLocks noChangeArrowheads="1"/>
                </p:cNvSpPr>
                <p:nvPr/>
              </p:nvSpPr>
              <p:spPr bwMode="auto">
                <a:xfrm>
                  <a:off x="930" y="1661"/>
                  <a:ext cx="589" cy="2223"/>
                </a:xfrm>
                <a:prstGeom prst="ellipse">
                  <a:avLst/>
                </a:prstGeom>
                <a:noFill/>
                <a:ln w="38100">
                  <a:solidFill>
                    <a:srgbClr val="FF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 name="Oval 243"/>
                <p:cNvSpPr>
                  <a:spLocks noChangeArrowheads="1"/>
                </p:cNvSpPr>
                <p:nvPr/>
              </p:nvSpPr>
              <p:spPr bwMode="auto">
                <a:xfrm>
                  <a:off x="1927" y="1706"/>
                  <a:ext cx="589" cy="2223"/>
                </a:xfrm>
                <a:prstGeom prst="ellipse">
                  <a:avLst/>
                </a:prstGeom>
                <a:noFill/>
                <a:ln w="38100">
                  <a:solidFill>
                    <a:srgbClr val="FF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 name="Oval 244"/>
                <p:cNvSpPr>
                  <a:spLocks noChangeArrowheads="1"/>
                </p:cNvSpPr>
                <p:nvPr/>
              </p:nvSpPr>
              <p:spPr bwMode="auto">
                <a:xfrm>
                  <a:off x="3198" y="1706"/>
                  <a:ext cx="589" cy="2223"/>
                </a:xfrm>
                <a:prstGeom prst="ellipse">
                  <a:avLst/>
                </a:prstGeom>
                <a:noFill/>
                <a:ln w="38100">
                  <a:solidFill>
                    <a:srgbClr val="FF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 name="Oval 245"/>
                <p:cNvSpPr>
                  <a:spLocks noChangeArrowheads="1"/>
                </p:cNvSpPr>
                <p:nvPr/>
              </p:nvSpPr>
              <p:spPr bwMode="auto">
                <a:xfrm>
                  <a:off x="4513" y="1661"/>
                  <a:ext cx="589" cy="2223"/>
                </a:xfrm>
                <a:prstGeom prst="ellipse">
                  <a:avLst/>
                </a:prstGeom>
                <a:noFill/>
                <a:ln w="38100">
                  <a:solidFill>
                    <a:srgbClr val="FF33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1" name="Text Box 250"/>
              <p:cNvSpPr txBox="1">
                <a:spLocks noChangeArrowheads="1"/>
              </p:cNvSpPr>
              <p:nvPr/>
            </p:nvSpPr>
            <p:spPr bwMode="auto">
              <a:xfrm rot="2004995">
                <a:off x="3082043" y="4166237"/>
                <a:ext cx="3472037" cy="421001"/>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pt-PT" b="1" dirty="0">
                    <a:solidFill>
                      <a:srgbClr val="000000"/>
                    </a:solidFill>
                  </a:rPr>
                  <a:t>Como evitar o APAGÃO?</a:t>
                </a:r>
                <a:endParaRPr lang="en-US" b="1" dirty="0">
                  <a:solidFill>
                    <a:srgbClr val="000000"/>
                  </a:solidFill>
                </a:endParaRPr>
              </a:p>
            </p:txBody>
          </p:sp>
        </p:grpSp>
      </p:grpSp>
      <p:grpSp>
        <p:nvGrpSpPr>
          <p:cNvPr id="11" name="Group 10"/>
          <p:cNvGrpSpPr/>
          <p:nvPr/>
        </p:nvGrpSpPr>
        <p:grpSpPr>
          <a:xfrm>
            <a:off x="6107665" y="591149"/>
            <a:ext cx="6084335" cy="6075507"/>
            <a:chOff x="6107665" y="445632"/>
            <a:chExt cx="6084335" cy="6075507"/>
          </a:xfrm>
        </p:grpSpPr>
        <p:grpSp>
          <p:nvGrpSpPr>
            <p:cNvPr id="9" name="Group 8"/>
            <p:cNvGrpSpPr/>
            <p:nvPr/>
          </p:nvGrpSpPr>
          <p:grpSpPr>
            <a:xfrm>
              <a:off x="6107665" y="445632"/>
              <a:ext cx="6084335" cy="6075507"/>
              <a:chOff x="6107665" y="222538"/>
              <a:chExt cx="6084335" cy="6075507"/>
            </a:xfrm>
          </p:grpSpPr>
          <p:grpSp>
            <p:nvGrpSpPr>
              <p:cNvPr id="5" name="Group 4"/>
              <p:cNvGrpSpPr/>
              <p:nvPr/>
            </p:nvGrpSpPr>
            <p:grpSpPr>
              <a:xfrm>
                <a:off x="6107665" y="222538"/>
                <a:ext cx="6084335" cy="6075507"/>
                <a:chOff x="6107665" y="222538"/>
                <a:chExt cx="6084335" cy="6075507"/>
              </a:xfrm>
            </p:grpSpPr>
            <p:pic>
              <p:nvPicPr>
                <p:cNvPr id="7" name="Imagem 1"/>
                <p:cNvPicPr>
                  <a:picLocks noChangeAspect="1"/>
                </p:cNvPicPr>
                <p:nvPr/>
              </p:nvPicPr>
              <p:blipFill>
                <a:blip r:embed="rId4"/>
                <a:stretch>
                  <a:fillRect/>
                </a:stretch>
              </p:blipFill>
              <p:spPr>
                <a:xfrm>
                  <a:off x="6107665" y="1512270"/>
                  <a:ext cx="6084335" cy="4785775"/>
                </a:xfrm>
                <a:prstGeom prst="rect">
                  <a:avLst/>
                </a:prstGeom>
              </p:spPr>
            </p:pic>
            <p:pic>
              <p:nvPicPr>
                <p:cNvPr id="4" name="Picture 3"/>
                <p:cNvPicPr>
                  <a:picLocks noChangeAspect="1"/>
                </p:cNvPicPr>
                <p:nvPr/>
              </p:nvPicPr>
              <p:blipFill>
                <a:blip r:embed="rId5"/>
                <a:stretch>
                  <a:fillRect/>
                </a:stretch>
              </p:blipFill>
              <p:spPr>
                <a:xfrm>
                  <a:off x="11155793" y="222538"/>
                  <a:ext cx="744435" cy="1066653"/>
                </a:xfrm>
                <a:prstGeom prst="rect">
                  <a:avLst/>
                </a:prstGeom>
              </p:spPr>
            </p:pic>
          </p:grpSp>
          <p:pic>
            <p:nvPicPr>
              <p:cNvPr id="3" name="Picture 2"/>
              <p:cNvPicPr>
                <a:picLocks noChangeAspect="1"/>
              </p:cNvPicPr>
              <p:nvPr/>
            </p:nvPicPr>
            <p:blipFill>
              <a:blip r:embed="rId6"/>
              <a:stretch>
                <a:fillRect/>
              </a:stretch>
            </p:blipFill>
            <p:spPr>
              <a:xfrm>
                <a:off x="10074535" y="252082"/>
                <a:ext cx="686265" cy="980378"/>
              </a:xfrm>
              <a:prstGeom prst="rect">
                <a:avLst/>
              </a:prstGeom>
            </p:spPr>
          </p:pic>
          <p:sp>
            <p:nvSpPr>
              <p:cNvPr id="8" name="TextBox 7"/>
              <p:cNvSpPr txBox="1"/>
              <p:nvPr/>
            </p:nvSpPr>
            <p:spPr>
              <a:xfrm rot="20319879">
                <a:off x="7208363" y="617797"/>
                <a:ext cx="2710999" cy="369332"/>
              </a:xfrm>
              <a:prstGeom prst="rect">
                <a:avLst/>
              </a:prstGeom>
              <a:solidFill>
                <a:schemeClr val="accent4">
                  <a:lumMod val="20000"/>
                  <a:lumOff val="80000"/>
                </a:schemeClr>
              </a:solidFill>
            </p:spPr>
            <p:txBody>
              <a:bodyPr wrap="none" rtlCol="0">
                <a:spAutoFit/>
              </a:bodyPr>
              <a:lstStyle/>
              <a:p>
                <a:r>
                  <a:rPr lang="en-US" dirty="0" err="1" smtClean="0">
                    <a:solidFill>
                      <a:schemeClr val="bg1"/>
                    </a:solidFill>
                  </a:rPr>
                  <a:t>Projeto</a:t>
                </a:r>
                <a:r>
                  <a:rPr lang="en-US" dirty="0" smtClean="0">
                    <a:solidFill>
                      <a:schemeClr val="bg1"/>
                    </a:solidFill>
                  </a:rPr>
                  <a:t> ARCHON- UPSHELL</a:t>
                </a:r>
                <a:endParaRPr lang="en-US" dirty="0">
                  <a:solidFill>
                    <a:schemeClr val="bg1"/>
                  </a:solidFill>
                </a:endParaRPr>
              </a:p>
            </p:txBody>
          </p:sp>
        </p:grpSp>
        <p:sp>
          <p:nvSpPr>
            <p:cNvPr id="10" name="TextBox 4"/>
            <p:cNvSpPr txBox="1"/>
            <p:nvPr/>
          </p:nvSpPr>
          <p:spPr>
            <a:xfrm>
              <a:off x="9308656" y="1337717"/>
              <a:ext cx="288334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tabLst/>
                <a:defRPr/>
              </a:pPr>
              <a:r>
                <a:rPr kumimoji="0" lang="en-US" sz="2400" b="0" i="0" u="none" strike="noStrike" kern="0" cap="none" spc="0" normalizeH="0" baseline="0" noProof="0" dirty="0" smtClean="0">
                  <a:ln>
                    <a:noFill/>
                  </a:ln>
                  <a:effectLst/>
                  <a:uLnTx/>
                  <a:uFillTx/>
                </a:rPr>
                <a:t>R. Camacho F. </a:t>
              </a:r>
              <a:r>
                <a:rPr kumimoji="0" lang="en-US" sz="2400" b="0" i="0" u="none" strike="noStrike" kern="0" cap="none" spc="0" normalizeH="0" baseline="0" noProof="0" dirty="0" err="1" smtClean="0">
                  <a:ln>
                    <a:noFill/>
                  </a:ln>
                  <a:effectLst/>
                  <a:uLnTx/>
                  <a:uFillTx/>
                </a:rPr>
                <a:t>Mouta</a:t>
              </a:r>
              <a:endParaRPr kumimoji="0" lang="pt-PT" sz="2400" b="0" i="0" u="none" strike="noStrike" kern="0" cap="none" spc="0" normalizeH="0" baseline="0" noProof="0" dirty="0" smtClean="0">
                <a:ln>
                  <a:noFill/>
                </a:ln>
                <a:effectLst/>
                <a:uLnTx/>
                <a:uFillTx/>
              </a:endParaRPr>
            </a:p>
          </p:txBody>
        </p:sp>
      </p:grpSp>
    </p:spTree>
    <p:extLst>
      <p:ext uri="{BB962C8B-B14F-4D97-AF65-F5344CB8AC3E}">
        <p14:creationId xmlns:p14="http://schemas.microsoft.com/office/powerpoint/2010/main" val="129683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49672" y="681204"/>
            <a:ext cx="10363200" cy="1470025"/>
          </a:xfrm>
        </p:spPr>
        <p:txBody>
          <a:bodyPr>
            <a:normAutofit/>
          </a:bodyPr>
          <a:lstStyle/>
          <a:p>
            <a:r>
              <a:rPr lang="pt-PT" sz="2800" dirty="0" smtClean="0">
                <a:latin typeface="+mn-lt"/>
              </a:rPr>
              <a:t>Sistemas de </a:t>
            </a:r>
            <a:r>
              <a:rPr lang="pt-PT" sz="2800" b="1" dirty="0" smtClean="0">
                <a:latin typeface="+mn-lt"/>
              </a:rPr>
              <a:t>apoio à Decisão </a:t>
            </a:r>
            <a:r>
              <a:rPr lang="pt-PT" sz="2800" dirty="0" smtClean="0">
                <a:latin typeface="+mn-lt"/>
              </a:rPr>
              <a:t>baseados em </a:t>
            </a:r>
            <a:r>
              <a:rPr lang="pt-PT" sz="2800" dirty="0" err="1" smtClean="0">
                <a:latin typeface="+mn-lt"/>
              </a:rPr>
              <a:t>Multi-Agentes</a:t>
            </a:r>
            <a:r>
              <a:rPr lang="pt-PT" sz="2800" dirty="0" smtClean="0">
                <a:latin typeface="+mn-lt"/>
              </a:rPr>
              <a:t> com manutenção de coerência</a:t>
            </a:r>
            <a:endParaRPr lang="pt-PT" sz="2800" dirty="0">
              <a:latin typeface="+mn-lt"/>
            </a:endParaRPr>
          </a:p>
        </p:txBody>
      </p:sp>
      <p:pic>
        <p:nvPicPr>
          <p:cNvPr id="8" name="Imagem 2"/>
          <p:cNvPicPr>
            <a:picLocks noChangeAspect="1"/>
          </p:cNvPicPr>
          <p:nvPr/>
        </p:nvPicPr>
        <p:blipFill>
          <a:blip r:embed="rId3"/>
          <a:stretch>
            <a:fillRect/>
          </a:stretch>
        </p:blipFill>
        <p:spPr>
          <a:xfrm>
            <a:off x="4019311" y="1830473"/>
            <a:ext cx="7242676" cy="3883489"/>
          </a:xfrm>
          <a:prstGeom prst="rect">
            <a:avLst/>
          </a:prstGeom>
        </p:spPr>
      </p:pic>
      <p:pic>
        <p:nvPicPr>
          <p:cNvPr id="3" name="Picture 2"/>
          <p:cNvPicPr>
            <a:picLocks noChangeAspect="1"/>
          </p:cNvPicPr>
          <p:nvPr/>
        </p:nvPicPr>
        <p:blipFill>
          <a:blip r:embed="rId4"/>
          <a:stretch>
            <a:fillRect/>
          </a:stretch>
        </p:blipFill>
        <p:spPr>
          <a:xfrm>
            <a:off x="617539" y="2404575"/>
            <a:ext cx="1219200" cy="1625600"/>
          </a:xfrm>
          <a:prstGeom prst="rect">
            <a:avLst/>
          </a:prstGeom>
        </p:spPr>
      </p:pic>
      <p:sp>
        <p:nvSpPr>
          <p:cNvPr id="5" name="TextBox 4"/>
          <p:cNvSpPr txBox="1"/>
          <p:nvPr/>
        </p:nvSpPr>
        <p:spPr>
          <a:xfrm rot="20319879">
            <a:off x="9853453" y="856133"/>
            <a:ext cx="1161083" cy="369332"/>
          </a:xfrm>
          <a:prstGeom prst="rect">
            <a:avLst/>
          </a:prstGeom>
          <a:solidFill>
            <a:schemeClr val="accent4">
              <a:lumMod val="20000"/>
              <a:lumOff val="80000"/>
            </a:schemeClr>
          </a:solidFill>
        </p:spPr>
        <p:txBody>
          <a:bodyPr wrap="none" rtlCol="0">
            <a:spAutoFit/>
          </a:bodyPr>
          <a:lstStyle/>
          <a:p>
            <a:r>
              <a:rPr lang="en-US" dirty="0" err="1" smtClean="0">
                <a:solidFill>
                  <a:srgbClr val="000000"/>
                </a:solidFill>
              </a:rPr>
              <a:t>DiPLoMAT</a:t>
            </a:r>
            <a:endParaRPr lang="en-US" dirty="0">
              <a:solidFill>
                <a:srgbClr val="000000"/>
              </a:solidFill>
            </a:endParaRPr>
          </a:p>
        </p:txBody>
      </p:sp>
      <p:sp>
        <p:nvSpPr>
          <p:cNvPr id="7" name="TextBox 4"/>
          <p:cNvSpPr txBox="1"/>
          <p:nvPr/>
        </p:nvSpPr>
        <p:spPr>
          <a:xfrm>
            <a:off x="328778" y="4049168"/>
            <a:ext cx="303512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tabLst/>
              <a:defRPr/>
            </a:pPr>
            <a:r>
              <a:rPr kumimoji="0" lang="en-US" sz="2400" b="0" i="0" u="none" strike="noStrike" kern="0" cap="none" spc="0" normalizeH="0" baseline="0" noProof="0" dirty="0" err="1" smtClean="0">
                <a:ln>
                  <a:noFill/>
                </a:ln>
                <a:effectLst/>
                <a:uLnTx/>
                <a:uFillTx/>
              </a:rPr>
              <a:t>Benedita</a:t>
            </a:r>
            <a:r>
              <a:rPr kumimoji="0" lang="en-US" sz="2400" b="0" i="0" u="none" strike="noStrike" kern="0" cap="none" spc="0" normalizeH="0" baseline="0" noProof="0" dirty="0" smtClean="0">
                <a:ln>
                  <a:noFill/>
                </a:ln>
                <a:effectLst/>
                <a:uLnTx/>
                <a:uFillTx/>
              </a:rPr>
              <a:t> </a:t>
            </a:r>
            <a:r>
              <a:rPr kumimoji="0" lang="en-US" sz="2400" b="0" i="0" u="none" strike="noStrike" kern="0" cap="none" spc="0" normalizeH="0" baseline="0" noProof="0" dirty="0" err="1" smtClean="0">
                <a:ln>
                  <a:noFill/>
                </a:ln>
                <a:effectLst/>
                <a:uLnTx/>
                <a:uFillTx/>
              </a:rPr>
              <a:t>Malheiro</a:t>
            </a:r>
            <a:endParaRPr kumimoji="0" lang="pt-PT" sz="2400" b="0" i="0" u="none" strike="noStrike" kern="0" cap="none" spc="0" normalizeH="0" baseline="0" noProof="0" dirty="0" smtClean="0">
              <a:ln>
                <a:noFill/>
              </a:ln>
              <a:effectLst/>
              <a:uLnTx/>
              <a:uFillTx/>
            </a:endParaRPr>
          </a:p>
        </p:txBody>
      </p:sp>
    </p:spTree>
    <p:extLst>
      <p:ext uri="{BB962C8B-B14F-4D97-AF65-F5344CB8AC3E}">
        <p14:creationId xmlns:p14="http://schemas.microsoft.com/office/powerpoint/2010/main" val="18088101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32509" y="904299"/>
            <a:ext cx="10363200" cy="1470025"/>
          </a:xfrm>
        </p:spPr>
        <p:txBody>
          <a:bodyPr>
            <a:normAutofit/>
          </a:bodyPr>
          <a:lstStyle/>
          <a:p>
            <a:r>
              <a:rPr lang="pt-PT" sz="2800" dirty="0" smtClean="0">
                <a:latin typeface="+mn-lt"/>
              </a:rPr>
              <a:t>Sistema </a:t>
            </a:r>
            <a:r>
              <a:rPr lang="pt-PT" sz="2800" dirty="0" err="1" smtClean="0">
                <a:latin typeface="+mn-lt"/>
              </a:rPr>
              <a:t>Multi-Agente</a:t>
            </a:r>
            <a:r>
              <a:rPr lang="pt-PT" sz="2800" dirty="0" smtClean="0">
                <a:latin typeface="+mn-lt"/>
              </a:rPr>
              <a:t> para Gestão de Disrupções nos Centros de Controlo de Operações aéreas</a:t>
            </a:r>
            <a:endParaRPr lang="pt-PT" sz="2800" dirty="0">
              <a:latin typeface="+mn-lt"/>
            </a:endParaRPr>
          </a:p>
        </p:txBody>
      </p:sp>
      <p:pic>
        <p:nvPicPr>
          <p:cNvPr id="4" name="Picture 3"/>
          <p:cNvPicPr>
            <a:picLocks noChangeAspect="1"/>
          </p:cNvPicPr>
          <p:nvPr/>
        </p:nvPicPr>
        <p:blipFill>
          <a:blip r:embed="rId3"/>
          <a:stretch>
            <a:fillRect/>
          </a:stretch>
        </p:blipFill>
        <p:spPr>
          <a:xfrm>
            <a:off x="1631504" y="1700808"/>
            <a:ext cx="8100392" cy="4856426"/>
          </a:xfrm>
          <a:prstGeom prst="rect">
            <a:avLst/>
          </a:prstGeom>
        </p:spPr>
      </p:pic>
      <p:pic>
        <p:nvPicPr>
          <p:cNvPr id="5" name="Picture 4"/>
          <p:cNvPicPr>
            <a:picLocks noChangeAspect="1"/>
          </p:cNvPicPr>
          <p:nvPr/>
        </p:nvPicPr>
        <p:blipFill>
          <a:blip r:embed="rId4"/>
          <a:stretch>
            <a:fillRect/>
          </a:stretch>
        </p:blipFill>
        <p:spPr>
          <a:xfrm>
            <a:off x="10248900" y="583783"/>
            <a:ext cx="1943100" cy="2946400"/>
          </a:xfrm>
          <a:prstGeom prst="rect">
            <a:avLst/>
          </a:prstGeom>
        </p:spPr>
      </p:pic>
      <p:pic>
        <p:nvPicPr>
          <p:cNvPr id="6" name="Imagem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75657" y="3746628"/>
            <a:ext cx="3416343" cy="2681828"/>
          </a:xfrm>
          <a:prstGeom prst="rect">
            <a:avLst/>
          </a:prstGeom>
        </p:spPr>
      </p:pic>
      <p:pic>
        <p:nvPicPr>
          <p:cNvPr id="3" name="Picture 2"/>
          <p:cNvPicPr>
            <a:picLocks noChangeAspect="1"/>
          </p:cNvPicPr>
          <p:nvPr/>
        </p:nvPicPr>
        <p:blipFill>
          <a:blip r:embed="rId6"/>
          <a:stretch>
            <a:fillRect/>
          </a:stretch>
        </p:blipFill>
        <p:spPr>
          <a:xfrm>
            <a:off x="0" y="4255949"/>
            <a:ext cx="1570129" cy="1570129"/>
          </a:xfrm>
          <a:prstGeom prst="rect">
            <a:avLst/>
          </a:prstGeom>
        </p:spPr>
      </p:pic>
    </p:spTree>
    <p:extLst>
      <p:ext uri="{BB962C8B-B14F-4D97-AF65-F5344CB8AC3E}">
        <p14:creationId xmlns:p14="http://schemas.microsoft.com/office/powerpoint/2010/main" val="66610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79955" y="913577"/>
            <a:ext cx="7772400" cy="1470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solidFill>
                  <a:srgbClr val="C00000"/>
                </a:solidFill>
              </a:rPr>
              <a:t>ANTE</a:t>
            </a:r>
            <a:r>
              <a:rPr lang="en-US" sz="3200" dirty="0" smtClean="0"/>
              <a:t>: </a:t>
            </a:r>
            <a:r>
              <a:rPr lang="en-US" sz="3200" dirty="0" smtClean="0">
                <a:solidFill>
                  <a:srgbClr val="C00000"/>
                </a:solidFill>
              </a:rPr>
              <a:t>A</a:t>
            </a:r>
            <a:r>
              <a:rPr lang="en-US" sz="3200" dirty="0" smtClean="0"/>
              <a:t>greement </a:t>
            </a:r>
            <a:r>
              <a:rPr lang="en-US" sz="3200" dirty="0" smtClean="0">
                <a:solidFill>
                  <a:srgbClr val="C00000"/>
                </a:solidFill>
              </a:rPr>
              <a:t>N</a:t>
            </a:r>
            <a:r>
              <a:rPr lang="en-US" sz="3200" dirty="0" smtClean="0"/>
              <a:t>egotiation in </a:t>
            </a:r>
            <a:r>
              <a:rPr lang="en-US" sz="3200" dirty="0" smtClean="0">
                <a:solidFill>
                  <a:srgbClr val="C00000"/>
                </a:solidFill>
              </a:rPr>
              <a:t>N</a:t>
            </a:r>
            <a:r>
              <a:rPr lang="en-US" sz="3200" dirty="0" smtClean="0"/>
              <a:t>ormative and </a:t>
            </a:r>
            <a:r>
              <a:rPr lang="en-US" sz="3200" dirty="0" smtClean="0">
                <a:solidFill>
                  <a:srgbClr val="C00000"/>
                </a:solidFill>
              </a:rPr>
              <a:t>T</a:t>
            </a:r>
            <a:r>
              <a:rPr lang="en-US" sz="3200" dirty="0" smtClean="0"/>
              <a:t>rust-enabled </a:t>
            </a:r>
            <a:r>
              <a:rPr lang="en-US" sz="3200" dirty="0" smtClean="0">
                <a:solidFill>
                  <a:srgbClr val="C00000"/>
                </a:solidFill>
              </a:rPr>
              <a:t>E</a:t>
            </a:r>
            <a:r>
              <a:rPr lang="en-US" sz="3200" dirty="0" smtClean="0"/>
              <a:t>nvironments</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520622" y="1594995"/>
            <a:ext cx="4511049" cy="45365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p:nvPicPr>
        <p:blipFill>
          <a:blip r:embed="rId4"/>
          <a:stretch>
            <a:fillRect/>
          </a:stretch>
        </p:blipFill>
        <p:spPr>
          <a:xfrm>
            <a:off x="5027629" y="4424061"/>
            <a:ext cx="1375259" cy="1375259"/>
          </a:xfrm>
          <a:prstGeom prst="rect">
            <a:avLst/>
          </a:prstGeom>
        </p:spPr>
      </p:pic>
      <p:pic>
        <p:nvPicPr>
          <p:cNvPr id="10" name="Picture 9"/>
          <p:cNvPicPr>
            <a:picLocks noChangeAspect="1"/>
          </p:cNvPicPr>
          <p:nvPr/>
        </p:nvPicPr>
        <p:blipFill>
          <a:blip r:embed="rId5"/>
          <a:stretch>
            <a:fillRect/>
          </a:stretch>
        </p:blipFill>
        <p:spPr>
          <a:xfrm>
            <a:off x="3669066" y="4497049"/>
            <a:ext cx="1252585" cy="1252585"/>
          </a:xfrm>
          <a:prstGeom prst="rect">
            <a:avLst/>
          </a:prstGeom>
        </p:spPr>
      </p:pic>
      <p:pic>
        <p:nvPicPr>
          <p:cNvPr id="11" name="Picture 10"/>
          <p:cNvPicPr>
            <a:picLocks noChangeAspect="1"/>
          </p:cNvPicPr>
          <p:nvPr/>
        </p:nvPicPr>
        <p:blipFill>
          <a:blip r:embed="rId6"/>
          <a:stretch>
            <a:fillRect/>
          </a:stretch>
        </p:blipFill>
        <p:spPr>
          <a:xfrm>
            <a:off x="2513263" y="4440002"/>
            <a:ext cx="1032538" cy="1290673"/>
          </a:xfrm>
          <a:prstGeom prst="rect">
            <a:avLst/>
          </a:prstGeom>
        </p:spPr>
      </p:pic>
      <p:pic>
        <p:nvPicPr>
          <p:cNvPr id="12" name="Picture 11"/>
          <p:cNvPicPr>
            <a:picLocks noChangeAspect="1"/>
          </p:cNvPicPr>
          <p:nvPr/>
        </p:nvPicPr>
        <p:blipFill>
          <a:blip r:embed="rId7"/>
          <a:stretch>
            <a:fillRect/>
          </a:stretch>
        </p:blipFill>
        <p:spPr>
          <a:xfrm>
            <a:off x="1110821" y="4327526"/>
            <a:ext cx="1164844" cy="1456055"/>
          </a:xfrm>
          <a:prstGeom prst="rect">
            <a:avLst/>
          </a:prstGeom>
        </p:spPr>
      </p:pic>
      <p:sp>
        <p:nvSpPr>
          <p:cNvPr id="13" name="Título 1"/>
          <p:cNvSpPr>
            <a:spLocks noGrp="1"/>
          </p:cNvSpPr>
          <p:nvPr>
            <p:ph type="ctrTitle"/>
          </p:nvPr>
        </p:nvSpPr>
        <p:spPr>
          <a:xfrm>
            <a:off x="0" y="2139180"/>
            <a:ext cx="6508279" cy="2094698"/>
          </a:xfrm>
        </p:spPr>
        <p:txBody>
          <a:bodyPr>
            <a:normAutofit/>
          </a:bodyPr>
          <a:lstStyle/>
          <a:p>
            <a:r>
              <a:rPr lang="pt-PT" sz="2800" b="1" dirty="0" smtClean="0">
                <a:latin typeface="+mn-lt"/>
              </a:rPr>
              <a:t>Aprender</a:t>
            </a:r>
            <a:r>
              <a:rPr lang="pt-PT" sz="2800" dirty="0" smtClean="0">
                <a:latin typeface="+mn-lt"/>
              </a:rPr>
              <a:t> a Negociar; </a:t>
            </a:r>
            <a:r>
              <a:rPr lang="pt-PT" sz="2800" b="1" dirty="0" smtClean="0">
                <a:latin typeface="+mn-lt"/>
              </a:rPr>
              <a:t>Lógica </a:t>
            </a:r>
            <a:r>
              <a:rPr lang="pt-PT" sz="2800" dirty="0" smtClean="0">
                <a:latin typeface="+mn-lt"/>
              </a:rPr>
              <a:t>para monitorização de contratos;</a:t>
            </a:r>
            <a:br>
              <a:rPr lang="pt-PT" sz="2800" dirty="0" smtClean="0">
                <a:latin typeface="+mn-lt"/>
              </a:rPr>
            </a:br>
            <a:r>
              <a:rPr lang="pt-PT" sz="2800" b="1" dirty="0">
                <a:latin typeface="+mn-lt"/>
              </a:rPr>
              <a:t>M</a:t>
            </a:r>
            <a:r>
              <a:rPr lang="pt-PT" sz="2800" b="1" dirty="0" smtClean="0">
                <a:latin typeface="+mn-lt"/>
              </a:rPr>
              <a:t>odelos</a:t>
            </a:r>
            <a:r>
              <a:rPr lang="pt-PT" sz="2800" dirty="0" smtClean="0">
                <a:latin typeface="+mn-lt"/>
              </a:rPr>
              <a:t> computacionais de Confiança</a:t>
            </a:r>
            <a:endParaRPr lang="pt-PT" sz="2800" dirty="0">
              <a:latin typeface="+mn-lt"/>
            </a:endParaRPr>
          </a:p>
        </p:txBody>
      </p:sp>
    </p:spTree>
    <p:extLst>
      <p:ext uri="{BB962C8B-B14F-4D97-AF65-F5344CB8AC3E}">
        <p14:creationId xmlns:p14="http://schemas.microsoft.com/office/powerpoint/2010/main" val="405904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5000" y="1390621"/>
            <a:ext cx="1778000" cy="2540000"/>
          </a:xfrm>
          <a:prstGeom prst="rect">
            <a:avLst/>
          </a:prstGeom>
        </p:spPr>
      </p:pic>
      <p:sp>
        <p:nvSpPr>
          <p:cNvPr id="12" name="TextBox 11"/>
          <p:cNvSpPr txBox="1"/>
          <p:nvPr/>
        </p:nvSpPr>
        <p:spPr>
          <a:xfrm>
            <a:off x="3671455" y="1408545"/>
            <a:ext cx="6395501" cy="523220"/>
          </a:xfrm>
          <a:prstGeom prst="rect">
            <a:avLst/>
          </a:prstGeom>
          <a:noFill/>
        </p:spPr>
        <p:txBody>
          <a:bodyPr wrap="none" rtlCol="0">
            <a:spAutoFit/>
          </a:bodyPr>
          <a:lstStyle/>
          <a:p>
            <a:r>
              <a:rPr lang="en-US" sz="2800" b="1" dirty="0" err="1" smtClean="0"/>
              <a:t>Departamento</a:t>
            </a:r>
            <a:r>
              <a:rPr lang="en-US" sz="2800" b="1" dirty="0" smtClean="0"/>
              <a:t> de </a:t>
            </a:r>
            <a:r>
              <a:rPr lang="en-US" sz="2800" b="1" dirty="0" err="1" smtClean="0"/>
              <a:t>Engenharia</a:t>
            </a:r>
            <a:r>
              <a:rPr lang="en-US" sz="2800" b="1" dirty="0" smtClean="0"/>
              <a:t> </a:t>
            </a:r>
            <a:r>
              <a:rPr lang="en-US" sz="2800" b="1" dirty="0" err="1" smtClean="0"/>
              <a:t>Informática</a:t>
            </a:r>
            <a:endParaRPr lang="en-US" sz="2800" b="1" dirty="0"/>
          </a:p>
        </p:txBody>
      </p:sp>
      <p:grpSp>
        <p:nvGrpSpPr>
          <p:cNvPr id="2" name="Group 1"/>
          <p:cNvGrpSpPr/>
          <p:nvPr/>
        </p:nvGrpSpPr>
        <p:grpSpPr>
          <a:xfrm>
            <a:off x="4314828" y="2839069"/>
            <a:ext cx="7911970" cy="3097615"/>
            <a:chOff x="4280030" y="3096733"/>
            <a:chExt cx="7911970" cy="3097615"/>
          </a:xfrm>
        </p:grpSpPr>
        <p:pic>
          <p:nvPicPr>
            <p:cNvPr id="8" name="Picture 7"/>
            <p:cNvPicPr>
              <a:picLocks noChangeAspect="1"/>
            </p:cNvPicPr>
            <p:nvPr/>
          </p:nvPicPr>
          <p:blipFill>
            <a:blip r:embed="rId4"/>
            <a:stretch>
              <a:fillRect/>
            </a:stretch>
          </p:blipFill>
          <p:spPr>
            <a:xfrm>
              <a:off x="8351280" y="3096733"/>
              <a:ext cx="1743993" cy="2491419"/>
            </a:xfrm>
            <a:prstGeom prst="rect">
              <a:avLst/>
            </a:prstGeom>
          </p:spPr>
        </p:pic>
        <p:pic>
          <p:nvPicPr>
            <p:cNvPr id="9" name="Picture 8"/>
            <p:cNvPicPr>
              <a:picLocks noChangeAspect="1"/>
            </p:cNvPicPr>
            <p:nvPr/>
          </p:nvPicPr>
          <p:blipFill>
            <a:blip r:embed="rId5"/>
            <a:stretch>
              <a:fillRect/>
            </a:stretch>
          </p:blipFill>
          <p:spPr>
            <a:xfrm>
              <a:off x="4280030" y="3105726"/>
              <a:ext cx="2081512" cy="2448839"/>
            </a:xfrm>
            <a:prstGeom prst="rect">
              <a:avLst/>
            </a:prstGeom>
          </p:spPr>
        </p:pic>
        <p:pic>
          <p:nvPicPr>
            <p:cNvPr id="10" name="Picture 9"/>
            <p:cNvPicPr>
              <a:picLocks noChangeAspect="1"/>
            </p:cNvPicPr>
            <p:nvPr/>
          </p:nvPicPr>
          <p:blipFill>
            <a:blip r:embed="rId6"/>
            <a:stretch>
              <a:fillRect/>
            </a:stretch>
          </p:blipFill>
          <p:spPr>
            <a:xfrm>
              <a:off x="10178746" y="3128776"/>
              <a:ext cx="1921197" cy="2401496"/>
            </a:xfrm>
            <a:prstGeom prst="rect">
              <a:avLst/>
            </a:prstGeom>
          </p:spPr>
        </p:pic>
        <p:pic>
          <p:nvPicPr>
            <p:cNvPr id="11" name="Picture 10"/>
            <p:cNvPicPr>
              <a:picLocks noChangeAspect="1"/>
            </p:cNvPicPr>
            <p:nvPr/>
          </p:nvPicPr>
          <p:blipFill>
            <a:blip r:embed="rId7"/>
            <a:stretch>
              <a:fillRect/>
            </a:stretch>
          </p:blipFill>
          <p:spPr>
            <a:xfrm>
              <a:off x="6375565" y="3117273"/>
              <a:ext cx="1948870" cy="2436089"/>
            </a:xfrm>
            <a:prstGeom prst="rect">
              <a:avLst/>
            </a:prstGeom>
          </p:spPr>
        </p:pic>
        <p:sp>
          <p:nvSpPr>
            <p:cNvPr id="14" name="TextBox 13"/>
            <p:cNvSpPr txBox="1"/>
            <p:nvPr/>
          </p:nvSpPr>
          <p:spPr>
            <a:xfrm>
              <a:off x="4608946" y="5671128"/>
              <a:ext cx="7583054" cy="523220"/>
            </a:xfrm>
            <a:prstGeom prst="rect">
              <a:avLst/>
            </a:prstGeom>
            <a:noFill/>
          </p:spPr>
          <p:txBody>
            <a:bodyPr wrap="square" rtlCol="0">
              <a:spAutoFit/>
            </a:bodyPr>
            <a:lstStyle/>
            <a:p>
              <a:r>
                <a:rPr lang="en-US" sz="2800" b="1" dirty="0" smtClean="0"/>
                <a:t>Marisa	Sandra	  </a:t>
              </a:r>
              <a:r>
                <a:rPr lang="en-US" sz="2800" b="1" dirty="0" err="1" smtClean="0"/>
                <a:t>Lina</a:t>
              </a:r>
              <a:r>
                <a:rPr lang="en-US" sz="2800" b="1" dirty="0" smtClean="0"/>
                <a:t>		Pedro	</a:t>
              </a:r>
              <a:endParaRPr lang="en-US" sz="2800" b="1" dirty="0"/>
            </a:p>
          </p:txBody>
        </p:sp>
      </p:grpSp>
      <p:sp>
        <p:nvSpPr>
          <p:cNvPr id="15" name="TextBox 14"/>
          <p:cNvSpPr txBox="1"/>
          <p:nvPr/>
        </p:nvSpPr>
        <p:spPr>
          <a:xfrm>
            <a:off x="350982" y="3969876"/>
            <a:ext cx="7583054" cy="523220"/>
          </a:xfrm>
          <a:prstGeom prst="rect">
            <a:avLst/>
          </a:prstGeom>
          <a:noFill/>
        </p:spPr>
        <p:txBody>
          <a:bodyPr wrap="square" rtlCol="0">
            <a:spAutoFit/>
          </a:bodyPr>
          <a:lstStyle/>
          <a:p>
            <a:r>
              <a:rPr lang="en-US" sz="2800" b="1" dirty="0" smtClean="0"/>
              <a:t>Prof. </a:t>
            </a:r>
            <a:r>
              <a:rPr lang="en-US" sz="2800" b="1" dirty="0" err="1" smtClean="0"/>
              <a:t>João</a:t>
            </a:r>
            <a:r>
              <a:rPr lang="en-US" sz="2800" b="1" dirty="0" smtClean="0"/>
              <a:t> Cardoso	</a:t>
            </a:r>
            <a:endParaRPr lang="en-US" sz="2800" b="1" dirty="0"/>
          </a:p>
        </p:txBody>
      </p:sp>
    </p:spTree>
    <p:extLst>
      <p:ext uri="{BB962C8B-B14F-4D97-AF65-F5344CB8AC3E}">
        <p14:creationId xmlns:p14="http://schemas.microsoft.com/office/powerpoint/2010/main" val="4269070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798" y="1123369"/>
            <a:ext cx="11484033" cy="461665"/>
          </a:xfrm>
          <a:prstGeom prst="rect">
            <a:avLst/>
          </a:prstGeom>
          <a:noFill/>
        </p:spPr>
        <p:txBody>
          <a:bodyPr wrap="none" rtlCol="0">
            <a:spAutoFit/>
          </a:bodyPr>
          <a:lstStyle/>
          <a:p>
            <a:r>
              <a:rPr lang="en-US" sz="2400" dirty="0" err="1" smtClean="0"/>
              <a:t>Aplicações</a:t>
            </a:r>
            <a:r>
              <a:rPr lang="en-US" sz="2400" dirty="0" smtClean="0"/>
              <a:t> dos </a:t>
            </a:r>
            <a:r>
              <a:rPr lang="en-US" sz="2400" dirty="0" err="1" smtClean="0"/>
              <a:t>Sistemas</a:t>
            </a:r>
            <a:r>
              <a:rPr lang="en-US" sz="2400" dirty="0" smtClean="0"/>
              <a:t> </a:t>
            </a:r>
            <a:r>
              <a:rPr lang="en-US" sz="2400" dirty="0" err="1" smtClean="0"/>
              <a:t>Multi</a:t>
            </a:r>
            <a:r>
              <a:rPr lang="en-US" sz="2400" b="1" dirty="0" err="1" smtClean="0">
                <a:solidFill>
                  <a:srgbClr val="FFFF00"/>
                </a:solidFill>
              </a:rPr>
              <a:t>AGENTE</a:t>
            </a:r>
            <a:r>
              <a:rPr lang="en-US" sz="2400" b="1" dirty="0" smtClean="0">
                <a:solidFill>
                  <a:srgbClr val="FFFF00"/>
                </a:solidFill>
              </a:rPr>
              <a:t>  </a:t>
            </a:r>
            <a:r>
              <a:rPr lang="en-US" sz="2400" b="1" dirty="0" err="1" smtClean="0">
                <a:solidFill>
                  <a:srgbClr val="FFFF00"/>
                </a:solidFill>
              </a:rPr>
              <a:t>à</a:t>
            </a:r>
            <a:r>
              <a:rPr lang="en-US" sz="2400" b="1" dirty="0" smtClean="0">
                <a:solidFill>
                  <a:srgbClr val="FFFF00"/>
                </a:solidFill>
              </a:rPr>
              <a:t> </a:t>
            </a:r>
            <a:r>
              <a:rPr lang="en-US" sz="2400" b="1" dirty="0" err="1" smtClean="0">
                <a:solidFill>
                  <a:srgbClr val="FFFF00"/>
                </a:solidFill>
              </a:rPr>
              <a:t>gestão</a:t>
            </a:r>
            <a:r>
              <a:rPr lang="en-US" sz="2400" b="1" dirty="0" smtClean="0">
                <a:solidFill>
                  <a:srgbClr val="FFFF00"/>
                </a:solidFill>
              </a:rPr>
              <a:t> de </a:t>
            </a:r>
            <a:r>
              <a:rPr lang="en-US" sz="2400" b="1" dirty="0" err="1" smtClean="0">
                <a:solidFill>
                  <a:srgbClr val="FFFF00"/>
                </a:solidFill>
              </a:rPr>
              <a:t>Recursos</a:t>
            </a:r>
            <a:r>
              <a:rPr lang="en-US" sz="2400" b="1" dirty="0" smtClean="0">
                <a:solidFill>
                  <a:srgbClr val="FFFF00"/>
                </a:solidFill>
              </a:rPr>
              <a:t> </a:t>
            </a:r>
            <a:r>
              <a:rPr lang="en-US" sz="2400" b="1" dirty="0" err="1" smtClean="0">
                <a:solidFill>
                  <a:srgbClr val="FFFF00"/>
                </a:solidFill>
              </a:rPr>
              <a:t>em</a:t>
            </a:r>
            <a:r>
              <a:rPr lang="en-US" sz="2400" b="1" dirty="0" smtClean="0">
                <a:solidFill>
                  <a:srgbClr val="FFFF00"/>
                </a:solidFill>
              </a:rPr>
              <a:t> </a:t>
            </a:r>
            <a:r>
              <a:rPr lang="en-US" sz="2400" b="1" dirty="0" err="1" smtClean="0">
                <a:solidFill>
                  <a:srgbClr val="FFFF00"/>
                </a:solidFill>
              </a:rPr>
              <a:t>Empresa</a:t>
            </a:r>
            <a:r>
              <a:rPr lang="en-US" sz="2400" b="1" dirty="0" smtClean="0">
                <a:solidFill>
                  <a:srgbClr val="FFFF00"/>
                </a:solidFill>
              </a:rPr>
              <a:t> de </a:t>
            </a:r>
            <a:r>
              <a:rPr lang="en-US" sz="2400" b="1" dirty="0" err="1" smtClean="0">
                <a:solidFill>
                  <a:srgbClr val="FFFF00"/>
                </a:solidFill>
              </a:rPr>
              <a:t>Construçaão</a:t>
            </a:r>
            <a:endParaRPr lang="en-US" sz="2400" b="1" dirty="0">
              <a:solidFill>
                <a:srgbClr val="FFFF00"/>
              </a:solidFill>
            </a:endParaRPr>
          </a:p>
        </p:txBody>
      </p:sp>
      <p:grpSp>
        <p:nvGrpSpPr>
          <p:cNvPr id="12" name="Group 77"/>
          <p:cNvGrpSpPr>
            <a:grpSpLocks/>
          </p:cNvGrpSpPr>
          <p:nvPr/>
        </p:nvGrpSpPr>
        <p:grpSpPr bwMode="auto">
          <a:xfrm>
            <a:off x="6051321" y="1553089"/>
            <a:ext cx="5955439" cy="3916270"/>
            <a:chOff x="86" y="1060"/>
            <a:chExt cx="5482" cy="2817"/>
          </a:xfrm>
        </p:grpSpPr>
        <p:sp>
          <p:nvSpPr>
            <p:cNvPr id="13" name="Rectangle 3"/>
            <p:cNvSpPr>
              <a:spLocks noChangeArrowheads="1"/>
            </p:cNvSpPr>
            <p:nvPr/>
          </p:nvSpPr>
          <p:spPr bwMode="auto">
            <a:xfrm>
              <a:off x="870" y="1564"/>
              <a:ext cx="535"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t>Announcer</a:t>
              </a:r>
            </a:p>
          </p:txBody>
        </p:sp>
        <p:sp>
          <p:nvSpPr>
            <p:cNvPr id="14" name="Rectangle 4"/>
            <p:cNvSpPr>
              <a:spLocks noChangeArrowheads="1"/>
            </p:cNvSpPr>
            <p:nvPr/>
          </p:nvSpPr>
          <p:spPr bwMode="auto">
            <a:xfrm>
              <a:off x="2406" y="1564"/>
              <a:ext cx="167"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t>A</a:t>
              </a:r>
            </a:p>
          </p:txBody>
        </p:sp>
        <p:sp>
          <p:nvSpPr>
            <p:cNvPr id="15" name="Rectangle 5"/>
            <p:cNvSpPr>
              <a:spLocks noChangeArrowheads="1"/>
            </p:cNvSpPr>
            <p:nvPr/>
          </p:nvSpPr>
          <p:spPr bwMode="auto">
            <a:xfrm>
              <a:off x="2982" y="1564"/>
              <a:ext cx="166"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t>B</a:t>
              </a:r>
            </a:p>
          </p:txBody>
        </p:sp>
        <p:sp>
          <p:nvSpPr>
            <p:cNvPr id="16" name="Rectangle 6"/>
            <p:cNvSpPr>
              <a:spLocks noChangeArrowheads="1"/>
            </p:cNvSpPr>
            <p:nvPr/>
          </p:nvSpPr>
          <p:spPr bwMode="auto">
            <a:xfrm>
              <a:off x="3558" y="1564"/>
              <a:ext cx="17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t>C</a:t>
              </a:r>
            </a:p>
          </p:txBody>
        </p:sp>
        <p:sp>
          <p:nvSpPr>
            <p:cNvPr id="17" name="Rectangle 7"/>
            <p:cNvSpPr>
              <a:spLocks noChangeArrowheads="1"/>
            </p:cNvSpPr>
            <p:nvPr/>
          </p:nvSpPr>
          <p:spPr bwMode="auto">
            <a:xfrm>
              <a:off x="1446" y="1804"/>
              <a:ext cx="457"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solidFill>
                    <a:srgbClr val="336633"/>
                  </a:solidFill>
                </a:rPr>
                <a:t>90 for 50</a:t>
              </a:r>
            </a:p>
          </p:txBody>
        </p:sp>
        <p:sp>
          <p:nvSpPr>
            <p:cNvPr id="18" name="Line 8"/>
            <p:cNvSpPr>
              <a:spLocks noChangeShapeType="1"/>
            </p:cNvSpPr>
            <p:nvPr/>
          </p:nvSpPr>
          <p:spPr bwMode="auto">
            <a:xfrm>
              <a:off x="1168" y="3647"/>
              <a:ext cx="1904" cy="49"/>
            </a:xfrm>
            <a:prstGeom prst="line">
              <a:avLst/>
            </a:prstGeom>
            <a:noFill/>
            <a:ln w="12700">
              <a:solidFill>
                <a:srgbClr val="B50069"/>
              </a:solidFill>
              <a:round/>
              <a:headEnd type="none" w="sm" len="sm"/>
              <a:tailEnd type="stealth"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Rectangle 9"/>
            <p:cNvSpPr>
              <a:spLocks noChangeArrowheads="1"/>
            </p:cNvSpPr>
            <p:nvPr/>
          </p:nvSpPr>
          <p:spPr bwMode="auto">
            <a:xfrm>
              <a:off x="1794" y="3532"/>
              <a:ext cx="645"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solidFill>
                    <a:srgbClr val="871554"/>
                  </a:solidFill>
                </a:rPr>
                <a:t>The winner !!!</a:t>
              </a:r>
            </a:p>
          </p:txBody>
        </p:sp>
        <p:sp>
          <p:nvSpPr>
            <p:cNvPr id="20" name="Rectangle 10"/>
            <p:cNvSpPr>
              <a:spLocks noChangeArrowheads="1"/>
            </p:cNvSpPr>
            <p:nvPr/>
          </p:nvSpPr>
          <p:spPr bwMode="auto">
            <a:xfrm>
              <a:off x="4134" y="1564"/>
              <a:ext cx="17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t>D</a:t>
              </a:r>
            </a:p>
          </p:txBody>
        </p:sp>
        <p:graphicFrame>
          <p:nvGraphicFramePr>
            <p:cNvPr id="21" name="Object 11"/>
            <p:cNvGraphicFramePr>
              <a:graphicFrameLocks/>
            </p:cNvGraphicFramePr>
            <p:nvPr/>
          </p:nvGraphicFramePr>
          <p:xfrm>
            <a:off x="624" y="1578"/>
            <a:ext cx="241" cy="294"/>
          </p:xfrm>
          <a:graphic>
            <a:graphicData uri="http://schemas.openxmlformats.org/presentationml/2006/ole">
              <mc:AlternateContent xmlns:mc="http://schemas.openxmlformats.org/markup-compatibility/2006">
                <mc:Choice xmlns:v="urn:schemas-microsoft-com:vml" Requires="v">
                  <p:oleObj spid="_x0000_s1232" name="ClipArt" r:id="rId3" imgW="3000240" imgH="3660480" progId="MS_ClipArt_Gallery.2">
                    <p:embed/>
                  </p:oleObj>
                </mc:Choice>
                <mc:Fallback>
                  <p:oleObj name="ClipArt" r:id="rId3" imgW="3000240" imgH="3660480" progId="MS_ClipArt_Gallery.2">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1578"/>
                          <a:ext cx="241" cy="294"/>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 name="AutoShape 12"/>
            <p:cNvSpPr>
              <a:spLocks noChangeArrowheads="1"/>
            </p:cNvSpPr>
            <p:nvPr/>
          </p:nvSpPr>
          <p:spPr bwMode="auto">
            <a:xfrm>
              <a:off x="820" y="1300"/>
              <a:ext cx="329" cy="233"/>
            </a:xfrm>
            <a:prstGeom prst="wedgeRoundRectCallout">
              <a:avLst>
                <a:gd name="adj1" fmla="val -50000"/>
                <a:gd name="adj2" fmla="val 66667"/>
                <a:gd name="adj3" fmla="val 16667"/>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eaLnBrk="0" hangingPunct="0">
                <a:spcBef>
                  <a:spcPct val="5000"/>
                </a:spcBef>
              </a:pPr>
              <a:r>
                <a:rPr lang="en-US" sz="1000">
                  <a:latin typeface="Book Antiqua" charset="0"/>
                </a:rPr>
                <a:t>I need</a:t>
              </a:r>
            </a:p>
            <a:p>
              <a:pPr algn="ctr" eaLnBrk="0" hangingPunct="0">
                <a:spcBef>
                  <a:spcPct val="5000"/>
                </a:spcBef>
              </a:pPr>
              <a:r>
                <a:rPr lang="en-US" sz="1000">
                  <a:latin typeface="Book Antiqua" charset="0"/>
                </a:rPr>
                <a:t>100</a:t>
              </a:r>
            </a:p>
          </p:txBody>
        </p:sp>
        <p:sp>
          <p:nvSpPr>
            <p:cNvPr id="23" name="AutoShape 13"/>
            <p:cNvSpPr>
              <a:spLocks noChangeArrowheads="1"/>
            </p:cNvSpPr>
            <p:nvPr/>
          </p:nvSpPr>
          <p:spPr bwMode="auto">
            <a:xfrm rot="10800000">
              <a:off x="1923" y="1348"/>
              <a:ext cx="473" cy="233"/>
            </a:xfrm>
            <a:prstGeom prst="wedgeRoundRectCallout">
              <a:avLst>
                <a:gd name="adj1" fmla="val -41671"/>
                <a:gd name="adj2" fmla="val 66667"/>
                <a:gd name="adj3" fmla="val 16667"/>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lIns="92075" tIns="46038" rIns="92075" bIns="46038" anchor="ctr"/>
            <a:lstStyle/>
            <a:p>
              <a:pPr algn="ctr" eaLnBrk="0" hangingPunct="0"/>
              <a:r>
                <a:rPr lang="en-US" sz="1000">
                  <a:latin typeface="Book Antiqua" charset="0"/>
                </a:rPr>
                <a:t>I can do 90</a:t>
              </a:r>
            </a:p>
            <a:p>
              <a:pPr algn="ctr" eaLnBrk="0" hangingPunct="0"/>
              <a:r>
                <a:rPr lang="en-US" sz="1000">
                  <a:latin typeface="Book Antiqua" charset="0"/>
                </a:rPr>
                <a:t>for 50</a:t>
              </a:r>
            </a:p>
          </p:txBody>
        </p:sp>
        <p:graphicFrame>
          <p:nvGraphicFramePr>
            <p:cNvPr id="24" name="Object 14"/>
            <p:cNvGraphicFramePr>
              <a:graphicFrameLocks/>
            </p:cNvGraphicFramePr>
            <p:nvPr/>
          </p:nvGraphicFramePr>
          <p:xfrm>
            <a:off x="2915" y="1344"/>
            <a:ext cx="212" cy="225"/>
          </p:xfrm>
          <a:graphic>
            <a:graphicData uri="http://schemas.openxmlformats.org/presentationml/2006/ole">
              <mc:AlternateContent xmlns:mc="http://schemas.openxmlformats.org/markup-compatibility/2006">
                <mc:Choice xmlns:v="urn:schemas-microsoft-com:vml" Requires="v">
                  <p:oleObj spid="_x0000_s1233" name="ClipArt" r:id="rId5" imgW="3444840" imgH="3657600" progId="MS_ClipArt_Gallery.2">
                    <p:embed/>
                  </p:oleObj>
                </mc:Choice>
                <mc:Fallback>
                  <p:oleObj name="ClipArt" r:id="rId5" imgW="3444840" imgH="3657600" progId="MS_ClipArt_Gallery.2">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 y="1344"/>
                          <a:ext cx="212" cy="225"/>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 name="AutoShape 15"/>
            <p:cNvSpPr>
              <a:spLocks noChangeArrowheads="1"/>
            </p:cNvSpPr>
            <p:nvPr/>
          </p:nvSpPr>
          <p:spPr bwMode="auto">
            <a:xfrm>
              <a:off x="2743" y="1060"/>
              <a:ext cx="473" cy="233"/>
            </a:xfrm>
            <a:prstGeom prst="wedgeRoundRectCallout">
              <a:avLst>
                <a:gd name="adj1" fmla="val -8338"/>
                <a:gd name="adj2" fmla="val 66667"/>
                <a:gd name="adj3" fmla="val 16667"/>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eaLnBrk="0" hangingPunct="0"/>
              <a:r>
                <a:rPr lang="en-US" sz="1000">
                  <a:latin typeface="Book Antiqua" charset="0"/>
                </a:rPr>
                <a:t>I can do 30</a:t>
              </a:r>
            </a:p>
            <a:p>
              <a:pPr algn="ctr" eaLnBrk="0" hangingPunct="0"/>
              <a:r>
                <a:rPr lang="en-US" sz="1000">
                  <a:latin typeface="Book Antiqua" charset="0"/>
                </a:rPr>
                <a:t>for 20</a:t>
              </a:r>
            </a:p>
          </p:txBody>
        </p:sp>
        <p:graphicFrame>
          <p:nvGraphicFramePr>
            <p:cNvPr id="26" name="Object 16"/>
            <p:cNvGraphicFramePr>
              <a:graphicFrameLocks/>
            </p:cNvGraphicFramePr>
            <p:nvPr/>
          </p:nvGraphicFramePr>
          <p:xfrm>
            <a:off x="2312" y="1235"/>
            <a:ext cx="344" cy="316"/>
          </p:xfrm>
          <a:graphic>
            <a:graphicData uri="http://schemas.openxmlformats.org/presentationml/2006/ole">
              <mc:AlternateContent xmlns:mc="http://schemas.openxmlformats.org/markup-compatibility/2006">
                <mc:Choice xmlns:v="urn:schemas-microsoft-com:vml" Requires="v">
                  <p:oleObj spid="_x0000_s1234" name="ClipArt" r:id="rId7" imgW="3659040" imgH="3365280" progId="MS_ClipArt_Gallery.2">
                    <p:embed/>
                  </p:oleObj>
                </mc:Choice>
                <mc:Fallback>
                  <p:oleObj name="ClipArt" r:id="rId7" imgW="3659040" imgH="3365280" progId="MS_ClipArt_Gallery.2">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2" y="1235"/>
                          <a:ext cx="344" cy="316"/>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7" name="AutoShape 17"/>
            <p:cNvSpPr>
              <a:spLocks noChangeArrowheads="1"/>
            </p:cNvSpPr>
            <p:nvPr/>
          </p:nvSpPr>
          <p:spPr bwMode="auto">
            <a:xfrm>
              <a:off x="3501" y="1060"/>
              <a:ext cx="376" cy="233"/>
            </a:xfrm>
            <a:prstGeom prst="wedgeRoundRectCallout">
              <a:avLst>
                <a:gd name="adj1" fmla="val -8338"/>
                <a:gd name="adj2" fmla="val 66667"/>
                <a:gd name="adj3" fmla="val 16667"/>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eaLnBrk="0" hangingPunct="0">
                <a:spcBef>
                  <a:spcPct val="5000"/>
                </a:spcBef>
              </a:pPr>
              <a:r>
                <a:rPr lang="en-US" sz="1000">
                  <a:latin typeface="Book Antiqua" charset="0"/>
                </a:rPr>
                <a:t>I can do</a:t>
              </a:r>
            </a:p>
            <a:p>
              <a:pPr algn="ctr" eaLnBrk="0" hangingPunct="0">
                <a:spcBef>
                  <a:spcPct val="5000"/>
                </a:spcBef>
              </a:pPr>
              <a:r>
                <a:rPr lang="en-US" sz="1000">
                  <a:latin typeface="Book Antiqua" charset="0"/>
                </a:rPr>
                <a:t>70 for 40</a:t>
              </a:r>
            </a:p>
          </p:txBody>
        </p:sp>
        <p:graphicFrame>
          <p:nvGraphicFramePr>
            <p:cNvPr id="28" name="Object 18"/>
            <p:cNvGraphicFramePr>
              <a:graphicFrameLocks/>
            </p:cNvGraphicFramePr>
            <p:nvPr/>
          </p:nvGraphicFramePr>
          <p:xfrm>
            <a:off x="3563" y="1290"/>
            <a:ext cx="199" cy="294"/>
          </p:xfrm>
          <a:graphic>
            <a:graphicData uri="http://schemas.openxmlformats.org/presentationml/2006/ole">
              <mc:AlternateContent xmlns:mc="http://schemas.openxmlformats.org/markup-compatibility/2006">
                <mc:Choice xmlns:v="urn:schemas-microsoft-com:vml" Requires="v">
                  <p:oleObj spid="_x0000_s1235" name="ClipArt" r:id="rId9" imgW="2479320" imgH="3659040" progId="MS_ClipArt_Gallery.2">
                    <p:embed/>
                  </p:oleObj>
                </mc:Choice>
                <mc:Fallback>
                  <p:oleObj name="ClipArt" r:id="rId9" imgW="2479320" imgH="3659040" progId="MS_ClipArt_Gallery.2">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3" y="1290"/>
                          <a:ext cx="199" cy="294"/>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9" name="Object 19"/>
            <p:cNvGraphicFramePr>
              <a:graphicFrameLocks/>
            </p:cNvGraphicFramePr>
            <p:nvPr/>
          </p:nvGraphicFramePr>
          <p:xfrm>
            <a:off x="4160" y="1309"/>
            <a:ext cx="144" cy="264"/>
          </p:xfrm>
          <a:graphic>
            <a:graphicData uri="http://schemas.openxmlformats.org/presentationml/2006/ole">
              <mc:AlternateContent xmlns:mc="http://schemas.openxmlformats.org/markup-compatibility/2006">
                <mc:Choice xmlns:v="urn:schemas-microsoft-com:vml" Requires="v">
                  <p:oleObj spid="_x0000_s1236" name="ClipArt" r:id="rId11" imgW="2000160" imgH="3660480" progId="MS_ClipArt_Gallery.2">
                    <p:embed/>
                  </p:oleObj>
                </mc:Choice>
                <mc:Fallback>
                  <p:oleObj name="ClipArt" r:id="rId11" imgW="2000160" imgH="3660480" progId="MS_ClipArt_Gallery.2">
                    <p:embed/>
                    <p:pic>
                      <p:nvPicPr>
                        <p:cNvPr id="0" nam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60" y="1309"/>
                          <a:ext cx="144" cy="264"/>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 name="AutoShape 20"/>
            <p:cNvSpPr>
              <a:spLocks noChangeArrowheads="1"/>
            </p:cNvSpPr>
            <p:nvPr/>
          </p:nvSpPr>
          <p:spPr bwMode="auto">
            <a:xfrm>
              <a:off x="4077" y="1060"/>
              <a:ext cx="376" cy="233"/>
            </a:xfrm>
            <a:prstGeom prst="wedgeRoundRectCallout">
              <a:avLst>
                <a:gd name="adj1" fmla="val -8338"/>
                <a:gd name="adj2" fmla="val 66667"/>
                <a:gd name="adj3" fmla="val 16667"/>
              </a:avLst>
            </a:prstGeom>
            <a:solidFill>
              <a:schemeClr val="bg1"/>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nchor="ctr"/>
            <a:lstStyle/>
            <a:p>
              <a:pPr algn="ctr" eaLnBrk="0" hangingPunct="0">
                <a:spcBef>
                  <a:spcPct val="5000"/>
                </a:spcBef>
              </a:pPr>
              <a:r>
                <a:rPr lang="en-US" sz="1000">
                  <a:latin typeface="Book Antiqua" charset="0"/>
                </a:rPr>
                <a:t>I can do</a:t>
              </a:r>
            </a:p>
            <a:p>
              <a:pPr algn="ctr" eaLnBrk="0" hangingPunct="0">
                <a:spcBef>
                  <a:spcPct val="5000"/>
                </a:spcBef>
              </a:pPr>
              <a:r>
                <a:rPr lang="en-US" sz="1000">
                  <a:latin typeface="Book Antiqua" charset="0"/>
                </a:rPr>
                <a:t>50 for 30</a:t>
              </a:r>
            </a:p>
          </p:txBody>
        </p:sp>
        <p:sp>
          <p:nvSpPr>
            <p:cNvPr id="31" name="Line 21"/>
            <p:cNvSpPr>
              <a:spLocks noChangeShapeType="1"/>
            </p:cNvSpPr>
            <p:nvPr/>
          </p:nvSpPr>
          <p:spPr bwMode="auto">
            <a:xfrm>
              <a:off x="1152" y="1776"/>
              <a:ext cx="3072" cy="96"/>
            </a:xfrm>
            <a:prstGeom prst="line">
              <a:avLst/>
            </a:prstGeom>
            <a:noFill/>
            <a:ln w="12700">
              <a:solidFill>
                <a:schemeClr val="accent2"/>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Line 22"/>
            <p:cNvSpPr>
              <a:spLocks noChangeShapeType="1"/>
            </p:cNvSpPr>
            <p:nvPr/>
          </p:nvSpPr>
          <p:spPr bwMode="auto">
            <a:xfrm>
              <a:off x="1152" y="1728"/>
              <a:ext cx="0" cy="206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Line 23"/>
            <p:cNvSpPr>
              <a:spLocks noChangeShapeType="1"/>
            </p:cNvSpPr>
            <p:nvPr/>
          </p:nvSpPr>
          <p:spPr bwMode="auto">
            <a:xfrm>
              <a:off x="2496" y="1728"/>
              <a:ext cx="0" cy="206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Line 24"/>
            <p:cNvSpPr>
              <a:spLocks noChangeShapeType="1"/>
            </p:cNvSpPr>
            <p:nvPr/>
          </p:nvSpPr>
          <p:spPr bwMode="auto">
            <a:xfrm>
              <a:off x="3072" y="1728"/>
              <a:ext cx="0" cy="206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 name="Line 25"/>
            <p:cNvSpPr>
              <a:spLocks noChangeShapeType="1"/>
            </p:cNvSpPr>
            <p:nvPr/>
          </p:nvSpPr>
          <p:spPr bwMode="auto">
            <a:xfrm>
              <a:off x="3648" y="1728"/>
              <a:ext cx="0" cy="206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Line 26"/>
            <p:cNvSpPr>
              <a:spLocks noChangeShapeType="1"/>
            </p:cNvSpPr>
            <p:nvPr/>
          </p:nvSpPr>
          <p:spPr bwMode="auto">
            <a:xfrm>
              <a:off x="4224" y="1728"/>
              <a:ext cx="0" cy="206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 name="Line 27"/>
            <p:cNvSpPr>
              <a:spLocks noChangeShapeType="1"/>
            </p:cNvSpPr>
            <p:nvPr/>
          </p:nvSpPr>
          <p:spPr bwMode="auto">
            <a:xfrm>
              <a:off x="1152" y="1776"/>
              <a:ext cx="2496" cy="96"/>
            </a:xfrm>
            <a:prstGeom prst="line">
              <a:avLst/>
            </a:prstGeom>
            <a:noFill/>
            <a:ln w="12700">
              <a:solidFill>
                <a:schemeClr val="accent2"/>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 name="Line 28"/>
            <p:cNvSpPr>
              <a:spLocks noChangeShapeType="1"/>
            </p:cNvSpPr>
            <p:nvPr/>
          </p:nvSpPr>
          <p:spPr bwMode="auto">
            <a:xfrm>
              <a:off x="1152" y="1776"/>
              <a:ext cx="1920" cy="96"/>
            </a:xfrm>
            <a:prstGeom prst="line">
              <a:avLst/>
            </a:prstGeom>
            <a:noFill/>
            <a:ln w="12700">
              <a:solidFill>
                <a:schemeClr val="accent2"/>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 name="Line 29"/>
            <p:cNvSpPr>
              <a:spLocks noChangeShapeType="1"/>
            </p:cNvSpPr>
            <p:nvPr/>
          </p:nvSpPr>
          <p:spPr bwMode="auto">
            <a:xfrm>
              <a:off x="1152" y="1776"/>
              <a:ext cx="1344" cy="96"/>
            </a:xfrm>
            <a:prstGeom prst="line">
              <a:avLst/>
            </a:prstGeom>
            <a:noFill/>
            <a:ln w="12700">
              <a:solidFill>
                <a:schemeClr val="accent2"/>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Line 30"/>
            <p:cNvSpPr>
              <a:spLocks noChangeShapeType="1"/>
            </p:cNvSpPr>
            <p:nvPr/>
          </p:nvSpPr>
          <p:spPr bwMode="auto">
            <a:xfrm flipH="1">
              <a:off x="1152" y="2064"/>
              <a:ext cx="3072" cy="48"/>
            </a:xfrm>
            <a:prstGeom prst="line">
              <a:avLst/>
            </a:prstGeom>
            <a:noFill/>
            <a:ln w="12700">
              <a:solidFill>
                <a:srgbClr val="336633"/>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Line 31"/>
            <p:cNvSpPr>
              <a:spLocks noChangeShapeType="1"/>
            </p:cNvSpPr>
            <p:nvPr/>
          </p:nvSpPr>
          <p:spPr bwMode="auto">
            <a:xfrm flipH="1">
              <a:off x="1152" y="2016"/>
              <a:ext cx="2496" cy="48"/>
            </a:xfrm>
            <a:prstGeom prst="line">
              <a:avLst/>
            </a:prstGeom>
            <a:noFill/>
            <a:ln w="12700">
              <a:solidFill>
                <a:srgbClr val="336633"/>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 name="Line 32"/>
            <p:cNvSpPr>
              <a:spLocks noChangeShapeType="1"/>
            </p:cNvSpPr>
            <p:nvPr/>
          </p:nvSpPr>
          <p:spPr bwMode="auto">
            <a:xfrm flipH="1">
              <a:off x="1152" y="1968"/>
              <a:ext cx="1920" cy="48"/>
            </a:xfrm>
            <a:prstGeom prst="line">
              <a:avLst/>
            </a:prstGeom>
            <a:noFill/>
            <a:ln w="12700">
              <a:solidFill>
                <a:srgbClr val="336633"/>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Line 33"/>
            <p:cNvSpPr>
              <a:spLocks noChangeShapeType="1"/>
            </p:cNvSpPr>
            <p:nvPr/>
          </p:nvSpPr>
          <p:spPr bwMode="auto">
            <a:xfrm flipH="1">
              <a:off x="1152" y="1920"/>
              <a:ext cx="1344" cy="48"/>
            </a:xfrm>
            <a:prstGeom prst="line">
              <a:avLst/>
            </a:prstGeom>
            <a:noFill/>
            <a:ln w="12700">
              <a:solidFill>
                <a:srgbClr val="336633"/>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Rectangle 34"/>
            <p:cNvSpPr>
              <a:spLocks noChangeArrowheads="1"/>
            </p:cNvSpPr>
            <p:nvPr/>
          </p:nvSpPr>
          <p:spPr bwMode="auto">
            <a:xfrm>
              <a:off x="2550" y="1852"/>
              <a:ext cx="457"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solidFill>
                    <a:srgbClr val="336633"/>
                  </a:solidFill>
                </a:rPr>
                <a:t>30 for 20</a:t>
              </a:r>
            </a:p>
          </p:txBody>
        </p:sp>
        <p:sp>
          <p:nvSpPr>
            <p:cNvPr id="45" name="Rectangle 35"/>
            <p:cNvSpPr>
              <a:spLocks noChangeArrowheads="1"/>
            </p:cNvSpPr>
            <p:nvPr/>
          </p:nvSpPr>
          <p:spPr bwMode="auto">
            <a:xfrm>
              <a:off x="3126" y="1900"/>
              <a:ext cx="457"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solidFill>
                    <a:srgbClr val="336633"/>
                  </a:solidFill>
                </a:rPr>
                <a:t>70 for 40</a:t>
              </a:r>
            </a:p>
          </p:txBody>
        </p:sp>
        <p:sp>
          <p:nvSpPr>
            <p:cNvPr id="46" name="Rectangle 36"/>
            <p:cNvSpPr>
              <a:spLocks noChangeArrowheads="1"/>
            </p:cNvSpPr>
            <p:nvPr/>
          </p:nvSpPr>
          <p:spPr bwMode="auto">
            <a:xfrm>
              <a:off x="3702" y="1948"/>
              <a:ext cx="457"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solidFill>
                    <a:srgbClr val="336633"/>
                  </a:solidFill>
                </a:rPr>
                <a:t>50 for 30</a:t>
              </a:r>
            </a:p>
          </p:txBody>
        </p:sp>
        <p:sp>
          <p:nvSpPr>
            <p:cNvPr id="47" name="Rectangle 37"/>
            <p:cNvSpPr>
              <a:spLocks noChangeArrowheads="1"/>
            </p:cNvSpPr>
            <p:nvPr/>
          </p:nvSpPr>
          <p:spPr bwMode="auto">
            <a:xfrm>
              <a:off x="1590" y="1660"/>
              <a:ext cx="49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solidFill>
                    <a:schemeClr val="accent2"/>
                  </a:solidFill>
                </a:rPr>
                <a:t>Need 100</a:t>
              </a:r>
            </a:p>
          </p:txBody>
        </p:sp>
        <p:graphicFrame>
          <p:nvGraphicFramePr>
            <p:cNvPr id="48" name="Object 38"/>
            <p:cNvGraphicFramePr>
              <a:graphicFrameLocks/>
            </p:cNvGraphicFramePr>
            <p:nvPr/>
          </p:nvGraphicFramePr>
          <p:xfrm>
            <a:off x="610" y="1962"/>
            <a:ext cx="224" cy="390"/>
          </p:xfrm>
          <a:graphic>
            <a:graphicData uri="http://schemas.openxmlformats.org/presentationml/2006/ole">
              <mc:AlternateContent xmlns:mc="http://schemas.openxmlformats.org/markup-compatibility/2006">
                <mc:Choice xmlns:v="urn:schemas-microsoft-com:vml" Requires="v">
                  <p:oleObj spid="_x0000_s1237" name="ClipArt" r:id="rId13" imgW="2103120" imgH="3660480" progId="MS_ClipArt_Gallery.2">
                    <p:embed/>
                  </p:oleObj>
                </mc:Choice>
                <mc:Fallback>
                  <p:oleObj name="ClipArt" r:id="rId13" imgW="2103120" imgH="3660480" progId="MS_ClipArt_Gallery.2">
                    <p:embed/>
                    <p:pic>
                      <p:nvPicPr>
                        <p:cNvPr id="0" name=""/>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0" y="1962"/>
                          <a:ext cx="224" cy="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9" name="Oval 39"/>
            <p:cNvSpPr>
              <a:spLocks noChangeArrowheads="1"/>
            </p:cNvSpPr>
            <p:nvPr/>
          </p:nvSpPr>
          <p:spPr bwMode="auto">
            <a:xfrm>
              <a:off x="1008" y="2160"/>
              <a:ext cx="288" cy="96"/>
            </a:xfrm>
            <a:prstGeom prst="ellipse">
              <a:avLst/>
            </a:prstGeom>
            <a:solidFill>
              <a:schemeClr val="tx2"/>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 name="Rectangle 40"/>
            <p:cNvSpPr>
              <a:spLocks noChangeArrowheads="1"/>
            </p:cNvSpPr>
            <p:nvPr/>
          </p:nvSpPr>
          <p:spPr bwMode="auto">
            <a:xfrm>
              <a:off x="1286" y="2112"/>
              <a:ext cx="876"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spAutoFit/>
            </a:bodyPr>
            <a:lstStyle/>
            <a:p>
              <a:pPr eaLnBrk="0" hangingPunct="0"/>
              <a:r>
                <a:rPr lang="en-US" sz="1200" i="1">
                  <a:solidFill>
                    <a:schemeClr val="tx2"/>
                  </a:solidFill>
                  <a:latin typeface="Book Antiqua" charset="0"/>
                </a:rPr>
                <a:t>Coalition formation</a:t>
              </a:r>
            </a:p>
          </p:txBody>
        </p:sp>
        <p:sp>
          <p:nvSpPr>
            <p:cNvPr id="51" name="Line 41"/>
            <p:cNvSpPr>
              <a:spLocks noChangeShapeType="1"/>
            </p:cNvSpPr>
            <p:nvPr/>
          </p:nvSpPr>
          <p:spPr bwMode="auto">
            <a:xfrm flipH="1">
              <a:off x="528" y="2304"/>
              <a:ext cx="579" cy="288"/>
            </a:xfrm>
            <a:prstGeom prst="line">
              <a:avLst/>
            </a:prstGeom>
            <a:noFill/>
            <a:ln w="12700">
              <a:solidFill>
                <a:schemeClr val="tx2"/>
              </a:solidFill>
              <a:round/>
              <a:headEnd type="stealth" w="med" len="med"/>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 name="Rectangle 42"/>
            <p:cNvSpPr>
              <a:spLocks noChangeArrowheads="1"/>
            </p:cNvSpPr>
            <p:nvPr/>
          </p:nvSpPr>
          <p:spPr bwMode="auto">
            <a:xfrm>
              <a:off x="86" y="2621"/>
              <a:ext cx="904"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solidFill>
                    <a:schemeClr val="tx2"/>
                  </a:solidFill>
                  <a:latin typeface="Book Antiqua" charset="0"/>
                </a:rPr>
                <a:t>Four useful coalitions:</a:t>
              </a:r>
            </a:p>
            <a:p>
              <a:pPr eaLnBrk="0" hangingPunct="0"/>
              <a:r>
                <a:rPr lang="en-US" sz="1200" i="1">
                  <a:solidFill>
                    <a:schemeClr val="tx2"/>
                  </a:solidFill>
                  <a:latin typeface="Book Antiqua" charset="0"/>
                </a:rPr>
                <a:t>   - </a:t>
              </a:r>
              <a:r>
                <a:rPr lang="en-US" sz="1200" b="1" i="1" u="sng">
                  <a:solidFill>
                    <a:schemeClr val="tx2"/>
                  </a:solidFill>
                  <a:latin typeface="Book Antiqua" charset="0"/>
                </a:rPr>
                <a:t>C</a:t>
              </a:r>
              <a:r>
                <a:rPr lang="en-US" sz="1200" i="1">
                  <a:solidFill>
                    <a:schemeClr val="tx2"/>
                  </a:solidFill>
                  <a:latin typeface="Book Antiqua" charset="0"/>
                </a:rPr>
                <a:t> &amp; D (cost=70)</a:t>
              </a:r>
            </a:p>
            <a:p>
              <a:pPr eaLnBrk="0" hangingPunct="0"/>
              <a:r>
                <a:rPr lang="en-US" sz="1200" i="1">
                  <a:solidFill>
                    <a:schemeClr val="tx2"/>
                  </a:solidFill>
                  <a:latin typeface="Book Antiqua" charset="0"/>
                </a:rPr>
                <a:t>   - </a:t>
              </a:r>
              <a:r>
                <a:rPr lang="en-US" sz="1200" b="1" i="1" u="sng">
                  <a:solidFill>
                    <a:schemeClr val="tx2"/>
                  </a:solidFill>
                  <a:latin typeface="Book Antiqua" charset="0"/>
                </a:rPr>
                <a:t>B</a:t>
              </a:r>
              <a:r>
                <a:rPr lang="en-US" sz="1200" i="1">
                  <a:solidFill>
                    <a:schemeClr val="tx2"/>
                  </a:solidFill>
                  <a:latin typeface="Book Antiqua" charset="0"/>
                </a:rPr>
                <a:t> &amp; C (cost=60)</a:t>
              </a:r>
            </a:p>
            <a:p>
              <a:pPr eaLnBrk="0" hangingPunct="0"/>
              <a:r>
                <a:rPr lang="en-US" sz="1200" i="1">
                  <a:solidFill>
                    <a:schemeClr val="tx2"/>
                  </a:solidFill>
                  <a:latin typeface="Book Antiqua" charset="0"/>
                </a:rPr>
                <a:t>   - </a:t>
              </a:r>
              <a:r>
                <a:rPr lang="en-US" sz="1200" b="1" i="1" u="sng">
                  <a:solidFill>
                    <a:schemeClr val="tx2"/>
                  </a:solidFill>
                  <a:latin typeface="Book Antiqua" charset="0"/>
                </a:rPr>
                <a:t>A</a:t>
              </a:r>
              <a:r>
                <a:rPr lang="en-US" sz="1200" i="1">
                  <a:solidFill>
                    <a:schemeClr val="tx2"/>
                  </a:solidFill>
                  <a:latin typeface="Book Antiqua" charset="0"/>
                </a:rPr>
                <a:t> &amp; C (cost=90)</a:t>
              </a:r>
            </a:p>
            <a:p>
              <a:pPr eaLnBrk="0" hangingPunct="0"/>
              <a:r>
                <a:rPr lang="en-US" sz="1200" i="1">
                  <a:solidFill>
                    <a:schemeClr val="tx2"/>
                  </a:solidFill>
                  <a:latin typeface="Book Antiqua" charset="0"/>
                </a:rPr>
                <a:t>   - A &amp; </a:t>
              </a:r>
              <a:r>
                <a:rPr lang="en-US" sz="1200" b="1" i="1" u="sng">
                  <a:solidFill>
                    <a:schemeClr val="tx2"/>
                  </a:solidFill>
                  <a:latin typeface="Book Antiqua" charset="0"/>
                </a:rPr>
                <a:t>D</a:t>
              </a:r>
              <a:r>
                <a:rPr lang="en-US" sz="1200" i="1">
                  <a:solidFill>
                    <a:schemeClr val="tx2"/>
                  </a:solidFill>
                  <a:latin typeface="Book Antiqua" charset="0"/>
                </a:rPr>
                <a:t> (cost=80)</a:t>
              </a:r>
            </a:p>
          </p:txBody>
        </p:sp>
        <p:sp>
          <p:nvSpPr>
            <p:cNvPr id="53" name="Line 43"/>
            <p:cNvSpPr>
              <a:spLocks noChangeShapeType="1"/>
            </p:cNvSpPr>
            <p:nvPr/>
          </p:nvSpPr>
          <p:spPr bwMode="auto">
            <a:xfrm>
              <a:off x="1152" y="2304"/>
              <a:ext cx="1344" cy="48"/>
            </a:xfrm>
            <a:prstGeom prst="line">
              <a:avLst/>
            </a:prstGeom>
            <a:noFill/>
            <a:ln w="12700">
              <a:solidFill>
                <a:srgbClr val="3333FF"/>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 name="Line 44"/>
            <p:cNvSpPr>
              <a:spLocks noChangeShapeType="1"/>
            </p:cNvSpPr>
            <p:nvPr/>
          </p:nvSpPr>
          <p:spPr bwMode="auto">
            <a:xfrm>
              <a:off x="1152" y="2304"/>
              <a:ext cx="1920" cy="48"/>
            </a:xfrm>
            <a:prstGeom prst="line">
              <a:avLst/>
            </a:prstGeom>
            <a:noFill/>
            <a:ln w="12700">
              <a:solidFill>
                <a:srgbClr val="3333FF"/>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 name="Line 45"/>
            <p:cNvSpPr>
              <a:spLocks noChangeShapeType="1"/>
            </p:cNvSpPr>
            <p:nvPr/>
          </p:nvSpPr>
          <p:spPr bwMode="auto">
            <a:xfrm>
              <a:off x="1152" y="2304"/>
              <a:ext cx="2496" cy="48"/>
            </a:xfrm>
            <a:prstGeom prst="line">
              <a:avLst/>
            </a:prstGeom>
            <a:noFill/>
            <a:ln w="12700">
              <a:solidFill>
                <a:srgbClr val="3333FF"/>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 name="Line 46"/>
            <p:cNvSpPr>
              <a:spLocks noChangeShapeType="1"/>
            </p:cNvSpPr>
            <p:nvPr/>
          </p:nvSpPr>
          <p:spPr bwMode="auto">
            <a:xfrm>
              <a:off x="1152" y="2304"/>
              <a:ext cx="3072" cy="48"/>
            </a:xfrm>
            <a:prstGeom prst="line">
              <a:avLst/>
            </a:prstGeom>
            <a:noFill/>
            <a:ln w="12700">
              <a:solidFill>
                <a:srgbClr val="3333FF"/>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7" name="Rectangle 47"/>
            <p:cNvSpPr>
              <a:spLocks noChangeArrowheads="1"/>
            </p:cNvSpPr>
            <p:nvPr/>
          </p:nvSpPr>
          <p:spPr bwMode="auto">
            <a:xfrm>
              <a:off x="4214" y="2196"/>
              <a:ext cx="1258" cy="288"/>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spAutoFit/>
            </a:bodyPr>
            <a:lstStyle/>
            <a:p>
              <a:pPr eaLnBrk="0" hangingPunct="0"/>
              <a:r>
                <a:rPr lang="en-US" sz="1200" i="1">
                  <a:solidFill>
                    <a:srgbClr val="3333FF"/>
                  </a:solidFill>
                  <a:latin typeface="Book Antiqua" charset="0"/>
                </a:rPr>
                <a:t>Coalition team &amp; best offer announcing to coordinators</a:t>
              </a:r>
            </a:p>
          </p:txBody>
        </p:sp>
        <p:sp>
          <p:nvSpPr>
            <p:cNvPr id="58" name="Rectangle 48"/>
            <p:cNvSpPr>
              <a:spLocks noChangeArrowheads="1"/>
            </p:cNvSpPr>
            <p:nvPr/>
          </p:nvSpPr>
          <p:spPr bwMode="auto">
            <a:xfrm>
              <a:off x="4214" y="1776"/>
              <a:ext cx="1210" cy="173"/>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spAutoFit/>
            </a:bodyPr>
            <a:lstStyle/>
            <a:p>
              <a:pPr eaLnBrk="0" hangingPunct="0"/>
              <a:r>
                <a:rPr lang="en-US" sz="1200" i="1">
                  <a:solidFill>
                    <a:schemeClr val="accent2"/>
                  </a:solidFill>
                  <a:latin typeface="Book Antiqua" charset="0"/>
                </a:rPr>
                <a:t>Task announcing</a:t>
              </a:r>
            </a:p>
          </p:txBody>
        </p:sp>
        <p:sp>
          <p:nvSpPr>
            <p:cNvPr id="59" name="Line 49"/>
            <p:cNvSpPr>
              <a:spLocks noChangeShapeType="1"/>
            </p:cNvSpPr>
            <p:nvPr/>
          </p:nvSpPr>
          <p:spPr bwMode="auto">
            <a:xfrm flipH="1">
              <a:off x="1152" y="2736"/>
              <a:ext cx="3072" cy="48"/>
            </a:xfrm>
            <a:prstGeom prst="line">
              <a:avLst/>
            </a:prstGeom>
            <a:noFill/>
            <a:ln w="12700">
              <a:solidFill>
                <a:srgbClr val="663300"/>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0" name="Line 50"/>
            <p:cNvSpPr>
              <a:spLocks noChangeShapeType="1"/>
            </p:cNvSpPr>
            <p:nvPr/>
          </p:nvSpPr>
          <p:spPr bwMode="auto">
            <a:xfrm flipH="1">
              <a:off x="1152" y="2688"/>
              <a:ext cx="2496" cy="48"/>
            </a:xfrm>
            <a:prstGeom prst="line">
              <a:avLst/>
            </a:prstGeom>
            <a:noFill/>
            <a:ln w="12700">
              <a:solidFill>
                <a:srgbClr val="663300"/>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 name="Line 51"/>
            <p:cNvSpPr>
              <a:spLocks noChangeShapeType="1"/>
            </p:cNvSpPr>
            <p:nvPr/>
          </p:nvSpPr>
          <p:spPr bwMode="auto">
            <a:xfrm flipH="1">
              <a:off x="1152" y="2640"/>
              <a:ext cx="1344" cy="48"/>
            </a:xfrm>
            <a:prstGeom prst="line">
              <a:avLst/>
            </a:prstGeom>
            <a:noFill/>
            <a:ln w="12700">
              <a:solidFill>
                <a:srgbClr val="663300"/>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 name="Oval 52"/>
            <p:cNvSpPr>
              <a:spLocks noChangeArrowheads="1"/>
            </p:cNvSpPr>
            <p:nvPr/>
          </p:nvSpPr>
          <p:spPr bwMode="auto">
            <a:xfrm>
              <a:off x="2352" y="2496"/>
              <a:ext cx="288" cy="96"/>
            </a:xfrm>
            <a:prstGeom prst="ellipse">
              <a:avLst/>
            </a:prstGeom>
            <a:solidFill>
              <a:schemeClr val="hlink"/>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3" name="Oval 53"/>
            <p:cNvSpPr>
              <a:spLocks noChangeArrowheads="1"/>
            </p:cNvSpPr>
            <p:nvPr/>
          </p:nvSpPr>
          <p:spPr bwMode="auto">
            <a:xfrm>
              <a:off x="3504" y="2496"/>
              <a:ext cx="288" cy="96"/>
            </a:xfrm>
            <a:prstGeom prst="ellipse">
              <a:avLst/>
            </a:prstGeom>
            <a:solidFill>
              <a:schemeClr val="hlink"/>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4" name="Oval 54"/>
            <p:cNvSpPr>
              <a:spLocks noChangeArrowheads="1"/>
            </p:cNvSpPr>
            <p:nvPr/>
          </p:nvSpPr>
          <p:spPr bwMode="auto">
            <a:xfrm>
              <a:off x="4080" y="2496"/>
              <a:ext cx="288" cy="96"/>
            </a:xfrm>
            <a:prstGeom prst="ellipse">
              <a:avLst/>
            </a:prstGeom>
            <a:solidFill>
              <a:schemeClr val="hlink"/>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 name="Rectangle 55"/>
            <p:cNvSpPr>
              <a:spLocks noChangeArrowheads="1"/>
            </p:cNvSpPr>
            <p:nvPr/>
          </p:nvSpPr>
          <p:spPr bwMode="auto">
            <a:xfrm>
              <a:off x="4357" y="2469"/>
              <a:ext cx="121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spAutoFit/>
            </a:bodyPr>
            <a:lstStyle/>
            <a:p>
              <a:pPr eaLnBrk="0" hangingPunct="0"/>
              <a:r>
                <a:rPr lang="en-US" sz="1200" i="1">
                  <a:solidFill>
                    <a:srgbClr val="336633"/>
                  </a:solidFill>
                  <a:latin typeface="Book Antiqua" charset="0"/>
                </a:rPr>
                <a:t>Intra-coalition negotiation</a:t>
              </a:r>
            </a:p>
          </p:txBody>
        </p:sp>
        <p:sp>
          <p:nvSpPr>
            <p:cNvPr id="66" name="Rectangle 56"/>
            <p:cNvSpPr>
              <a:spLocks noChangeArrowheads="1"/>
            </p:cNvSpPr>
            <p:nvPr/>
          </p:nvSpPr>
          <p:spPr bwMode="auto">
            <a:xfrm>
              <a:off x="1686" y="2524"/>
              <a:ext cx="27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t>Quit</a:t>
              </a:r>
            </a:p>
          </p:txBody>
        </p:sp>
        <p:sp>
          <p:nvSpPr>
            <p:cNvPr id="67" name="Rectangle 57"/>
            <p:cNvSpPr>
              <a:spLocks noChangeArrowheads="1"/>
            </p:cNvSpPr>
            <p:nvPr/>
          </p:nvSpPr>
          <p:spPr bwMode="auto">
            <a:xfrm>
              <a:off x="2870" y="2477"/>
              <a:ext cx="392" cy="17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latin typeface="Book Antiqua" charset="0"/>
                </a:rPr>
                <a:t>Leading</a:t>
              </a:r>
            </a:p>
          </p:txBody>
        </p:sp>
        <p:sp>
          <p:nvSpPr>
            <p:cNvPr id="68" name="Rectangle 58"/>
            <p:cNvSpPr>
              <a:spLocks noChangeArrowheads="1"/>
            </p:cNvSpPr>
            <p:nvPr/>
          </p:nvSpPr>
          <p:spPr bwMode="auto">
            <a:xfrm>
              <a:off x="3270" y="2572"/>
              <a:ext cx="206"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t>50</a:t>
              </a:r>
            </a:p>
          </p:txBody>
        </p:sp>
        <p:sp>
          <p:nvSpPr>
            <p:cNvPr id="69" name="Rectangle 59"/>
            <p:cNvSpPr>
              <a:spLocks noChangeArrowheads="1"/>
            </p:cNvSpPr>
            <p:nvPr/>
          </p:nvSpPr>
          <p:spPr bwMode="auto">
            <a:xfrm>
              <a:off x="3846" y="2620"/>
              <a:ext cx="206"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t>55</a:t>
              </a:r>
            </a:p>
          </p:txBody>
        </p:sp>
        <p:sp>
          <p:nvSpPr>
            <p:cNvPr id="70" name="Line 60"/>
            <p:cNvSpPr>
              <a:spLocks noChangeShapeType="1"/>
            </p:cNvSpPr>
            <p:nvPr/>
          </p:nvSpPr>
          <p:spPr bwMode="auto">
            <a:xfrm>
              <a:off x="1152" y="2832"/>
              <a:ext cx="3072" cy="48"/>
            </a:xfrm>
            <a:prstGeom prst="line">
              <a:avLst/>
            </a:prstGeom>
            <a:noFill/>
            <a:ln w="12700">
              <a:solidFill>
                <a:srgbClr val="3333FF"/>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 name="Line 61"/>
            <p:cNvSpPr>
              <a:spLocks noChangeShapeType="1"/>
            </p:cNvSpPr>
            <p:nvPr/>
          </p:nvSpPr>
          <p:spPr bwMode="auto">
            <a:xfrm>
              <a:off x="1152" y="2832"/>
              <a:ext cx="1920" cy="48"/>
            </a:xfrm>
            <a:prstGeom prst="line">
              <a:avLst/>
            </a:prstGeom>
            <a:noFill/>
            <a:ln w="12700">
              <a:solidFill>
                <a:srgbClr val="3333FF"/>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2" name="Line 62"/>
            <p:cNvSpPr>
              <a:spLocks noChangeShapeType="1"/>
            </p:cNvSpPr>
            <p:nvPr/>
          </p:nvSpPr>
          <p:spPr bwMode="auto">
            <a:xfrm>
              <a:off x="1152" y="2832"/>
              <a:ext cx="2496" cy="48"/>
            </a:xfrm>
            <a:prstGeom prst="line">
              <a:avLst/>
            </a:prstGeom>
            <a:noFill/>
            <a:ln w="12700">
              <a:solidFill>
                <a:srgbClr val="3333FF"/>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 name="Rectangle 63"/>
            <p:cNvSpPr>
              <a:spLocks noChangeArrowheads="1"/>
            </p:cNvSpPr>
            <p:nvPr/>
          </p:nvSpPr>
          <p:spPr bwMode="auto">
            <a:xfrm>
              <a:off x="4214" y="2748"/>
              <a:ext cx="1258" cy="288"/>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spAutoFit/>
            </a:bodyPr>
            <a:lstStyle/>
            <a:p>
              <a:pPr eaLnBrk="0" hangingPunct="0"/>
              <a:r>
                <a:rPr lang="en-US" sz="1200" i="1">
                  <a:solidFill>
                    <a:srgbClr val="3333FF"/>
                  </a:solidFill>
                  <a:latin typeface="Book Antiqua" charset="0"/>
                </a:rPr>
                <a:t>New best offer announcing to</a:t>
              </a:r>
            </a:p>
            <a:p>
              <a:pPr eaLnBrk="0" hangingPunct="0"/>
              <a:r>
                <a:rPr lang="en-US" sz="1200" i="1">
                  <a:solidFill>
                    <a:srgbClr val="3333FF"/>
                  </a:solidFill>
                  <a:latin typeface="Book Antiqua" charset="0"/>
                </a:rPr>
                <a:t>           coordinators</a:t>
              </a:r>
            </a:p>
          </p:txBody>
        </p:sp>
        <p:sp>
          <p:nvSpPr>
            <p:cNvPr id="74" name="Rectangle 64"/>
            <p:cNvSpPr>
              <a:spLocks noChangeArrowheads="1"/>
            </p:cNvSpPr>
            <p:nvPr/>
          </p:nvSpPr>
          <p:spPr bwMode="auto">
            <a:xfrm>
              <a:off x="3446" y="2909"/>
              <a:ext cx="392" cy="17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latin typeface="Book Antiqua" charset="0"/>
                </a:rPr>
                <a:t>Leading</a:t>
              </a:r>
            </a:p>
          </p:txBody>
        </p:sp>
        <p:sp>
          <p:nvSpPr>
            <p:cNvPr id="75" name="Oval 65"/>
            <p:cNvSpPr>
              <a:spLocks noChangeArrowheads="1"/>
            </p:cNvSpPr>
            <p:nvPr/>
          </p:nvSpPr>
          <p:spPr bwMode="auto">
            <a:xfrm>
              <a:off x="4080" y="2928"/>
              <a:ext cx="288" cy="96"/>
            </a:xfrm>
            <a:prstGeom prst="ellipse">
              <a:avLst/>
            </a:prstGeom>
            <a:solidFill>
              <a:schemeClr val="hlink"/>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6" name="Oval 66"/>
            <p:cNvSpPr>
              <a:spLocks noChangeArrowheads="1"/>
            </p:cNvSpPr>
            <p:nvPr/>
          </p:nvSpPr>
          <p:spPr bwMode="auto">
            <a:xfrm>
              <a:off x="2928" y="2928"/>
              <a:ext cx="288" cy="96"/>
            </a:xfrm>
            <a:prstGeom prst="ellipse">
              <a:avLst/>
            </a:prstGeom>
            <a:solidFill>
              <a:schemeClr val="hlink"/>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7" name="Line 67"/>
            <p:cNvSpPr>
              <a:spLocks noChangeShapeType="1"/>
            </p:cNvSpPr>
            <p:nvPr/>
          </p:nvSpPr>
          <p:spPr bwMode="auto">
            <a:xfrm flipH="1">
              <a:off x="1152" y="3072"/>
              <a:ext cx="1920" cy="48"/>
            </a:xfrm>
            <a:prstGeom prst="line">
              <a:avLst/>
            </a:prstGeom>
            <a:noFill/>
            <a:ln w="12700">
              <a:solidFill>
                <a:srgbClr val="663300"/>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8" name="Line 68"/>
            <p:cNvSpPr>
              <a:spLocks noChangeShapeType="1"/>
            </p:cNvSpPr>
            <p:nvPr/>
          </p:nvSpPr>
          <p:spPr bwMode="auto">
            <a:xfrm flipH="1">
              <a:off x="1152" y="3072"/>
              <a:ext cx="3072" cy="96"/>
            </a:xfrm>
            <a:prstGeom prst="line">
              <a:avLst/>
            </a:prstGeom>
            <a:noFill/>
            <a:ln w="12700">
              <a:solidFill>
                <a:srgbClr val="663300"/>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 name="Rectangle 69"/>
            <p:cNvSpPr>
              <a:spLocks noChangeArrowheads="1"/>
            </p:cNvSpPr>
            <p:nvPr/>
          </p:nvSpPr>
          <p:spPr bwMode="auto">
            <a:xfrm>
              <a:off x="1830" y="3340"/>
              <a:ext cx="270"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t>Quit</a:t>
              </a:r>
            </a:p>
          </p:txBody>
        </p:sp>
        <p:sp>
          <p:nvSpPr>
            <p:cNvPr id="80" name="Rectangle 70"/>
            <p:cNvSpPr>
              <a:spLocks noChangeArrowheads="1"/>
            </p:cNvSpPr>
            <p:nvPr/>
          </p:nvSpPr>
          <p:spPr bwMode="auto">
            <a:xfrm>
              <a:off x="2646" y="2956"/>
              <a:ext cx="206"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t>45</a:t>
              </a:r>
            </a:p>
          </p:txBody>
        </p:sp>
        <p:sp>
          <p:nvSpPr>
            <p:cNvPr id="81" name="Line 71"/>
            <p:cNvSpPr>
              <a:spLocks noChangeShapeType="1"/>
            </p:cNvSpPr>
            <p:nvPr/>
          </p:nvSpPr>
          <p:spPr bwMode="auto">
            <a:xfrm>
              <a:off x="1152" y="3216"/>
              <a:ext cx="1920" cy="48"/>
            </a:xfrm>
            <a:prstGeom prst="line">
              <a:avLst/>
            </a:prstGeom>
            <a:noFill/>
            <a:ln w="12700">
              <a:solidFill>
                <a:srgbClr val="3333FF"/>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 name="Line 72"/>
            <p:cNvSpPr>
              <a:spLocks noChangeShapeType="1"/>
            </p:cNvSpPr>
            <p:nvPr/>
          </p:nvSpPr>
          <p:spPr bwMode="auto">
            <a:xfrm>
              <a:off x="1152" y="3216"/>
              <a:ext cx="2496" cy="48"/>
            </a:xfrm>
            <a:prstGeom prst="line">
              <a:avLst/>
            </a:prstGeom>
            <a:noFill/>
            <a:ln w="12700">
              <a:solidFill>
                <a:srgbClr val="3333FF"/>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 name="Rectangle 73"/>
            <p:cNvSpPr>
              <a:spLocks noChangeArrowheads="1"/>
            </p:cNvSpPr>
            <p:nvPr/>
          </p:nvSpPr>
          <p:spPr bwMode="auto">
            <a:xfrm>
              <a:off x="2870" y="3293"/>
              <a:ext cx="392" cy="17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eaLnBrk="0" hangingPunct="0"/>
              <a:r>
                <a:rPr lang="en-US" sz="1200" i="1">
                  <a:latin typeface="Book Antiqua" charset="0"/>
                </a:rPr>
                <a:t>Leading</a:t>
              </a:r>
            </a:p>
          </p:txBody>
        </p:sp>
        <p:sp>
          <p:nvSpPr>
            <p:cNvPr id="84" name="Line 74"/>
            <p:cNvSpPr>
              <a:spLocks noChangeShapeType="1"/>
            </p:cNvSpPr>
            <p:nvPr/>
          </p:nvSpPr>
          <p:spPr bwMode="auto">
            <a:xfrm flipH="1">
              <a:off x="1152" y="3456"/>
              <a:ext cx="2496" cy="48"/>
            </a:xfrm>
            <a:prstGeom prst="line">
              <a:avLst/>
            </a:prstGeom>
            <a:noFill/>
            <a:ln w="12700">
              <a:solidFill>
                <a:srgbClr val="663300"/>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5" name="Oval 75"/>
            <p:cNvSpPr>
              <a:spLocks noChangeArrowheads="1"/>
            </p:cNvSpPr>
            <p:nvPr/>
          </p:nvSpPr>
          <p:spPr bwMode="auto">
            <a:xfrm>
              <a:off x="3504" y="3312"/>
              <a:ext cx="288" cy="96"/>
            </a:xfrm>
            <a:prstGeom prst="ellipse">
              <a:avLst/>
            </a:prstGeom>
            <a:solidFill>
              <a:schemeClr val="hlink"/>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86" name="Object 76"/>
            <p:cNvGraphicFramePr>
              <a:graphicFrameLocks/>
            </p:cNvGraphicFramePr>
            <p:nvPr/>
          </p:nvGraphicFramePr>
          <p:xfrm>
            <a:off x="611" y="3450"/>
            <a:ext cx="421" cy="427"/>
          </p:xfrm>
          <a:graphic>
            <a:graphicData uri="http://schemas.openxmlformats.org/presentationml/2006/ole">
              <mc:AlternateContent xmlns:mc="http://schemas.openxmlformats.org/markup-compatibility/2006">
                <mc:Choice xmlns:v="urn:schemas-microsoft-com:vml" Requires="v">
                  <p:oleObj spid="_x0000_s1238" name="ClipArt" r:id="rId15" imgW="3603600" imgH="3659040" progId="MS_ClipArt_Gallery.2">
                    <p:embed/>
                  </p:oleObj>
                </mc:Choice>
                <mc:Fallback>
                  <p:oleObj name="ClipArt" r:id="rId15" imgW="3603600" imgH="3659040" progId="MS_ClipArt_Gallery.2">
                    <p:embed/>
                    <p:pic>
                      <p:nvPicPr>
                        <p:cNvPr id="0" name=""/>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1" y="3450"/>
                          <a:ext cx="421" cy="427"/>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pSp>
      <p:grpSp>
        <p:nvGrpSpPr>
          <p:cNvPr id="8" name="Group 7"/>
          <p:cNvGrpSpPr/>
          <p:nvPr/>
        </p:nvGrpSpPr>
        <p:grpSpPr>
          <a:xfrm>
            <a:off x="303085" y="2346087"/>
            <a:ext cx="5847344" cy="3822485"/>
            <a:chOff x="303085" y="2346087"/>
            <a:chExt cx="5847344" cy="3822485"/>
          </a:xfrm>
        </p:grpSpPr>
        <p:pic>
          <p:nvPicPr>
            <p:cNvPr id="3" name="Picture 2"/>
            <p:cNvPicPr>
              <a:picLocks noChangeAspect="1"/>
            </p:cNvPicPr>
            <p:nvPr/>
          </p:nvPicPr>
          <p:blipFill>
            <a:blip r:embed="rId17"/>
            <a:stretch>
              <a:fillRect/>
            </a:stretch>
          </p:blipFill>
          <p:spPr>
            <a:xfrm>
              <a:off x="334268" y="2346087"/>
              <a:ext cx="4316468" cy="2516632"/>
            </a:xfrm>
            <a:prstGeom prst="rect">
              <a:avLst/>
            </a:prstGeom>
          </p:spPr>
        </p:pic>
        <p:sp>
          <p:nvSpPr>
            <p:cNvPr id="11" name="TextBox 10"/>
            <p:cNvSpPr txBox="1"/>
            <p:nvPr/>
          </p:nvSpPr>
          <p:spPr>
            <a:xfrm>
              <a:off x="303085" y="4801526"/>
              <a:ext cx="4599937" cy="830997"/>
            </a:xfrm>
            <a:prstGeom prst="rect">
              <a:avLst/>
            </a:prstGeom>
            <a:noFill/>
          </p:spPr>
          <p:txBody>
            <a:bodyPr wrap="none" rtlCol="0">
              <a:spAutoFit/>
            </a:bodyPr>
            <a:lstStyle/>
            <a:p>
              <a:r>
                <a:rPr lang="en-US" sz="2400" dirty="0" err="1" smtClean="0"/>
                <a:t>Recursos</a:t>
              </a:r>
              <a:r>
                <a:rPr lang="en-US" sz="2400" dirty="0" smtClean="0"/>
                <a:t>=</a:t>
              </a:r>
              <a:r>
                <a:rPr lang="en-US" sz="2400" dirty="0" err="1" smtClean="0"/>
                <a:t>Agentes</a:t>
              </a:r>
              <a:r>
                <a:rPr lang="en-US" sz="2400" dirty="0" smtClean="0"/>
                <a:t> </a:t>
              </a:r>
              <a:r>
                <a:rPr lang="en-US" sz="2400" dirty="0" err="1" smtClean="0"/>
                <a:t>Autónomos</a:t>
              </a:r>
              <a:endParaRPr lang="en-US" sz="2400" dirty="0" smtClean="0"/>
            </a:p>
            <a:p>
              <a:r>
                <a:rPr lang="en-US" sz="2400" dirty="0" err="1" smtClean="0"/>
                <a:t>negociando</a:t>
              </a:r>
              <a:r>
                <a:rPr lang="en-US" sz="2400" dirty="0" smtClean="0"/>
                <a:t> </a:t>
              </a:r>
              <a:r>
                <a:rPr lang="en-US" sz="2400" dirty="0" err="1" smtClean="0"/>
                <a:t>condições</a:t>
              </a:r>
              <a:r>
                <a:rPr lang="en-US" sz="2400" dirty="0" smtClean="0"/>
                <a:t> de </a:t>
              </a:r>
              <a:r>
                <a:rPr lang="en-US" sz="2400" dirty="0" err="1" smtClean="0"/>
                <a:t>utilização</a:t>
              </a:r>
              <a:r>
                <a:rPr lang="en-US" sz="2400" dirty="0" smtClean="0"/>
                <a:t>  </a:t>
              </a:r>
              <a:endParaRPr lang="en-US" sz="2400" b="1" dirty="0">
                <a:solidFill>
                  <a:srgbClr val="FF0000"/>
                </a:solidFill>
              </a:endParaRPr>
            </a:p>
          </p:txBody>
        </p:sp>
        <p:pic>
          <p:nvPicPr>
            <p:cNvPr id="7" name="Picture 6"/>
            <p:cNvPicPr>
              <a:picLocks noChangeAspect="1"/>
            </p:cNvPicPr>
            <p:nvPr/>
          </p:nvPicPr>
          <p:blipFill>
            <a:blip r:embed="rId18"/>
            <a:stretch>
              <a:fillRect/>
            </a:stretch>
          </p:blipFill>
          <p:spPr>
            <a:xfrm>
              <a:off x="4789715" y="4807858"/>
              <a:ext cx="1360714" cy="1360714"/>
            </a:xfrm>
            <a:prstGeom prst="rect">
              <a:avLst/>
            </a:prstGeom>
          </p:spPr>
        </p:pic>
      </p:grpSp>
    </p:spTree>
    <p:extLst>
      <p:ext uri="{BB962C8B-B14F-4D97-AF65-F5344CB8AC3E}">
        <p14:creationId xmlns:p14="http://schemas.microsoft.com/office/powerpoint/2010/main" val="2827838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rot="20618982">
            <a:off x="-54391" y="1630000"/>
            <a:ext cx="10192589" cy="523220"/>
          </a:xfrm>
          <a:prstGeom prst="rect">
            <a:avLst/>
          </a:prstGeom>
          <a:noFill/>
        </p:spPr>
        <p:txBody>
          <a:bodyPr wrap="none" rtlCol="0">
            <a:spAutoFit/>
          </a:bodyPr>
          <a:lstStyle/>
          <a:p>
            <a:r>
              <a:rPr lang="en-US" sz="2800" b="1" dirty="0" smtClean="0">
                <a:solidFill>
                  <a:srgbClr val="FFFF00"/>
                </a:solidFill>
              </a:rPr>
              <a:t>SMA</a:t>
            </a:r>
            <a:r>
              <a:rPr lang="en-US" sz="2800" dirty="0" smtClean="0"/>
              <a:t> </a:t>
            </a:r>
            <a:r>
              <a:rPr lang="en-US" sz="2800" dirty="0" err="1" smtClean="0"/>
              <a:t>para</a:t>
            </a:r>
            <a:r>
              <a:rPr lang="en-US" sz="2800" dirty="0" smtClean="0"/>
              <a:t> a </a:t>
            </a:r>
            <a:r>
              <a:rPr lang="en-US" sz="2800" b="1" dirty="0" err="1" smtClean="0"/>
              <a:t>Flexibilização</a:t>
            </a:r>
            <a:r>
              <a:rPr lang="en-US" sz="2800" dirty="0" smtClean="0"/>
              <a:t> do </a:t>
            </a:r>
            <a:r>
              <a:rPr lang="en-US" sz="2800" dirty="0" err="1" smtClean="0"/>
              <a:t>Planeamento</a:t>
            </a:r>
            <a:r>
              <a:rPr lang="en-US" sz="2800" dirty="0" smtClean="0"/>
              <a:t> e </a:t>
            </a:r>
            <a:r>
              <a:rPr lang="en-US" sz="2800" dirty="0" err="1" smtClean="0"/>
              <a:t>Controlo</a:t>
            </a:r>
            <a:r>
              <a:rPr lang="en-US" sz="2800" dirty="0" smtClean="0"/>
              <a:t> da PRODUÇÃO</a:t>
            </a:r>
            <a:endParaRPr lang="en-US" sz="2800" dirty="0"/>
          </a:p>
        </p:txBody>
      </p:sp>
      <p:grpSp>
        <p:nvGrpSpPr>
          <p:cNvPr id="5" name="Group 4"/>
          <p:cNvGrpSpPr/>
          <p:nvPr/>
        </p:nvGrpSpPr>
        <p:grpSpPr>
          <a:xfrm>
            <a:off x="2880561" y="2681409"/>
            <a:ext cx="8404267" cy="2872541"/>
            <a:chOff x="2880561" y="2681409"/>
            <a:chExt cx="8404267" cy="2872541"/>
          </a:xfrm>
        </p:grpSpPr>
        <p:grpSp>
          <p:nvGrpSpPr>
            <p:cNvPr id="11" name="Group 10"/>
            <p:cNvGrpSpPr/>
            <p:nvPr/>
          </p:nvGrpSpPr>
          <p:grpSpPr>
            <a:xfrm>
              <a:off x="3477773" y="2681409"/>
              <a:ext cx="7807055" cy="2872541"/>
              <a:chOff x="3477773" y="2281620"/>
              <a:chExt cx="7807055" cy="2872541"/>
            </a:xfrm>
          </p:grpSpPr>
          <p:pic>
            <p:nvPicPr>
              <p:cNvPr id="2" name="Picture 1"/>
              <p:cNvPicPr>
                <a:picLocks noChangeAspect="1"/>
              </p:cNvPicPr>
              <p:nvPr/>
            </p:nvPicPr>
            <p:blipFill>
              <a:blip r:embed="rId2"/>
              <a:stretch>
                <a:fillRect/>
              </a:stretch>
            </p:blipFill>
            <p:spPr>
              <a:xfrm>
                <a:off x="5244908" y="2281620"/>
                <a:ext cx="1692165" cy="2417379"/>
              </a:xfrm>
              <a:prstGeom prst="rect">
                <a:avLst/>
              </a:prstGeom>
            </p:spPr>
          </p:pic>
          <p:pic>
            <p:nvPicPr>
              <p:cNvPr id="3" name="Picture 2"/>
              <p:cNvPicPr>
                <a:picLocks noChangeAspect="1"/>
              </p:cNvPicPr>
              <p:nvPr/>
            </p:nvPicPr>
            <p:blipFill>
              <a:blip r:embed="rId3"/>
              <a:stretch>
                <a:fillRect/>
              </a:stretch>
            </p:blipFill>
            <p:spPr>
              <a:xfrm>
                <a:off x="7013282" y="2312858"/>
                <a:ext cx="1893747" cy="2367184"/>
              </a:xfrm>
              <a:prstGeom prst="rect">
                <a:avLst/>
              </a:prstGeom>
            </p:spPr>
          </p:pic>
          <p:pic>
            <p:nvPicPr>
              <p:cNvPr id="7" name="Picture 6"/>
              <p:cNvPicPr>
                <a:picLocks noChangeAspect="1"/>
              </p:cNvPicPr>
              <p:nvPr/>
            </p:nvPicPr>
            <p:blipFill>
              <a:blip r:embed="rId4"/>
              <a:stretch>
                <a:fillRect/>
              </a:stretch>
            </p:blipFill>
            <p:spPr>
              <a:xfrm>
                <a:off x="9407861" y="2369730"/>
                <a:ext cx="1876967" cy="2459419"/>
              </a:xfrm>
              <a:prstGeom prst="rect">
                <a:avLst/>
              </a:prstGeom>
            </p:spPr>
          </p:pic>
          <p:sp>
            <p:nvSpPr>
              <p:cNvPr id="8" name="TextBox 7"/>
              <p:cNvSpPr txBox="1"/>
              <p:nvPr/>
            </p:nvSpPr>
            <p:spPr>
              <a:xfrm>
                <a:off x="3477773" y="4784829"/>
                <a:ext cx="6877115" cy="369332"/>
              </a:xfrm>
              <a:prstGeom prst="rect">
                <a:avLst/>
              </a:prstGeom>
              <a:noFill/>
            </p:spPr>
            <p:txBody>
              <a:bodyPr wrap="none" rtlCol="0">
                <a:spAutoFit/>
              </a:bodyPr>
              <a:lstStyle/>
              <a:p>
                <a:r>
                  <a:rPr lang="en-US" dirty="0" err="1" smtClean="0"/>
                  <a:t>João</a:t>
                </a:r>
                <a:r>
                  <a:rPr lang="en-US" dirty="0" smtClean="0"/>
                  <a:t> Marco / Nelson Rodrigues / Jonas </a:t>
                </a:r>
                <a:r>
                  <a:rPr lang="en-US" dirty="0" err="1" smtClean="0"/>
                  <a:t>Queiroz</a:t>
                </a:r>
                <a:r>
                  <a:rPr lang="en-US" dirty="0" smtClean="0"/>
                  <a:t> /		Paulo </a:t>
                </a:r>
                <a:r>
                  <a:rPr lang="en-US" dirty="0" err="1" smtClean="0"/>
                  <a:t>Leitão</a:t>
                </a:r>
                <a:r>
                  <a:rPr lang="en-US" dirty="0" smtClean="0"/>
                  <a:t> </a:t>
                </a:r>
                <a:endParaRPr lang="en-US" dirty="0"/>
              </a:p>
            </p:txBody>
          </p:sp>
        </p:grpSp>
        <p:pic>
          <p:nvPicPr>
            <p:cNvPr id="4" name="Picture 3"/>
            <p:cNvPicPr>
              <a:picLocks noChangeAspect="1"/>
            </p:cNvPicPr>
            <p:nvPr/>
          </p:nvPicPr>
          <p:blipFill>
            <a:blip r:embed="rId5"/>
            <a:stretch>
              <a:fillRect/>
            </a:stretch>
          </p:blipFill>
          <p:spPr>
            <a:xfrm>
              <a:off x="2880561" y="2704398"/>
              <a:ext cx="2328134" cy="2328134"/>
            </a:xfrm>
            <a:prstGeom prst="rect">
              <a:avLst/>
            </a:prstGeom>
          </p:spPr>
        </p:pic>
      </p:grpSp>
    </p:spTree>
    <p:extLst>
      <p:ext uri="{BB962C8B-B14F-4D97-AF65-F5344CB8AC3E}">
        <p14:creationId xmlns:p14="http://schemas.microsoft.com/office/powerpoint/2010/main" val="3602875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2975056"/>
            <a:ext cx="6817455" cy="2996856"/>
            <a:chOff x="0" y="3486918"/>
            <a:chExt cx="6817455" cy="2996856"/>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86918"/>
              <a:ext cx="4308987" cy="2996856"/>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10" name="Picture 9"/>
            <p:cNvPicPr>
              <a:picLocks noChangeAspect="1"/>
            </p:cNvPicPr>
            <p:nvPr/>
          </p:nvPicPr>
          <p:blipFill>
            <a:blip r:embed="rId4"/>
            <a:stretch>
              <a:fillRect/>
            </a:stretch>
          </p:blipFill>
          <p:spPr>
            <a:xfrm>
              <a:off x="4052074" y="3718393"/>
              <a:ext cx="2765381" cy="2765381"/>
            </a:xfrm>
            <a:prstGeom prst="rect">
              <a:avLst/>
            </a:prstGeom>
          </p:spPr>
        </p:pic>
      </p:grpSp>
      <p:grpSp>
        <p:nvGrpSpPr>
          <p:cNvPr id="12" name="Group 11"/>
          <p:cNvGrpSpPr/>
          <p:nvPr/>
        </p:nvGrpSpPr>
        <p:grpSpPr>
          <a:xfrm>
            <a:off x="0" y="407239"/>
            <a:ext cx="11917392" cy="5633441"/>
            <a:chOff x="0" y="407239"/>
            <a:chExt cx="11917392" cy="5633441"/>
          </a:xfrm>
        </p:grpSpPr>
        <p:grpSp>
          <p:nvGrpSpPr>
            <p:cNvPr id="17" name="Group 16"/>
            <p:cNvGrpSpPr/>
            <p:nvPr/>
          </p:nvGrpSpPr>
          <p:grpSpPr>
            <a:xfrm>
              <a:off x="0" y="407239"/>
              <a:ext cx="11917392" cy="5633441"/>
              <a:chOff x="0" y="426196"/>
              <a:chExt cx="11917392" cy="5633441"/>
            </a:xfrm>
          </p:grpSpPr>
          <p:sp>
            <p:nvSpPr>
              <p:cNvPr id="6" name="Rectangle 6"/>
              <p:cNvSpPr>
                <a:spLocks noChangeArrowheads="1"/>
              </p:cNvSpPr>
              <p:nvPr/>
            </p:nvSpPr>
            <p:spPr bwMode="auto">
              <a:xfrm>
                <a:off x="0" y="1097581"/>
                <a:ext cx="8135938"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400" b="1" i="0" u="none" strike="noStrike" kern="1200" cap="none" spc="0" normalizeH="0" baseline="0" noProof="0" dirty="0" smtClean="0">
                    <a:ln>
                      <a:noFill/>
                    </a:ln>
                    <a:solidFill>
                      <a:srgbClr val="FFFF00"/>
                    </a:solidFill>
                    <a:effectLst/>
                    <a:uLnTx/>
                    <a:uFillTx/>
                    <a:latin typeface="Calibri"/>
                    <a:ea typeface="+mn-ea"/>
                    <a:cs typeface="+mn-cs"/>
                  </a:rPr>
                  <a:t>TEXT </a:t>
                </a:r>
                <a:r>
                  <a:rPr kumimoji="0" lang="pt-PT" sz="2400" b="1" i="0" u="none" strike="noStrike" kern="1200" cap="none" spc="0" normalizeH="0" baseline="0" noProof="0" dirty="0" err="1" smtClean="0">
                    <a:ln>
                      <a:noFill/>
                    </a:ln>
                    <a:solidFill>
                      <a:srgbClr val="FFFF00"/>
                    </a:solidFill>
                    <a:effectLst/>
                    <a:uLnTx/>
                    <a:uFillTx/>
                    <a:latin typeface="Calibri"/>
                    <a:ea typeface="+mn-ea"/>
                    <a:cs typeface="+mn-cs"/>
                  </a:rPr>
                  <a:t>Mining</a:t>
                </a:r>
                <a:r>
                  <a:rPr kumimoji="0" lang="pt-PT" sz="2400" b="1" i="0" u="none" strike="noStrike" kern="1200" cap="none" spc="0" normalizeH="0" baseline="0" noProof="0" dirty="0" smtClean="0">
                    <a:ln>
                      <a:noFill/>
                    </a:ln>
                    <a:solidFill>
                      <a:srgbClr val="FFFF0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400" b="0" i="0" u="none" strike="noStrike" kern="1200" cap="none" spc="0" normalizeH="0" baseline="0" noProof="0" dirty="0" smtClean="0">
                    <a:ln>
                      <a:noFill/>
                    </a:ln>
                    <a:solidFill>
                      <a:prstClr val="white"/>
                    </a:solidFill>
                    <a:effectLst/>
                    <a:uLnTx/>
                    <a:uFillTx/>
                    <a:latin typeface="Calibri"/>
                    <a:ea typeface="+mn-ea"/>
                    <a:cs typeface="+mn-cs"/>
                  </a:rPr>
                  <a:t>Análise </a:t>
                </a:r>
                <a:r>
                  <a:rPr kumimoji="0" lang="pt-PT" sz="2400" b="0" i="0" u="none" strike="noStrike" kern="1200" cap="none" spc="0" normalizeH="0" baseline="0" noProof="0" dirty="0">
                    <a:ln>
                      <a:noFill/>
                    </a:ln>
                    <a:solidFill>
                      <a:prstClr val="white"/>
                    </a:solidFill>
                    <a:effectLst/>
                    <a:uLnTx/>
                    <a:uFillTx/>
                    <a:latin typeface="Calibri"/>
                    <a:ea typeface="+mn-ea"/>
                    <a:cs typeface="+mn-cs"/>
                  </a:rPr>
                  <a:t>de “sentimento” a partir de </a:t>
                </a:r>
                <a:r>
                  <a:rPr kumimoji="0" lang="pt-PT" sz="2400" b="0" i="0" u="none" strike="noStrike" kern="1200" cap="none" spc="0" normalizeH="0" baseline="0" noProof="0" dirty="0" err="1" smtClean="0">
                    <a:ln>
                      <a:noFill/>
                    </a:ln>
                    <a:solidFill>
                      <a:prstClr val="white"/>
                    </a:solidFill>
                    <a:effectLst/>
                    <a:uLnTx/>
                    <a:uFillTx/>
                    <a:latin typeface="Calibri"/>
                    <a:ea typeface="+mn-ea"/>
                    <a:cs typeface="+mn-cs"/>
                  </a:rPr>
                  <a:t>tweets</a:t>
                </a:r>
                <a:endParaRPr kumimoji="0" lang="pt-PT" sz="2400" b="0"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400" b="0" i="0" u="none" strike="noStrike" kern="1200" cap="none" spc="0" normalizeH="0" baseline="0" noProof="0" dirty="0" smtClean="0">
                    <a:ln>
                      <a:noFill/>
                    </a:ln>
                    <a:solidFill>
                      <a:prstClr val="white"/>
                    </a:solidFill>
                    <a:effectLst/>
                    <a:uLnTx/>
                    <a:uFillTx/>
                    <a:latin typeface="Calibri"/>
                    <a:ea typeface="+mn-ea"/>
                    <a:cs typeface="+mn-cs"/>
                  </a:rPr>
                  <a:t>Extração de Conhecimento de Notícias</a:t>
                </a:r>
                <a:endParaRPr kumimoji="0" lang="pt-PT" sz="2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5" name="Group 14"/>
              <p:cNvGrpSpPr/>
              <p:nvPr/>
            </p:nvGrpSpPr>
            <p:grpSpPr>
              <a:xfrm>
                <a:off x="6109931" y="426196"/>
                <a:ext cx="5807461" cy="5633441"/>
                <a:chOff x="6109931" y="426196"/>
                <a:chExt cx="5807461" cy="5633441"/>
              </a:xfrm>
            </p:grpSpPr>
            <p:grpSp>
              <p:nvGrpSpPr>
                <p:cNvPr id="13" name="Group 12"/>
                <p:cNvGrpSpPr/>
                <p:nvPr/>
              </p:nvGrpSpPr>
              <p:grpSpPr>
                <a:xfrm>
                  <a:off x="6109931" y="426196"/>
                  <a:ext cx="5145417" cy="5633441"/>
                  <a:chOff x="6109931" y="409035"/>
                  <a:chExt cx="5145417" cy="5633441"/>
                </a:xfrm>
              </p:grpSpPr>
              <p:pic>
                <p:nvPicPr>
                  <p:cNvPr id="3" name="Picture 2"/>
                  <p:cNvPicPr>
                    <a:picLocks noChangeAspect="1"/>
                  </p:cNvPicPr>
                  <p:nvPr/>
                </p:nvPicPr>
                <p:blipFill>
                  <a:blip r:embed="rId5"/>
                  <a:stretch>
                    <a:fillRect/>
                  </a:stretch>
                </p:blipFill>
                <p:spPr>
                  <a:xfrm>
                    <a:off x="6109931" y="409035"/>
                    <a:ext cx="1598405" cy="1598405"/>
                  </a:xfrm>
                  <a:prstGeom prst="rect">
                    <a:avLst/>
                  </a:prstGeom>
                </p:spPr>
              </p:pic>
              <p:pic>
                <p:nvPicPr>
                  <p:cNvPr id="2" name="Picture 1"/>
                  <p:cNvPicPr>
                    <a:picLocks noChangeAspect="1"/>
                  </p:cNvPicPr>
                  <p:nvPr/>
                </p:nvPicPr>
                <p:blipFill>
                  <a:blip r:embed="rId6"/>
                  <a:stretch>
                    <a:fillRect/>
                  </a:stretch>
                </p:blipFill>
                <p:spPr>
                  <a:xfrm>
                    <a:off x="7757377" y="409036"/>
                    <a:ext cx="1356649" cy="1695810"/>
                  </a:xfrm>
                  <a:prstGeom prst="rect">
                    <a:avLst/>
                  </a:prstGeom>
                </p:spPr>
              </p:pic>
              <p:pic>
                <p:nvPicPr>
                  <p:cNvPr id="4" name="Picture 3"/>
                  <p:cNvPicPr>
                    <a:picLocks noChangeAspect="1"/>
                  </p:cNvPicPr>
                  <p:nvPr/>
                </p:nvPicPr>
                <p:blipFill>
                  <a:blip r:embed="rId7"/>
                  <a:stretch>
                    <a:fillRect/>
                  </a:stretch>
                </p:blipFill>
                <p:spPr>
                  <a:xfrm>
                    <a:off x="9322968" y="426198"/>
                    <a:ext cx="1187067" cy="1695809"/>
                  </a:xfrm>
                  <a:prstGeom prst="rect">
                    <a:avLst/>
                  </a:prstGeom>
                </p:spPr>
              </p:pic>
              <p:sp>
                <p:nvSpPr>
                  <p:cNvPr id="9" name="Rectangle 6"/>
                  <p:cNvSpPr>
                    <a:spLocks noChangeArrowheads="1"/>
                  </p:cNvSpPr>
                  <p:nvPr/>
                </p:nvSpPr>
                <p:spPr bwMode="auto">
                  <a:xfrm>
                    <a:off x="7872615" y="5211479"/>
                    <a:ext cx="338273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400" b="0" i="0" u="none" strike="noStrike" kern="1200" cap="none" spc="0" normalizeH="0" baseline="0" noProof="0" dirty="0" smtClean="0">
                        <a:ln>
                          <a:noFill/>
                        </a:ln>
                        <a:solidFill>
                          <a:prstClr val="white"/>
                        </a:solidFill>
                        <a:effectLst/>
                        <a:uLnTx/>
                        <a:uFillTx/>
                        <a:latin typeface="Calibri"/>
                        <a:ea typeface="+mn-ea"/>
                        <a:cs typeface="+mn-cs"/>
                      </a:rPr>
                      <a:t>SAPO </a:t>
                    </a:r>
                    <a:r>
                      <a:rPr kumimoji="0" lang="pt-PT" sz="2400" b="0" i="0" u="none" strike="noStrike" kern="1200" cap="none" spc="0" normalizeH="0" baseline="0" noProof="0" dirty="0" err="1" smtClean="0">
                        <a:ln>
                          <a:noFill/>
                        </a:ln>
                        <a:solidFill>
                          <a:prstClr val="white"/>
                        </a:solidFill>
                        <a:effectLst/>
                        <a:uLnTx/>
                        <a:uFillTx/>
                        <a:latin typeface="Calibri"/>
                        <a:ea typeface="+mn-ea"/>
                        <a:cs typeface="+mn-cs"/>
                      </a:rPr>
                      <a:t>Labs</a:t>
                    </a:r>
                    <a:r>
                      <a:rPr kumimoji="0" lang="pt-PT" sz="2400" b="0" i="0" u="none" strike="noStrike" kern="1200" cap="none" spc="0" normalizeH="0" baseline="0" noProof="0" dirty="0" smtClean="0">
                        <a:ln>
                          <a:noFill/>
                        </a:ln>
                        <a:solidFill>
                          <a:prstClr val="white"/>
                        </a:solidFill>
                        <a:effectLst/>
                        <a:uLnTx/>
                        <a:uFillTx/>
                        <a:latin typeface="Calibri"/>
                        <a:ea typeface="+mn-ea"/>
                        <a:cs typeface="+mn-cs"/>
                      </a:rPr>
                      <a:t> e colaboração com UL  e </a:t>
                    </a:r>
                    <a:r>
                      <a:rPr kumimoji="0" lang="pt-PT" sz="2400" b="0" i="0" u="none" strike="noStrike" kern="1200" cap="none" spc="0" normalizeH="0" baseline="0" noProof="0" dirty="0" err="1" smtClean="0">
                        <a:ln>
                          <a:noFill/>
                        </a:ln>
                        <a:solidFill>
                          <a:prstClr val="white"/>
                        </a:solidFill>
                        <a:effectLst/>
                        <a:uLnTx/>
                        <a:uFillTx/>
                        <a:latin typeface="Calibri"/>
                        <a:ea typeface="+mn-ea"/>
                        <a:cs typeface="+mn-cs"/>
                      </a:rPr>
                      <a:t>InescTec</a:t>
                    </a:r>
                    <a:endParaRPr kumimoji="0" lang="pt-PT"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8"/>
                  <a:stretch>
                    <a:fillRect/>
                  </a:stretch>
                </p:blipFill>
                <p:spPr>
                  <a:xfrm>
                    <a:off x="7757377" y="3563718"/>
                    <a:ext cx="1143223" cy="1633176"/>
                  </a:xfrm>
                  <a:prstGeom prst="rect">
                    <a:avLst/>
                  </a:prstGeom>
                </p:spPr>
              </p:pic>
              <p:pic>
                <p:nvPicPr>
                  <p:cNvPr id="8" name="Picture 7"/>
                  <p:cNvPicPr>
                    <a:picLocks noChangeAspect="1"/>
                  </p:cNvPicPr>
                  <p:nvPr/>
                </p:nvPicPr>
                <p:blipFill>
                  <a:blip r:embed="rId9"/>
                  <a:stretch>
                    <a:fillRect/>
                  </a:stretch>
                </p:blipFill>
                <p:spPr>
                  <a:xfrm>
                    <a:off x="9864507" y="3528219"/>
                    <a:ext cx="1301732" cy="1627165"/>
                  </a:xfrm>
                  <a:prstGeom prst="rect">
                    <a:avLst/>
                  </a:prstGeom>
                </p:spPr>
              </p:pic>
            </p:grpSp>
            <p:pic>
              <p:nvPicPr>
                <p:cNvPr id="14" name="Picture 13"/>
                <p:cNvPicPr>
                  <a:picLocks noChangeAspect="1"/>
                </p:cNvPicPr>
                <p:nvPr/>
              </p:nvPicPr>
              <p:blipFill>
                <a:blip r:embed="rId10"/>
                <a:stretch>
                  <a:fillRect/>
                </a:stretch>
              </p:blipFill>
              <p:spPr>
                <a:xfrm>
                  <a:off x="10589244" y="444660"/>
                  <a:ext cx="1328148" cy="1660185"/>
                </a:xfrm>
                <a:prstGeom prst="rect">
                  <a:avLst/>
                </a:prstGeom>
              </p:spPr>
            </p:pic>
          </p:grpSp>
        </p:grpSp>
        <p:pic>
          <p:nvPicPr>
            <p:cNvPr id="11" name="Picture 10"/>
            <p:cNvPicPr>
              <a:picLocks noChangeAspect="1"/>
            </p:cNvPicPr>
            <p:nvPr/>
          </p:nvPicPr>
          <p:blipFill>
            <a:blip r:embed="rId11"/>
            <a:stretch>
              <a:fillRect/>
            </a:stretch>
          </p:blipFill>
          <p:spPr>
            <a:xfrm>
              <a:off x="8919678" y="3573096"/>
              <a:ext cx="1112940" cy="1589914"/>
            </a:xfrm>
            <a:prstGeom prst="rect">
              <a:avLst/>
            </a:prstGeom>
          </p:spPr>
        </p:pic>
      </p:grpSp>
      <p:grpSp>
        <p:nvGrpSpPr>
          <p:cNvPr id="20" name="Grupo 19"/>
          <p:cNvGrpSpPr/>
          <p:nvPr/>
        </p:nvGrpSpPr>
        <p:grpSpPr>
          <a:xfrm>
            <a:off x="7757377" y="2126343"/>
            <a:ext cx="4434623" cy="1470669"/>
            <a:chOff x="7757377" y="2126343"/>
            <a:chExt cx="4434623" cy="1470669"/>
          </a:xfrm>
        </p:grpSpPr>
        <p:pic>
          <p:nvPicPr>
            <p:cNvPr id="16" name="Imagem 15"/>
            <p:cNvPicPr>
              <a:picLocks noChangeAspect="1"/>
            </p:cNvPicPr>
            <p:nvPr/>
          </p:nvPicPr>
          <p:blipFill>
            <a:blip r:embed="rId12"/>
            <a:stretch>
              <a:fillRect/>
            </a:stretch>
          </p:blipFill>
          <p:spPr>
            <a:xfrm>
              <a:off x="11166239" y="2126343"/>
              <a:ext cx="1025761" cy="1470669"/>
            </a:xfrm>
            <a:prstGeom prst="rect">
              <a:avLst/>
            </a:prstGeom>
          </p:spPr>
        </p:pic>
        <p:sp>
          <p:nvSpPr>
            <p:cNvPr id="19" name="Rectangle 6"/>
            <p:cNvSpPr>
              <a:spLocks noChangeArrowheads="1"/>
            </p:cNvSpPr>
            <p:nvPr/>
          </p:nvSpPr>
          <p:spPr bwMode="auto">
            <a:xfrm>
              <a:off x="7757377" y="2373341"/>
              <a:ext cx="338273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400" b="0" i="0" u="none" strike="noStrike" kern="1200" cap="none" spc="0" normalizeH="0" baseline="0" noProof="0" dirty="0" smtClean="0">
                  <a:ln>
                    <a:noFill/>
                  </a:ln>
                  <a:solidFill>
                    <a:prstClr val="white"/>
                  </a:solidFill>
                  <a:effectLst/>
                  <a:uLnTx/>
                  <a:uFillTx/>
                  <a:latin typeface="Calibri"/>
                  <a:ea typeface="+mn-ea"/>
                  <a:cs typeface="+mn-cs"/>
                </a:rPr>
                <a:t>Sistemas de Recomendação</a:t>
              </a:r>
              <a:endParaRPr kumimoji="0" lang="pt-PT" sz="24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8313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 name="Group 17"/>
          <p:cNvGrpSpPr/>
          <p:nvPr/>
        </p:nvGrpSpPr>
        <p:grpSpPr>
          <a:xfrm>
            <a:off x="0" y="2737694"/>
            <a:ext cx="8232414" cy="3234218"/>
            <a:chOff x="0" y="3249556"/>
            <a:chExt cx="8232414" cy="3234218"/>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86918"/>
              <a:ext cx="4308987" cy="2996856"/>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10" name="Picture 9"/>
            <p:cNvPicPr>
              <a:picLocks noChangeAspect="1"/>
            </p:cNvPicPr>
            <p:nvPr/>
          </p:nvPicPr>
          <p:blipFill>
            <a:blip r:embed="rId4"/>
            <a:stretch>
              <a:fillRect/>
            </a:stretch>
          </p:blipFill>
          <p:spPr>
            <a:xfrm>
              <a:off x="5467033" y="3249556"/>
              <a:ext cx="2765381" cy="2765381"/>
            </a:xfrm>
            <a:prstGeom prst="rect">
              <a:avLst/>
            </a:prstGeom>
          </p:spPr>
        </p:pic>
      </p:grpSp>
      <p:grpSp>
        <p:nvGrpSpPr>
          <p:cNvPr id="12" name="Group 11"/>
          <p:cNvGrpSpPr/>
          <p:nvPr/>
        </p:nvGrpSpPr>
        <p:grpSpPr>
          <a:xfrm>
            <a:off x="0" y="718969"/>
            <a:ext cx="12192000" cy="5035842"/>
            <a:chOff x="0" y="718969"/>
            <a:chExt cx="12192000" cy="5035842"/>
          </a:xfrm>
        </p:grpSpPr>
        <p:grpSp>
          <p:nvGrpSpPr>
            <p:cNvPr id="17" name="Group 16"/>
            <p:cNvGrpSpPr/>
            <p:nvPr/>
          </p:nvGrpSpPr>
          <p:grpSpPr>
            <a:xfrm>
              <a:off x="0" y="718969"/>
              <a:ext cx="12192000" cy="5035842"/>
              <a:chOff x="0" y="737926"/>
              <a:chExt cx="12192000" cy="5035842"/>
            </a:xfrm>
          </p:grpSpPr>
          <p:sp>
            <p:nvSpPr>
              <p:cNvPr id="6" name="Rectangle 6"/>
              <p:cNvSpPr>
                <a:spLocks noChangeArrowheads="1"/>
              </p:cNvSpPr>
              <p:nvPr/>
            </p:nvSpPr>
            <p:spPr bwMode="auto">
              <a:xfrm>
                <a:off x="0" y="1097581"/>
                <a:ext cx="8135938"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pt-PT" sz="2400" b="1" dirty="0" smtClean="0">
                    <a:solidFill>
                      <a:srgbClr val="FFFF00"/>
                    </a:solidFill>
                  </a:rPr>
                  <a:t>TEXT </a:t>
                </a:r>
                <a:r>
                  <a:rPr lang="pt-PT" sz="2400" b="1" dirty="0" err="1" smtClean="0">
                    <a:solidFill>
                      <a:srgbClr val="FFFF00"/>
                    </a:solidFill>
                  </a:rPr>
                  <a:t>Mining</a:t>
                </a:r>
                <a:r>
                  <a:rPr lang="pt-PT" sz="2400" b="1" dirty="0" smtClean="0">
                    <a:solidFill>
                      <a:srgbClr val="FFFF00"/>
                    </a:solidFill>
                  </a:rPr>
                  <a:t>:</a:t>
                </a:r>
              </a:p>
              <a:p>
                <a:r>
                  <a:rPr lang="pt-PT" sz="2400" dirty="0" smtClean="0"/>
                  <a:t>Análise </a:t>
                </a:r>
                <a:r>
                  <a:rPr lang="pt-PT" sz="2400" dirty="0"/>
                  <a:t>de “sentimento” a partir de </a:t>
                </a:r>
                <a:r>
                  <a:rPr lang="pt-PT" sz="2400" dirty="0" err="1" smtClean="0"/>
                  <a:t>tweets</a:t>
                </a:r>
                <a:endParaRPr lang="pt-PT" sz="2400" dirty="0" smtClean="0"/>
              </a:p>
              <a:p>
                <a:r>
                  <a:rPr lang="pt-PT" sz="2400" dirty="0" smtClean="0"/>
                  <a:t>Extração de Conhecimento de Notícias</a:t>
                </a:r>
                <a:endParaRPr lang="pt-PT" sz="2400" dirty="0"/>
              </a:p>
            </p:txBody>
          </p:sp>
          <p:grpSp>
            <p:nvGrpSpPr>
              <p:cNvPr id="15" name="Group 14"/>
              <p:cNvGrpSpPr/>
              <p:nvPr/>
            </p:nvGrpSpPr>
            <p:grpSpPr>
              <a:xfrm>
                <a:off x="6109931" y="737926"/>
                <a:ext cx="6082069" cy="5035842"/>
                <a:chOff x="6109931" y="737926"/>
                <a:chExt cx="6082069" cy="5035842"/>
              </a:xfrm>
            </p:grpSpPr>
            <p:grpSp>
              <p:nvGrpSpPr>
                <p:cNvPr id="13" name="Group 12"/>
                <p:cNvGrpSpPr/>
                <p:nvPr/>
              </p:nvGrpSpPr>
              <p:grpSpPr>
                <a:xfrm>
                  <a:off x="6109931" y="737926"/>
                  <a:ext cx="6082069" cy="5035842"/>
                  <a:chOff x="6109931" y="720765"/>
                  <a:chExt cx="6082069" cy="5035842"/>
                </a:xfrm>
              </p:grpSpPr>
              <p:pic>
                <p:nvPicPr>
                  <p:cNvPr id="3" name="Picture 2"/>
                  <p:cNvPicPr>
                    <a:picLocks noChangeAspect="1"/>
                  </p:cNvPicPr>
                  <p:nvPr/>
                </p:nvPicPr>
                <p:blipFill>
                  <a:blip r:embed="rId5"/>
                  <a:stretch>
                    <a:fillRect/>
                  </a:stretch>
                </p:blipFill>
                <p:spPr>
                  <a:xfrm>
                    <a:off x="6109931" y="720765"/>
                    <a:ext cx="1598405" cy="1598405"/>
                  </a:xfrm>
                  <a:prstGeom prst="rect">
                    <a:avLst/>
                  </a:prstGeom>
                </p:spPr>
              </p:pic>
              <p:pic>
                <p:nvPicPr>
                  <p:cNvPr id="2" name="Picture 1"/>
                  <p:cNvPicPr>
                    <a:picLocks noChangeAspect="1"/>
                  </p:cNvPicPr>
                  <p:nvPr/>
                </p:nvPicPr>
                <p:blipFill>
                  <a:blip r:embed="rId6"/>
                  <a:stretch>
                    <a:fillRect/>
                  </a:stretch>
                </p:blipFill>
                <p:spPr>
                  <a:xfrm>
                    <a:off x="7757377" y="720766"/>
                    <a:ext cx="1356649" cy="1695810"/>
                  </a:xfrm>
                  <a:prstGeom prst="rect">
                    <a:avLst/>
                  </a:prstGeom>
                </p:spPr>
              </p:pic>
              <p:pic>
                <p:nvPicPr>
                  <p:cNvPr id="4" name="Picture 3"/>
                  <p:cNvPicPr>
                    <a:picLocks noChangeAspect="1"/>
                  </p:cNvPicPr>
                  <p:nvPr/>
                </p:nvPicPr>
                <p:blipFill>
                  <a:blip r:embed="rId7"/>
                  <a:stretch>
                    <a:fillRect/>
                  </a:stretch>
                </p:blipFill>
                <p:spPr>
                  <a:xfrm>
                    <a:off x="9322968" y="737928"/>
                    <a:ext cx="1187067" cy="1695809"/>
                  </a:xfrm>
                  <a:prstGeom prst="rect">
                    <a:avLst/>
                  </a:prstGeom>
                </p:spPr>
              </p:pic>
              <p:sp>
                <p:nvSpPr>
                  <p:cNvPr id="9" name="Rectangle 6"/>
                  <p:cNvSpPr>
                    <a:spLocks noChangeArrowheads="1"/>
                  </p:cNvSpPr>
                  <p:nvPr/>
                </p:nvSpPr>
                <p:spPr bwMode="auto">
                  <a:xfrm>
                    <a:off x="8809267" y="2786486"/>
                    <a:ext cx="338273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pt-PT" sz="2400" dirty="0" smtClean="0"/>
                      <a:t>SAPO </a:t>
                    </a:r>
                    <a:r>
                      <a:rPr lang="pt-PT" sz="2400" dirty="0" err="1" smtClean="0"/>
                      <a:t>Labs</a:t>
                    </a:r>
                    <a:r>
                      <a:rPr lang="pt-PT" sz="2400" dirty="0" smtClean="0"/>
                      <a:t> e colaboração com UL  e </a:t>
                    </a:r>
                    <a:r>
                      <a:rPr lang="pt-PT" sz="2400" dirty="0" err="1" smtClean="0"/>
                      <a:t>InescTec</a:t>
                    </a:r>
                    <a:endParaRPr lang="pt-PT" sz="2400" dirty="0"/>
                  </a:p>
                </p:txBody>
              </p:sp>
              <p:pic>
                <p:nvPicPr>
                  <p:cNvPr id="5" name="Picture 4"/>
                  <p:cNvPicPr>
                    <a:picLocks noChangeAspect="1"/>
                  </p:cNvPicPr>
                  <p:nvPr/>
                </p:nvPicPr>
                <p:blipFill>
                  <a:blip r:embed="rId8"/>
                  <a:stretch>
                    <a:fillRect/>
                  </a:stretch>
                </p:blipFill>
                <p:spPr>
                  <a:xfrm>
                    <a:off x="8783138" y="4123431"/>
                    <a:ext cx="1143223" cy="1633176"/>
                  </a:xfrm>
                  <a:prstGeom prst="rect">
                    <a:avLst/>
                  </a:prstGeom>
                </p:spPr>
              </p:pic>
              <p:pic>
                <p:nvPicPr>
                  <p:cNvPr id="8" name="Picture 7"/>
                  <p:cNvPicPr>
                    <a:picLocks noChangeAspect="1"/>
                  </p:cNvPicPr>
                  <p:nvPr/>
                </p:nvPicPr>
                <p:blipFill>
                  <a:blip r:embed="rId9"/>
                  <a:stretch>
                    <a:fillRect/>
                  </a:stretch>
                </p:blipFill>
                <p:spPr>
                  <a:xfrm>
                    <a:off x="10890268" y="4087932"/>
                    <a:ext cx="1301732" cy="1627165"/>
                  </a:xfrm>
                  <a:prstGeom prst="rect">
                    <a:avLst/>
                  </a:prstGeom>
                </p:spPr>
              </p:pic>
            </p:grpSp>
            <p:pic>
              <p:nvPicPr>
                <p:cNvPr id="14" name="Picture 13"/>
                <p:cNvPicPr>
                  <a:picLocks noChangeAspect="1"/>
                </p:cNvPicPr>
                <p:nvPr/>
              </p:nvPicPr>
              <p:blipFill>
                <a:blip r:embed="rId10"/>
                <a:stretch>
                  <a:fillRect/>
                </a:stretch>
              </p:blipFill>
              <p:spPr>
                <a:xfrm>
                  <a:off x="10589244" y="756390"/>
                  <a:ext cx="1328148" cy="1660185"/>
                </a:xfrm>
                <a:prstGeom prst="rect">
                  <a:avLst/>
                </a:prstGeom>
              </p:spPr>
            </p:pic>
          </p:grpSp>
        </p:grpSp>
        <p:pic>
          <p:nvPicPr>
            <p:cNvPr id="11" name="Picture 10"/>
            <p:cNvPicPr>
              <a:picLocks noChangeAspect="1"/>
            </p:cNvPicPr>
            <p:nvPr/>
          </p:nvPicPr>
          <p:blipFill>
            <a:blip r:embed="rId11"/>
            <a:stretch>
              <a:fillRect/>
            </a:stretch>
          </p:blipFill>
          <p:spPr>
            <a:xfrm>
              <a:off x="9945439" y="4132809"/>
              <a:ext cx="1112940" cy="1589914"/>
            </a:xfrm>
            <a:prstGeom prst="rect">
              <a:avLst/>
            </a:prstGeom>
          </p:spPr>
        </p:pic>
      </p:grpSp>
    </p:spTree>
    <p:extLst>
      <p:ext uri="{BB962C8B-B14F-4D97-AF65-F5344CB8AC3E}">
        <p14:creationId xmlns:p14="http://schemas.microsoft.com/office/powerpoint/2010/main" val="2151141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3552" y="1124745"/>
            <a:ext cx="7772400" cy="1470025"/>
          </a:xfrm>
        </p:spPr>
        <p:txBody>
          <a:bodyPr>
            <a:normAutofit/>
          </a:bodyPr>
          <a:lstStyle/>
          <a:p>
            <a:r>
              <a:rPr lang="pt-PT" dirty="0" smtClean="0"/>
              <a:t/>
            </a:r>
            <a:br>
              <a:rPr lang="pt-PT" dirty="0" smtClean="0"/>
            </a:br>
            <a:endParaRPr lang="en-GB" dirty="0"/>
          </a:p>
        </p:txBody>
      </p:sp>
      <p:sp>
        <p:nvSpPr>
          <p:cNvPr id="13" name="Rectangle 12"/>
          <p:cNvSpPr/>
          <p:nvPr/>
        </p:nvSpPr>
        <p:spPr>
          <a:xfrm>
            <a:off x="0" y="1174627"/>
            <a:ext cx="11997724" cy="954107"/>
          </a:xfrm>
          <a:prstGeom prst="rect">
            <a:avLst/>
          </a:prstGeom>
        </p:spPr>
        <p:txBody>
          <a:bodyPr wrap="square">
            <a:spAutoFit/>
          </a:bodyPr>
          <a:lstStyle/>
          <a:p>
            <a:r>
              <a:rPr lang="en-GB" sz="2800" b="1" dirty="0" err="1" smtClean="0">
                <a:solidFill>
                  <a:srgbClr val="FF0000"/>
                </a:solidFill>
              </a:rPr>
              <a:t>Inteligência</a:t>
            </a:r>
            <a:r>
              <a:rPr lang="en-GB" sz="2800" b="1" dirty="0" smtClean="0">
                <a:solidFill>
                  <a:srgbClr val="FF0000"/>
                </a:solidFill>
              </a:rPr>
              <a:t> </a:t>
            </a:r>
            <a:r>
              <a:rPr lang="en-GB" sz="2800" b="1" dirty="0">
                <a:solidFill>
                  <a:srgbClr val="FF0000"/>
                </a:solidFill>
              </a:rPr>
              <a:t>Artificial</a:t>
            </a:r>
            <a:r>
              <a:rPr lang="en-GB" sz="2800" b="1" dirty="0"/>
              <a:t> </a:t>
            </a:r>
            <a:r>
              <a:rPr lang="en-GB" sz="2800" dirty="0"/>
              <a:t>se </a:t>
            </a:r>
            <a:r>
              <a:rPr lang="en-GB" sz="2800" dirty="0" err="1"/>
              <a:t>usada</a:t>
            </a:r>
            <a:r>
              <a:rPr lang="en-GB" sz="2800" dirty="0"/>
              <a:t> </a:t>
            </a:r>
            <a:r>
              <a:rPr lang="en-GB" sz="2800" dirty="0" err="1"/>
              <a:t>convenientemente</a:t>
            </a:r>
            <a:r>
              <a:rPr lang="en-GB" sz="2800" dirty="0"/>
              <a:t> é </a:t>
            </a:r>
            <a:r>
              <a:rPr lang="en-GB" sz="2800" dirty="0" err="1"/>
              <a:t>muito</a:t>
            </a:r>
            <a:r>
              <a:rPr lang="en-GB" sz="2800" dirty="0"/>
              <a:t> </a:t>
            </a:r>
            <a:r>
              <a:rPr lang="en-GB" sz="2800" b="1" dirty="0" err="1"/>
              <a:t>útil</a:t>
            </a:r>
            <a:r>
              <a:rPr lang="en-GB" sz="2800" b="1" dirty="0"/>
              <a:t> </a:t>
            </a:r>
            <a:r>
              <a:rPr lang="en-GB" sz="2800" dirty="0"/>
              <a:t>à </a:t>
            </a:r>
            <a:r>
              <a:rPr lang="en-GB" sz="2800" dirty="0" err="1"/>
              <a:t>humanidade</a:t>
            </a:r>
            <a:r>
              <a:rPr lang="en-GB" sz="2800" dirty="0"/>
              <a:t>.</a:t>
            </a:r>
          </a:p>
          <a:p>
            <a:endParaRPr lang="en-GB" sz="2800" dirty="0"/>
          </a:p>
        </p:txBody>
      </p:sp>
      <p:grpSp>
        <p:nvGrpSpPr>
          <p:cNvPr id="5" name="Group 4"/>
          <p:cNvGrpSpPr/>
          <p:nvPr/>
        </p:nvGrpSpPr>
        <p:grpSpPr>
          <a:xfrm>
            <a:off x="2152051" y="1660779"/>
            <a:ext cx="9630768" cy="3254943"/>
            <a:chOff x="695235" y="3121161"/>
            <a:chExt cx="9630768" cy="3254943"/>
          </a:xfrm>
        </p:grpSpPr>
        <p:sp>
          <p:nvSpPr>
            <p:cNvPr id="14" name="Rectangle 13"/>
            <p:cNvSpPr/>
            <p:nvPr/>
          </p:nvSpPr>
          <p:spPr>
            <a:xfrm>
              <a:off x="695235" y="4437112"/>
              <a:ext cx="7056784" cy="1938992"/>
            </a:xfrm>
            <a:prstGeom prst="rect">
              <a:avLst/>
            </a:prstGeom>
          </p:spPr>
          <p:txBody>
            <a:bodyPr wrap="square">
              <a:spAutoFit/>
            </a:bodyPr>
            <a:lstStyle/>
            <a:p>
              <a:r>
                <a:rPr lang="en-GB" sz="2400" b="1" dirty="0" smtClean="0"/>
                <a:t>A </a:t>
              </a:r>
              <a:r>
                <a:rPr lang="en-GB" sz="2400" dirty="0" smtClean="0"/>
                <a:t> </a:t>
              </a:r>
              <a:r>
                <a:rPr lang="en-GB" sz="2400" b="1" dirty="0" err="1" smtClean="0">
                  <a:solidFill>
                    <a:srgbClr val="FF0000"/>
                  </a:solidFill>
                </a:rPr>
                <a:t>Inteligência</a:t>
              </a:r>
              <a:r>
                <a:rPr lang="en-GB" sz="2400" b="1" dirty="0" smtClean="0">
                  <a:solidFill>
                    <a:srgbClr val="FF0000"/>
                  </a:solidFill>
                </a:rPr>
                <a:t> Artificial  </a:t>
              </a:r>
              <a:r>
                <a:rPr lang="en-GB" sz="2400" dirty="0" smtClean="0"/>
                <a:t> </a:t>
              </a:r>
              <a:r>
                <a:rPr lang="en-GB" sz="2400" dirty="0"/>
                <a:t>é um </a:t>
              </a:r>
              <a:r>
                <a:rPr lang="en-GB" sz="2400" dirty="0" err="1"/>
                <a:t>desafio</a:t>
              </a:r>
              <a:r>
                <a:rPr lang="en-GB" sz="2400" dirty="0"/>
                <a:t>:</a:t>
              </a:r>
            </a:p>
            <a:p>
              <a:r>
                <a:rPr lang="en-GB" sz="2400" dirty="0"/>
                <a:t>IA </a:t>
              </a:r>
              <a:r>
                <a:rPr lang="en-GB" sz="2400" dirty="0" smtClean="0"/>
                <a:t>emerge </a:t>
              </a:r>
              <a:r>
                <a:rPr lang="en-GB" sz="2400" dirty="0" err="1" smtClean="0"/>
                <a:t>como</a:t>
              </a:r>
              <a:r>
                <a:rPr lang="en-GB" sz="2400" dirty="0" smtClean="0"/>
                <a:t> </a:t>
              </a:r>
              <a:r>
                <a:rPr lang="en-GB" sz="2400" dirty="0" err="1"/>
                <a:t>tecnologia</a:t>
              </a:r>
              <a:r>
                <a:rPr lang="en-GB" sz="2400" dirty="0"/>
                <a:t>  </a:t>
              </a:r>
              <a:r>
                <a:rPr lang="en-GB" sz="2400" b="1" dirty="0" err="1" smtClean="0">
                  <a:solidFill>
                    <a:srgbClr val="FFFF00"/>
                  </a:solidFill>
                </a:rPr>
                <a:t>nem</a:t>
              </a:r>
              <a:r>
                <a:rPr lang="en-GB" sz="2400" dirty="0" smtClean="0">
                  <a:solidFill>
                    <a:srgbClr val="FFFF00"/>
                  </a:solidFill>
                </a:rPr>
                <a:t> </a:t>
              </a:r>
              <a:r>
                <a:rPr lang="en-GB" sz="2400" b="1" dirty="0" err="1" smtClean="0">
                  <a:solidFill>
                    <a:srgbClr val="FFFF00"/>
                  </a:solidFill>
                </a:rPr>
                <a:t>serva</a:t>
              </a:r>
              <a:r>
                <a:rPr lang="en-GB" sz="2400" b="1" dirty="0" smtClean="0">
                  <a:solidFill>
                    <a:srgbClr val="FFFF00"/>
                  </a:solidFill>
                </a:rPr>
                <a:t> </a:t>
              </a:r>
              <a:r>
                <a:rPr lang="en-GB" sz="2400" b="1" dirty="0" err="1">
                  <a:solidFill>
                    <a:srgbClr val="FFFF00"/>
                  </a:solidFill>
                </a:rPr>
                <a:t>nem</a:t>
              </a:r>
              <a:r>
                <a:rPr lang="en-GB" sz="2400" b="1" dirty="0">
                  <a:solidFill>
                    <a:srgbClr val="FFFF00"/>
                  </a:solidFill>
                </a:rPr>
                <a:t> </a:t>
              </a:r>
              <a:r>
                <a:rPr lang="en-GB" sz="2400" b="1" dirty="0" err="1">
                  <a:solidFill>
                    <a:srgbClr val="FFFF00"/>
                  </a:solidFill>
                </a:rPr>
                <a:t>mestre</a:t>
              </a:r>
              <a:r>
                <a:rPr lang="en-GB" sz="2400" dirty="0"/>
                <a:t>, mas </a:t>
              </a:r>
              <a:r>
                <a:rPr lang="en-GB" sz="2400" dirty="0" err="1"/>
                <a:t>tentando</a:t>
              </a:r>
              <a:r>
                <a:rPr lang="en-GB" sz="2400" dirty="0"/>
                <a:t> </a:t>
              </a:r>
              <a:r>
                <a:rPr lang="en-GB" sz="2400" b="1" dirty="0" err="1" smtClean="0"/>
                <a:t>cooperação</a:t>
              </a:r>
              <a:r>
                <a:rPr lang="en-GB" sz="2400" dirty="0" smtClean="0"/>
                <a:t> / </a:t>
              </a:r>
              <a:r>
                <a:rPr lang="en-GB" sz="2400" b="1" dirty="0" err="1"/>
                <a:t>hibridismo</a:t>
              </a:r>
              <a:r>
                <a:rPr lang="en-GB" sz="2400" b="1" dirty="0"/>
                <a:t> IA-</a:t>
              </a:r>
              <a:r>
                <a:rPr lang="en-GB" sz="2400" b="1" dirty="0" err="1"/>
                <a:t>Humanos</a:t>
              </a:r>
              <a:r>
                <a:rPr lang="en-GB" sz="2400" dirty="0"/>
                <a:t>, </a:t>
              </a:r>
              <a:r>
                <a:rPr lang="en-GB" sz="2400" dirty="0" err="1"/>
                <a:t>estendendo</a:t>
              </a:r>
              <a:r>
                <a:rPr lang="en-GB" sz="2400" dirty="0"/>
                <a:t> e </a:t>
              </a:r>
              <a:r>
                <a:rPr lang="en-GB" sz="2400" dirty="0" err="1"/>
                <a:t>transformando</a:t>
              </a:r>
              <a:r>
                <a:rPr lang="en-GB" sz="2400" dirty="0"/>
                <a:t> o </a:t>
              </a:r>
              <a:r>
                <a:rPr lang="en-GB" sz="2400" dirty="0" err="1"/>
                <a:t>nosso</a:t>
              </a:r>
              <a:r>
                <a:rPr lang="en-GB" sz="2400" dirty="0"/>
                <a:t> </a:t>
              </a:r>
              <a:r>
                <a:rPr lang="en-GB" sz="2400" dirty="0" err="1"/>
                <a:t>poder</a:t>
              </a:r>
              <a:r>
                <a:rPr lang="en-GB" sz="2400" dirty="0"/>
                <a:t> </a:t>
              </a:r>
              <a:r>
                <a:rPr lang="en-GB" sz="2400" dirty="0" err="1"/>
                <a:t>cognitivo</a:t>
              </a:r>
              <a:r>
                <a:rPr lang="en-GB" sz="2400" dirty="0"/>
                <a:t> e, </a:t>
              </a:r>
              <a:r>
                <a:rPr lang="en-GB" sz="2400" dirty="0" err="1"/>
                <a:t>quiçá</a:t>
              </a:r>
              <a:r>
                <a:rPr lang="en-GB" sz="2400" dirty="0"/>
                <a:t>, a </a:t>
              </a:r>
              <a:r>
                <a:rPr lang="en-GB" sz="2400" dirty="0" err="1"/>
                <a:t>nossa</a:t>
              </a:r>
              <a:r>
                <a:rPr lang="en-GB" sz="2400" dirty="0"/>
                <a:t> </a:t>
              </a:r>
              <a:r>
                <a:rPr lang="en-GB" sz="2400" dirty="0" err="1"/>
                <a:t>consciência</a:t>
              </a:r>
              <a:r>
                <a:rPr lang="en-GB" sz="2400" dirty="0"/>
                <a:t>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47492" y="3121161"/>
              <a:ext cx="2078511" cy="27119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292780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3552" y="1124745"/>
            <a:ext cx="7772400" cy="1470025"/>
          </a:xfrm>
        </p:spPr>
        <p:txBody>
          <a:bodyPr>
            <a:normAutofit/>
          </a:bodyPr>
          <a:lstStyle/>
          <a:p>
            <a:r>
              <a:rPr lang="pt-PT" dirty="0" smtClean="0"/>
              <a:t/>
            </a:r>
            <a:br>
              <a:rPr lang="pt-PT" dirty="0" smtClean="0"/>
            </a:br>
            <a:endParaRPr lang="en-GB" dirty="0"/>
          </a:p>
        </p:txBody>
      </p:sp>
      <p:sp>
        <p:nvSpPr>
          <p:cNvPr id="6" name="Title 3"/>
          <p:cNvSpPr txBox="1">
            <a:spLocks/>
          </p:cNvSpPr>
          <p:nvPr/>
        </p:nvSpPr>
        <p:spPr>
          <a:xfrm>
            <a:off x="1775520" y="692696"/>
            <a:ext cx="8229600" cy="9321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marL="0" lvl="1"/>
            <a:r>
              <a:rPr lang="en-US" sz="2400" b="1" kern="0" dirty="0">
                <a:solidFill>
                  <a:sysClr val="windowText" lastClr="000000"/>
                </a:solidFill>
              </a:rPr>
              <a:t>IA: </a:t>
            </a:r>
            <a:r>
              <a:rPr lang="en-US" sz="2400" b="1" kern="0" dirty="0" err="1">
                <a:solidFill>
                  <a:sysClr val="windowText" lastClr="000000"/>
                </a:solidFill>
              </a:rPr>
              <a:t>Impacto</a:t>
            </a:r>
            <a:endParaRPr lang="en-US" sz="2400" b="1" kern="0" dirty="0">
              <a:solidFill>
                <a:sysClr val="windowText" lastClr="000000"/>
              </a:solidFill>
            </a:endParaRPr>
          </a:p>
          <a:p>
            <a:pPr marL="0" lvl="1"/>
            <a:endParaRPr lang="en-US" kern="0" dirty="0">
              <a:solidFill>
                <a:sysClr val="windowText" lastClr="000000"/>
              </a:solidFill>
            </a:endParaRPr>
          </a:p>
        </p:txBody>
      </p:sp>
      <p:sp>
        <p:nvSpPr>
          <p:cNvPr id="7" name="Rectângulo 2"/>
          <p:cNvSpPr/>
          <p:nvPr/>
        </p:nvSpPr>
        <p:spPr>
          <a:xfrm>
            <a:off x="1532581" y="3455623"/>
            <a:ext cx="9863495" cy="2596282"/>
          </a:xfrm>
          <a:prstGeom prst="rect">
            <a:avLst/>
          </a:prstGeom>
          <a:noFill/>
          <a:ln w="0">
            <a:noFill/>
            <a:miter lim="800000"/>
            <a:headEnd/>
            <a:tailEnd/>
          </a:ln>
        </p:spPr>
        <p:txBody>
          <a:bodyPr lIns="64291" tIns="32146" rIns="64291" bIns="32146"/>
          <a:lstStyle/>
          <a:p>
            <a:r>
              <a:rPr lang="pt-PT" sz="2400" b="1" dirty="0"/>
              <a:t>Aplicações </a:t>
            </a:r>
            <a:r>
              <a:rPr lang="pt-PT" sz="2400" dirty="0"/>
              <a:t>por todo o lado e a toda a hora</a:t>
            </a:r>
            <a:r>
              <a:rPr lang="pt-PT" sz="2400" b="1" dirty="0"/>
              <a:t>:</a:t>
            </a:r>
          </a:p>
          <a:p>
            <a:r>
              <a:rPr lang="en-US" sz="2400" dirty="0"/>
              <a:t> </a:t>
            </a:r>
            <a:endParaRPr lang="pt-PT" sz="2400" b="1" dirty="0"/>
          </a:p>
          <a:p>
            <a:pPr marL="285750" indent="-285750">
              <a:buFont typeface="Wingdings" panose="05000000000000000000" pitchFamily="2" charset="2"/>
              <a:buChar char="Ø"/>
            </a:pPr>
            <a:r>
              <a:rPr lang="pt-PT" sz="2400" b="1" dirty="0" err="1"/>
              <a:t>Facebook</a:t>
            </a:r>
            <a:r>
              <a:rPr lang="pt-PT" sz="2400" dirty="0"/>
              <a:t> e </a:t>
            </a:r>
            <a:r>
              <a:rPr lang="pt-PT" sz="2400" b="1" dirty="0" err="1" smtClean="0"/>
              <a:t>twitter</a:t>
            </a:r>
            <a:r>
              <a:rPr lang="pt-PT" sz="2400" dirty="0" smtClean="0"/>
              <a:t> </a:t>
            </a:r>
            <a:r>
              <a:rPr lang="pt-PT" sz="2400" dirty="0"/>
              <a:t>decidem o que mostrar a cada utilizador</a:t>
            </a:r>
          </a:p>
          <a:p>
            <a:pPr marL="285750" indent="-285750">
              <a:buFont typeface="Wingdings" panose="05000000000000000000" pitchFamily="2" charset="2"/>
              <a:buChar char="Ø"/>
            </a:pPr>
            <a:r>
              <a:rPr lang="pt-PT" sz="2400" dirty="0"/>
              <a:t>Companhias conhecem o </a:t>
            </a:r>
            <a:r>
              <a:rPr lang="pt-PT" sz="2400" b="1" dirty="0"/>
              <a:t>perfil</a:t>
            </a:r>
            <a:r>
              <a:rPr lang="pt-PT" sz="2400" dirty="0"/>
              <a:t> dos seus clientes </a:t>
            </a:r>
          </a:p>
          <a:p>
            <a:pPr marL="285750" indent="-285750">
              <a:buFont typeface="Wingdings" panose="05000000000000000000" pitchFamily="2" charset="2"/>
              <a:buChar char="Ø"/>
            </a:pPr>
            <a:r>
              <a:rPr lang="pt-PT" sz="2400" dirty="0"/>
              <a:t>Gestão inteligente de </a:t>
            </a:r>
            <a:r>
              <a:rPr lang="pt-PT" sz="2400" b="1" dirty="0" smtClean="0"/>
              <a:t>satélites</a:t>
            </a:r>
            <a:endParaRPr lang="pt-PT" sz="2400" b="1" dirty="0"/>
          </a:p>
          <a:p>
            <a:pPr marL="285750" indent="-285750">
              <a:buFont typeface="Wingdings" panose="05000000000000000000" pitchFamily="2" charset="2"/>
              <a:buChar char="Ø"/>
            </a:pPr>
            <a:r>
              <a:rPr lang="pt-PT" sz="2400" b="1" dirty="0" smtClean="0"/>
              <a:t>Previsões: TU </a:t>
            </a:r>
            <a:r>
              <a:rPr lang="pt-PT" sz="2400" dirty="0" smtClean="0"/>
              <a:t>cometerás </a:t>
            </a:r>
            <a:r>
              <a:rPr lang="pt-PT" sz="2400" dirty="0"/>
              <a:t>um crime? </a:t>
            </a:r>
            <a:r>
              <a:rPr lang="pt-PT" sz="2400" b="1" dirty="0" smtClean="0"/>
              <a:t>TU </a:t>
            </a:r>
            <a:r>
              <a:rPr lang="pt-PT" sz="2400" dirty="0" smtClean="0"/>
              <a:t>serás bom </a:t>
            </a:r>
            <a:r>
              <a:rPr lang="pt-PT" sz="2400" dirty="0"/>
              <a:t>naquele emprego?</a:t>
            </a:r>
            <a:endParaRPr lang="en-GB" sz="2400" dirty="0"/>
          </a:p>
          <a:p>
            <a:pPr marL="342900" indent="-342900">
              <a:spcBef>
                <a:spcPts val="1200"/>
              </a:spcBef>
              <a:buFont typeface="Wingdings" panose="05000000000000000000" pitchFamily="2" charset="2"/>
              <a:buChar char="Ø"/>
            </a:pPr>
            <a:endParaRPr lang="en-US" sz="2400" b="1" i="1" dirty="0">
              <a:cs typeface="Calibri" pitchFamily="34" charset="0"/>
            </a:endParaRPr>
          </a:p>
        </p:txBody>
      </p:sp>
      <p:grpSp>
        <p:nvGrpSpPr>
          <p:cNvPr id="3" name="Group 2"/>
          <p:cNvGrpSpPr/>
          <p:nvPr/>
        </p:nvGrpSpPr>
        <p:grpSpPr>
          <a:xfrm>
            <a:off x="1802664" y="548680"/>
            <a:ext cx="8845911" cy="2016224"/>
            <a:chOff x="278663" y="548680"/>
            <a:chExt cx="8845911" cy="2016224"/>
          </a:xfrm>
        </p:grpSpPr>
        <p:sp>
          <p:nvSpPr>
            <p:cNvPr id="8" name="Rectangle 7"/>
            <p:cNvSpPr/>
            <p:nvPr/>
          </p:nvSpPr>
          <p:spPr>
            <a:xfrm>
              <a:off x="278663" y="1364575"/>
              <a:ext cx="6274161" cy="1200329"/>
            </a:xfrm>
            <a:prstGeom prst="rect">
              <a:avLst/>
            </a:prstGeom>
          </p:spPr>
          <p:txBody>
            <a:bodyPr wrap="square">
              <a:spAutoFit/>
            </a:bodyPr>
            <a:lstStyle/>
            <a:p>
              <a:pPr marL="342900" indent="-342900">
                <a:buFont typeface="Wingdings" panose="05000000000000000000" pitchFamily="2" charset="2"/>
                <a:buChar char="Ø"/>
              </a:pPr>
              <a:r>
                <a:rPr lang="en-GB" sz="2400" dirty="0" err="1"/>
                <a:t>Em</a:t>
              </a:r>
              <a:r>
                <a:rPr lang="en-GB" sz="2400" dirty="0"/>
                <a:t> 2006 R. Brooks </a:t>
              </a:r>
              <a:r>
                <a:rPr lang="en-GB" sz="2400" dirty="0" err="1"/>
                <a:t>negou</a:t>
              </a:r>
              <a:r>
                <a:rPr lang="en-GB" sz="2400" dirty="0"/>
                <a:t> a </a:t>
              </a:r>
              <a:r>
                <a:rPr lang="en-GB" sz="2400" dirty="0" err="1"/>
                <a:t>ideia</a:t>
              </a:r>
              <a:r>
                <a:rPr lang="en-GB" sz="2400" dirty="0"/>
                <a:t> que a IA </a:t>
              </a:r>
              <a:r>
                <a:rPr lang="en-GB" sz="2400" dirty="0" err="1"/>
                <a:t>estava</a:t>
              </a:r>
              <a:r>
                <a:rPr lang="en-GB" sz="2400" dirty="0"/>
                <a:t> a </a:t>
              </a:r>
              <a:r>
                <a:rPr lang="en-GB" sz="2400" dirty="0" err="1"/>
                <a:t>falhar</a:t>
              </a:r>
              <a:r>
                <a:rPr lang="en-GB" sz="2400" dirty="0"/>
                <a:t> e </a:t>
              </a:r>
              <a:r>
                <a:rPr lang="en-GB" sz="2400" dirty="0" err="1"/>
                <a:t>avisou</a:t>
              </a:r>
              <a:r>
                <a:rPr lang="en-GB" sz="2400" dirty="0"/>
                <a:t> que </a:t>
              </a:r>
              <a:r>
                <a:rPr lang="en-GB" sz="2400" dirty="0" err="1"/>
                <a:t>ela</a:t>
              </a:r>
              <a:r>
                <a:rPr lang="en-GB" sz="2400" dirty="0"/>
                <a:t> </a:t>
              </a:r>
              <a:r>
                <a:rPr lang="en-GB" sz="2400" dirty="0" err="1"/>
                <a:t>em</a:t>
              </a:r>
              <a:r>
                <a:rPr lang="en-GB" sz="2400" dirty="0"/>
                <a:t> breve </a:t>
              </a:r>
              <a:r>
                <a:rPr lang="en-GB" sz="2400" dirty="0" err="1"/>
                <a:t>estaria</a:t>
              </a:r>
              <a:r>
                <a:rPr lang="en-GB" sz="2400" dirty="0"/>
                <a:t> </a:t>
              </a:r>
              <a:r>
                <a:rPr lang="en-GB" sz="2400" b="1" dirty="0"/>
                <a:t>entre </a:t>
              </a:r>
              <a:r>
                <a:rPr lang="en-GB" sz="2400" b="1" dirty="0" err="1"/>
                <a:t>nós</a:t>
              </a:r>
              <a:r>
                <a:rPr lang="en-GB" sz="2400" b="1" dirty="0"/>
                <a:t> </a:t>
              </a:r>
              <a:r>
                <a:rPr lang="en-GB" sz="2400" dirty="0"/>
                <a:t>no </a:t>
              </a:r>
              <a:r>
                <a:rPr lang="en-GB" sz="2400" dirty="0" err="1"/>
                <a:t>dia</a:t>
              </a:r>
              <a:r>
                <a:rPr lang="en-GB" sz="2400" dirty="0"/>
                <a:t> a </a:t>
              </a:r>
              <a:r>
                <a:rPr lang="en-GB" sz="2400" dirty="0" err="1"/>
                <a:t>dia</a:t>
              </a:r>
              <a:endParaRPr lang="en-GB" sz="24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2824" y="548680"/>
              <a:ext cx="2571750" cy="1781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4" name="Rectangle 3"/>
          <p:cNvSpPr/>
          <p:nvPr/>
        </p:nvSpPr>
        <p:spPr>
          <a:xfrm rot="21024796">
            <a:off x="1622852" y="2650263"/>
            <a:ext cx="7488832" cy="461665"/>
          </a:xfrm>
          <a:prstGeom prst="rect">
            <a:avLst/>
          </a:prstGeom>
          <a:solidFill>
            <a:srgbClr val="FFF2CC"/>
          </a:solidFill>
        </p:spPr>
        <p:txBody>
          <a:bodyPr wrap="square">
            <a:spAutoFit/>
          </a:bodyPr>
          <a:lstStyle/>
          <a:p>
            <a:r>
              <a:rPr lang="en-US" sz="2400" dirty="0" err="1" smtClean="0">
                <a:solidFill>
                  <a:schemeClr val="bg1"/>
                </a:solidFill>
              </a:rPr>
              <a:t>Marketeers</a:t>
            </a:r>
            <a:r>
              <a:rPr lang="en-US" sz="2400" dirty="0" smtClean="0">
                <a:solidFill>
                  <a:schemeClr val="bg1"/>
                </a:solidFill>
              </a:rPr>
              <a:t> </a:t>
            </a:r>
            <a:r>
              <a:rPr lang="en-US" sz="2400" dirty="0" err="1">
                <a:solidFill>
                  <a:schemeClr val="bg1"/>
                </a:solidFill>
              </a:rPr>
              <a:t>fazem</a:t>
            </a:r>
            <a:r>
              <a:rPr lang="en-US" sz="2400" dirty="0">
                <a:solidFill>
                  <a:schemeClr val="bg1"/>
                </a:solidFill>
              </a:rPr>
              <a:t> </a:t>
            </a:r>
            <a:r>
              <a:rPr lang="en-US" sz="2400" dirty="0" err="1">
                <a:solidFill>
                  <a:schemeClr val="bg1"/>
                </a:solidFill>
              </a:rPr>
              <a:t>lavagens</a:t>
            </a:r>
            <a:r>
              <a:rPr lang="en-US" sz="2400" dirty="0">
                <a:solidFill>
                  <a:schemeClr val="bg1"/>
                </a:solidFill>
              </a:rPr>
              <a:t> </a:t>
            </a:r>
            <a:r>
              <a:rPr lang="en-US" sz="2400" dirty="0" err="1">
                <a:solidFill>
                  <a:schemeClr val="bg1"/>
                </a:solidFill>
              </a:rPr>
              <a:t>ao</a:t>
            </a:r>
            <a:r>
              <a:rPr lang="en-US" sz="2400" dirty="0">
                <a:solidFill>
                  <a:schemeClr val="bg1"/>
                </a:solidFill>
              </a:rPr>
              <a:t> </a:t>
            </a:r>
            <a:r>
              <a:rPr lang="en-US" sz="2400" dirty="0" err="1">
                <a:solidFill>
                  <a:schemeClr val="bg1"/>
                </a:solidFill>
              </a:rPr>
              <a:t>cérebro</a:t>
            </a:r>
            <a:r>
              <a:rPr lang="en-US" sz="2400" dirty="0">
                <a:solidFill>
                  <a:schemeClr val="bg1"/>
                </a:solidFill>
              </a:rPr>
              <a:t> com o HYPE da IA</a:t>
            </a:r>
          </a:p>
        </p:txBody>
      </p:sp>
    </p:spTree>
    <p:extLst>
      <p:ext uri="{BB962C8B-B14F-4D97-AF65-F5344CB8AC3E}">
        <p14:creationId xmlns:p14="http://schemas.microsoft.com/office/powerpoint/2010/main" val="3455912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82877" y="1158752"/>
            <a:ext cx="7772400" cy="1470025"/>
          </a:xfrm>
        </p:spPr>
        <p:txBody>
          <a:bodyPr>
            <a:normAutofit/>
          </a:bodyPr>
          <a:lstStyle/>
          <a:p>
            <a:r>
              <a:rPr lang="pt-PT" dirty="0" smtClean="0"/>
              <a:t/>
            </a:r>
            <a:br>
              <a:rPr lang="pt-PT" dirty="0" smtClean="0"/>
            </a:br>
            <a:endParaRPr lang="en-GB" dirty="0"/>
          </a:p>
        </p:txBody>
      </p:sp>
      <p:sp>
        <p:nvSpPr>
          <p:cNvPr id="6" name="Title 3"/>
          <p:cNvSpPr txBox="1">
            <a:spLocks/>
          </p:cNvSpPr>
          <p:nvPr/>
        </p:nvSpPr>
        <p:spPr>
          <a:xfrm>
            <a:off x="827008" y="861753"/>
            <a:ext cx="8229600" cy="9321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marL="0" lvl="1"/>
            <a:r>
              <a:rPr lang="en-US" sz="2800" b="1" kern="0" dirty="0">
                <a:solidFill>
                  <a:srgbClr val="FFFF00"/>
                </a:solidFill>
              </a:rPr>
              <a:t>IA: </a:t>
            </a:r>
            <a:r>
              <a:rPr lang="en-US" sz="2800" b="1" kern="0" dirty="0" err="1" smtClean="0">
                <a:solidFill>
                  <a:srgbClr val="FFFF00"/>
                </a:solidFill>
              </a:rPr>
              <a:t>Impacto</a:t>
            </a:r>
            <a:r>
              <a:rPr lang="en-US" sz="2800" b="1" kern="0" dirty="0" smtClean="0">
                <a:solidFill>
                  <a:srgbClr val="FFFF00"/>
                </a:solidFill>
              </a:rPr>
              <a:t> </a:t>
            </a:r>
            <a:r>
              <a:rPr lang="en-US" sz="2800" b="1" kern="0" dirty="0" err="1" smtClean="0">
                <a:solidFill>
                  <a:srgbClr val="FFFF00"/>
                </a:solidFill>
              </a:rPr>
              <a:t>Mediático</a:t>
            </a:r>
            <a:r>
              <a:rPr lang="en-US" sz="2800" b="1" kern="0" dirty="0" smtClean="0">
                <a:solidFill>
                  <a:srgbClr val="FFFF00"/>
                </a:solidFill>
              </a:rPr>
              <a:t> </a:t>
            </a:r>
            <a:endParaRPr lang="en-US" sz="2800" b="1" kern="0" dirty="0">
              <a:solidFill>
                <a:srgbClr val="FFFF00"/>
              </a:solidFill>
            </a:endParaRPr>
          </a:p>
        </p:txBody>
      </p:sp>
      <p:grpSp>
        <p:nvGrpSpPr>
          <p:cNvPr id="7" name="Group 6"/>
          <p:cNvGrpSpPr/>
          <p:nvPr/>
        </p:nvGrpSpPr>
        <p:grpSpPr>
          <a:xfrm>
            <a:off x="1315802" y="1182853"/>
            <a:ext cx="9749162" cy="1841767"/>
            <a:chOff x="179512" y="0"/>
            <a:chExt cx="9749162" cy="1841767"/>
          </a:xfrm>
        </p:grpSpPr>
        <p:pic>
          <p:nvPicPr>
            <p:cNvPr id="12" name="Picture 4" descr="https://upload.wikimedia.org/wikipedia/commons/thumb/b/be/Deep_Blue.jpg/220px-Deep_Blu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58781" y="0"/>
              <a:ext cx="1557620" cy="184176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ângulo 2"/>
            <p:cNvSpPr/>
            <p:nvPr/>
          </p:nvSpPr>
          <p:spPr>
            <a:xfrm>
              <a:off x="179512" y="1052736"/>
              <a:ext cx="8280920" cy="576064"/>
            </a:xfrm>
            <a:prstGeom prst="rect">
              <a:avLst/>
            </a:prstGeom>
            <a:noFill/>
            <a:ln w="0">
              <a:noFill/>
              <a:miter lim="800000"/>
              <a:headEnd/>
              <a:tailEnd/>
            </a:ln>
          </p:spPr>
          <p:txBody>
            <a:bodyPr lIns="64291" tIns="32146" rIns="64291" bIns="32146"/>
            <a:lstStyle/>
            <a:p>
              <a:pPr>
                <a:spcBef>
                  <a:spcPts val="1200"/>
                </a:spcBef>
              </a:pPr>
              <a:r>
                <a:rPr lang="en-GB" sz="2400" b="1" dirty="0"/>
                <a:t>Deep Blue e </a:t>
              </a:r>
              <a:r>
                <a:rPr lang="en-GB" sz="2400" b="1" dirty="0" err="1"/>
                <a:t>AlphaGo</a:t>
              </a:r>
              <a:r>
                <a:rPr lang="en-GB" sz="2400" b="1" dirty="0"/>
                <a:t> </a:t>
              </a:r>
              <a:r>
                <a:rPr lang="en-GB" sz="2400" dirty="0" err="1"/>
                <a:t>inteligências</a:t>
              </a:r>
              <a:r>
                <a:rPr lang="en-GB" sz="2400" dirty="0"/>
                <a:t> </a:t>
              </a:r>
              <a:r>
                <a:rPr lang="en-GB" sz="2400" dirty="0" err="1" smtClean="0"/>
                <a:t>ganhadoras</a:t>
              </a:r>
              <a:r>
                <a:rPr lang="en-GB" sz="2400" dirty="0" smtClean="0"/>
                <a:t> </a:t>
              </a:r>
              <a:endParaRPr lang="en-GB" sz="2400" dirty="0"/>
            </a:p>
          </p:txBody>
        </p:sp>
        <p:pic>
          <p:nvPicPr>
            <p:cNvPr id="10" name="Picture 2" descr="https://screenshotscdn.firefoxusercontent.com/images/d0ad222b-80cf-431b-bcf0-1481cbfbdba4.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16401" y="0"/>
              <a:ext cx="1912273" cy="169142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5" name="Rectângulo 2"/>
          <p:cNvSpPr/>
          <p:nvPr/>
        </p:nvSpPr>
        <p:spPr>
          <a:xfrm>
            <a:off x="851670" y="3404101"/>
            <a:ext cx="9614118" cy="2664296"/>
          </a:xfrm>
          <a:prstGeom prst="rect">
            <a:avLst/>
          </a:prstGeom>
          <a:noFill/>
          <a:ln w="0">
            <a:noFill/>
            <a:miter lim="800000"/>
            <a:headEnd/>
            <a:tailEnd/>
          </a:ln>
        </p:spPr>
        <p:txBody>
          <a:bodyPr lIns="64291" tIns="32146" rIns="64291" bIns="32146"/>
          <a:lstStyle/>
          <a:p>
            <a:pPr marL="342900" indent="-342900">
              <a:spcBef>
                <a:spcPts val="1200"/>
              </a:spcBef>
              <a:buFont typeface="Wingdings" panose="05000000000000000000" pitchFamily="2" charset="2"/>
              <a:buChar char="Ø"/>
            </a:pPr>
            <a:r>
              <a:rPr lang="en-US" sz="2400" dirty="0" err="1" smtClean="0"/>
              <a:t>Algoritmos</a:t>
            </a:r>
            <a:r>
              <a:rPr lang="en-US" sz="2400" dirty="0" smtClean="0"/>
              <a:t> </a:t>
            </a:r>
            <a:r>
              <a:rPr lang="en-US" sz="2400" dirty="0" err="1" smtClean="0"/>
              <a:t>sofisticados</a:t>
            </a:r>
            <a:r>
              <a:rPr lang="en-US" sz="2400" dirty="0" smtClean="0"/>
              <a:t> (MCTS,…) e </a:t>
            </a:r>
            <a:r>
              <a:rPr lang="en-US" sz="2400" dirty="0" err="1" smtClean="0"/>
              <a:t>Aprendizagem</a:t>
            </a:r>
            <a:r>
              <a:rPr lang="en-US" sz="2400" dirty="0" smtClean="0"/>
              <a:t> </a:t>
            </a:r>
            <a:r>
              <a:rPr lang="en-US" sz="2400" dirty="0" err="1" smtClean="0"/>
              <a:t>Máquina</a:t>
            </a:r>
            <a:r>
              <a:rPr lang="en-US" sz="2400" dirty="0" smtClean="0"/>
              <a:t> (DL)</a:t>
            </a:r>
            <a:endParaRPr lang="en-US" sz="2400" b="1" dirty="0"/>
          </a:p>
        </p:txBody>
      </p:sp>
    </p:spTree>
    <p:extLst>
      <p:ext uri="{BB962C8B-B14F-4D97-AF65-F5344CB8AC3E}">
        <p14:creationId xmlns:p14="http://schemas.microsoft.com/office/powerpoint/2010/main" val="428630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3552" y="1124745"/>
            <a:ext cx="7772400" cy="1470025"/>
          </a:xfrm>
        </p:spPr>
        <p:txBody>
          <a:bodyPr>
            <a:normAutofit/>
          </a:bodyPr>
          <a:lstStyle/>
          <a:p>
            <a:r>
              <a:rPr lang="pt-PT" dirty="0" smtClean="0"/>
              <a:t/>
            </a:r>
            <a:br>
              <a:rPr lang="pt-PT" dirty="0" smtClean="0"/>
            </a:br>
            <a:endParaRPr lang="en-GB" dirty="0"/>
          </a:p>
        </p:txBody>
      </p:sp>
      <p:sp>
        <p:nvSpPr>
          <p:cNvPr id="9" name="Rectângulo 2"/>
          <p:cNvSpPr/>
          <p:nvPr/>
        </p:nvSpPr>
        <p:spPr>
          <a:xfrm>
            <a:off x="3791744" y="2636912"/>
            <a:ext cx="5112568" cy="2537812"/>
          </a:xfrm>
          <a:prstGeom prst="rect">
            <a:avLst/>
          </a:prstGeom>
          <a:noFill/>
          <a:ln w="0">
            <a:noFill/>
            <a:miter lim="800000"/>
            <a:headEnd/>
            <a:tailEnd/>
          </a:ln>
        </p:spPr>
        <p:txBody>
          <a:bodyPr lIns="64291" tIns="32146" rIns="64291" bIns="32146"/>
          <a:lstStyle/>
          <a:p>
            <a:pPr marL="342900" indent="-342900">
              <a:spcBef>
                <a:spcPts val="1200"/>
              </a:spcBef>
              <a:buFont typeface="Wingdings" panose="05000000000000000000" pitchFamily="2" charset="2"/>
              <a:buChar char="Ø"/>
            </a:pPr>
            <a:r>
              <a:rPr lang="en-US" sz="2400" b="1" dirty="0" err="1">
                <a:cs typeface="Calibri" pitchFamily="34" charset="0"/>
              </a:rPr>
              <a:t>Simbolistas</a:t>
            </a:r>
            <a:endParaRPr lang="en-US" sz="2400" b="1" dirty="0">
              <a:cs typeface="Calibri" pitchFamily="34" charset="0"/>
            </a:endParaRPr>
          </a:p>
          <a:p>
            <a:pPr marL="342900" indent="-342900">
              <a:spcBef>
                <a:spcPts val="1200"/>
              </a:spcBef>
              <a:buFont typeface="Wingdings" panose="05000000000000000000" pitchFamily="2" charset="2"/>
              <a:buChar char="Ø"/>
            </a:pPr>
            <a:r>
              <a:rPr lang="en-US" sz="2400" b="1" dirty="0" err="1" smtClean="0">
                <a:solidFill>
                  <a:srgbClr val="FF0000"/>
                </a:solidFill>
                <a:cs typeface="Calibri" pitchFamily="34" charset="0"/>
              </a:rPr>
              <a:t>Conexionistas</a:t>
            </a:r>
            <a:endParaRPr lang="en-US" sz="2400" b="1" dirty="0">
              <a:solidFill>
                <a:srgbClr val="FF0000"/>
              </a:solidFill>
              <a:cs typeface="Calibri" pitchFamily="34" charset="0"/>
            </a:endParaRPr>
          </a:p>
          <a:p>
            <a:pPr marL="342900" indent="-342900">
              <a:spcBef>
                <a:spcPts val="1200"/>
              </a:spcBef>
              <a:buFont typeface="Wingdings" panose="05000000000000000000" pitchFamily="2" charset="2"/>
              <a:buChar char="Ø"/>
            </a:pPr>
            <a:r>
              <a:rPr lang="en-US" sz="2400" b="1" dirty="0" err="1">
                <a:cs typeface="Calibri" pitchFamily="34" charset="0"/>
              </a:rPr>
              <a:t>Evolucionários</a:t>
            </a:r>
            <a:endParaRPr lang="en-US" sz="2400" b="1" dirty="0">
              <a:cs typeface="Calibri" pitchFamily="34" charset="0"/>
            </a:endParaRPr>
          </a:p>
          <a:p>
            <a:pPr marL="342900" indent="-342900">
              <a:spcBef>
                <a:spcPts val="1200"/>
              </a:spcBef>
              <a:buFont typeface="Wingdings" panose="05000000000000000000" pitchFamily="2" charset="2"/>
              <a:buChar char="Ø"/>
            </a:pPr>
            <a:r>
              <a:rPr lang="en-US" sz="2400" b="1" dirty="0" err="1">
                <a:cs typeface="Calibri" pitchFamily="34" charset="0"/>
              </a:rPr>
              <a:t>Estatisticos</a:t>
            </a:r>
            <a:r>
              <a:rPr lang="en-US" sz="2400" b="1" dirty="0">
                <a:cs typeface="Calibri" pitchFamily="34" charset="0"/>
              </a:rPr>
              <a:t> (</a:t>
            </a:r>
            <a:r>
              <a:rPr lang="en-US" sz="2400" b="1" dirty="0" err="1">
                <a:cs typeface="Calibri" pitchFamily="34" charset="0"/>
              </a:rPr>
              <a:t>Bayesianos</a:t>
            </a:r>
            <a:r>
              <a:rPr lang="en-US" sz="2400" b="1" dirty="0">
                <a:cs typeface="Calibri" pitchFamily="34" charset="0"/>
              </a:rPr>
              <a:t>)</a:t>
            </a:r>
          </a:p>
          <a:p>
            <a:pPr marL="342900" indent="-342900">
              <a:spcBef>
                <a:spcPts val="1200"/>
              </a:spcBef>
              <a:buFont typeface="Wingdings" panose="05000000000000000000" pitchFamily="2" charset="2"/>
              <a:buChar char="Ø"/>
            </a:pPr>
            <a:r>
              <a:rPr lang="en-US" sz="2400" b="1" dirty="0" err="1">
                <a:cs typeface="Calibri" pitchFamily="34" charset="0"/>
              </a:rPr>
              <a:t>Analogizadores</a:t>
            </a:r>
            <a:endParaRPr lang="en-US" sz="2400" b="1" dirty="0">
              <a:cs typeface="Calibri" pitchFamily="34" charset="0"/>
            </a:endParaRPr>
          </a:p>
          <a:p>
            <a:pPr marL="342900" indent="-342900">
              <a:spcBef>
                <a:spcPts val="1200"/>
              </a:spcBef>
              <a:buFont typeface="Wingdings" panose="05000000000000000000" pitchFamily="2" charset="2"/>
              <a:buChar char="Ø"/>
            </a:pPr>
            <a:endParaRPr lang="en-US" sz="2400" b="1" i="1" dirty="0">
              <a:cs typeface="Calibri" pitchFamily="34" charset="0"/>
            </a:endParaRPr>
          </a:p>
        </p:txBody>
      </p:sp>
      <p:sp>
        <p:nvSpPr>
          <p:cNvPr id="10" name="Rectângulo 2"/>
          <p:cNvSpPr/>
          <p:nvPr/>
        </p:nvSpPr>
        <p:spPr>
          <a:xfrm>
            <a:off x="1734472" y="5211005"/>
            <a:ext cx="8280920" cy="1008112"/>
          </a:xfrm>
          <a:prstGeom prst="rect">
            <a:avLst/>
          </a:prstGeom>
          <a:noFill/>
          <a:ln w="0">
            <a:noFill/>
            <a:miter lim="800000"/>
            <a:headEnd/>
            <a:tailEnd/>
          </a:ln>
        </p:spPr>
        <p:txBody>
          <a:bodyPr lIns="64291" tIns="32146" rIns="64291" bIns="32146"/>
          <a:lstStyle/>
          <a:p>
            <a:pPr>
              <a:spcBef>
                <a:spcPts val="1200"/>
              </a:spcBef>
            </a:pPr>
            <a:r>
              <a:rPr lang="en-US" i="1" dirty="0">
                <a:cs typeface="Calibri" pitchFamily="34" charset="0"/>
              </a:rPr>
              <a:t>The Master Algorithm: The ultimate Learning Machine that will remake our world</a:t>
            </a:r>
          </a:p>
          <a:p>
            <a:pPr>
              <a:spcBef>
                <a:spcPts val="1200"/>
              </a:spcBef>
            </a:pPr>
            <a:r>
              <a:rPr lang="en-US" i="1" dirty="0">
                <a:cs typeface="Calibri" pitchFamily="34" charset="0"/>
              </a:rPr>
              <a:t>(</a:t>
            </a:r>
            <a:r>
              <a:rPr lang="en-US" i="1" dirty="0" err="1">
                <a:cs typeface="Calibri" pitchFamily="34" charset="0"/>
              </a:rPr>
              <a:t>P.Domingos</a:t>
            </a:r>
            <a:r>
              <a:rPr lang="en-US" i="1" dirty="0">
                <a:cs typeface="Calibri" pitchFamily="34" charset="0"/>
              </a:rPr>
              <a:t>, Basic Books, 2015)</a:t>
            </a:r>
            <a:endParaRPr lang="en-US" sz="2400" b="1" i="1" dirty="0">
              <a:cs typeface="Calibri" pitchFamily="34" charset="0"/>
            </a:endParaRPr>
          </a:p>
        </p:txBody>
      </p:sp>
      <p:sp>
        <p:nvSpPr>
          <p:cNvPr id="3" name="TextBox 2"/>
          <p:cNvSpPr txBox="1"/>
          <p:nvPr/>
        </p:nvSpPr>
        <p:spPr>
          <a:xfrm rot="20581877">
            <a:off x="8195351" y="4282898"/>
            <a:ext cx="3989169" cy="646331"/>
          </a:xfrm>
          <a:prstGeom prst="rect">
            <a:avLst/>
          </a:prstGeom>
          <a:solidFill>
            <a:srgbClr val="FFFF00"/>
          </a:solidFill>
        </p:spPr>
        <p:txBody>
          <a:bodyPr wrap="none" rtlCol="0">
            <a:spAutoFit/>
          </a:bodyPr>
          <a:lstStyle/>
          <a:p>
            <a:r>
              <a:rPr lang="pt-PT" dirty="0">
                <a:solidFill>
                  <a:schemeClr val="bg1"/>
                </a:solidFill>
              </a:rPr>
              <a:t>Escolas diferentes, os mesmos objetivos:</a:t>
            </a:r>
          </a:p>
          <a:p>
            <a:r>
              <a:rPr lang="pt-PT" dirty="0">
                <a:solidFill>
                  <a:schemeClr val="bg1"/>
                </a:solidFill>
              </a:rPr>
              <a:t>Desenvolver uma inteligência artificial!</a:t>
            </a:r>
            <a:endParaRPr lang="en-GB" dirty="0">
              <a:solidFill>
                <a:schemeClr val="bg1"/>
              </a:solidFill>
            </a:endParaRPr>
          </a:p>
        </p:txBody>
      </p:sp>
      <p:grpSp>
        <p:nvGrpSpPr>
          <p:cNvPr id="4" name="Group 3"/>
          <p:cNvGrpSpPr/>
          <p:nvPr/>
        </p:nvGrpSpPr>
        <p:grpSpPr>
          <a:xfrm>
            <a:off x="4758269" y="899091"/>
            <a:ext cx="4970557" cy="2238049"/>
            <a:chOff x="3234268" y="899090"/>
            <a:chExt cx="4970557" cy="2238049"/>
          </a:xfrm>
        </p:grpSpPr>
        <p:sp>
          <p:nvSpPr>
            <p:cNvPr id="7" name="TextBox 6"/>
            <p:cNvSpPr txBox="1"/>
            <p:nvPr/>
          </p:nvSpPr>
          <p:spPr>
            <a:xfrm rot="20581877">
              <a:off x="3234268" y="899090"/>
              <a:ext cx="4970557" cy="400110"/>
            </a:xfrm>
            <a:prstGeom prst="rect">
              <a:avLst/>
            </a:prstGeom>
            <a:solidFill>
              <a:srgbClr val="FFFF00"/>
            </a:solidFill>
          </p:spPr>
          <p:txBody>
            <a:bodyPr wrap="none" rtlCol="0">
              <a:spAutoFit/>
            </a:bodyPr>
            <a:lstStyle/>
            <a:p>
              <a:r>
                <a:rPr lang="pt-PT" sz="2000" b="1" dirty="0" smtClean="0">
                  <a:solidFill>
                    <a:schemeClr val="bg1"/>
                  </a:solidFill>
                </a:rPr>
                <a:t>Aquisição</a:t>
              </a:r>
              <a:r>
                <a:rPr lang="pt-PT" sz="2000" dirty="0" smtClean="0">
                  <a:solidFill>
                    <a:schemeClr val="bg1"/>
                  </a:solidFill>
                </a:rPr>
                <a:t> e </a:t>
              </a:r>
              <a:r>
                <a:rPr lang="pt-PT" sz="2000" b="1" dirty="0">
                  <a:solidFill>
                    <a:schemeClr val="bg1"/>
                  </a:solidFill>
                </a:rPr>
                <a:t>Representação</a:t>
              </a:r>
              <a:r>
                <a:rPr lang="pt-PT" sz="2000" dirty="0">
                  <a:solidFill>
                    <a:schemeClr val="bg1"/>
                  </a:solidFill>
                </a:rPr>
                <a:t> do </a:t>
              </a:r>
              <a:r>
                <a:rPr lang="pt-PT" sz="2000" dirty="0" smtClean="0">
                  <a:solidFill>
                    <a:schemeClr val="bg1"/>
                  </a:solidFill>
                </a:rPr>
                <a:t>Conhecimento</a:t>
              </a:r>
              <a:endParaRPr lang="pt-PT" sz="2000" dirty="0">
                <a:solidFill>
                  <a:schemeClr val="bg1"/>
                </a:solidFill>
              </a:endParaRPr>
            </a:p>
          </p:txBody>
        </p:sp>
        <p:sp>
          <p:nvSpPr>
            <p:cNvPr id="11" name="Curved Right Arrow 10"/>
            <p:cNvSpPr/>
            <p:nvPr/>
          </p:nvSpPr>
          <p:spPr>
            <a:xfrm rot="3545547" flipH="1">
              <a:off x="4941872" y="1138186"/>
              <a:ext cx="1144947" cy="2852959"/>
            </a:xfrm>
            <a:prstGeom prst="curvedRightArrow">
              <a:avLst>
                <a:gd name="adj1" fmla="val 25000"/>
                <a:gd name="adj2" fmla="val 55274"/>
                <a:gd name="adj3" fmla="val 533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 name="Group 4"/>
          <p:cNvGrpSpPr/>
          <p:nvPr/>
        </p:nvGrpSpPr>
        <p:grpSpPr>
          <a:xfrm>
            <a:off x="1255506" y="1064583"/>
            <a:ext cx="6078059" cy="3042184"/>
            <a:chOff x="6109" y="910133"/>
            <a:chExt cx="6078059" cy="3042184"/>
          </a:xfrm>
        </p:grpSpPr>
        <p:sp>
          <p:nvSpPr>
            <p:cNvPr id="8" name="Title 3"/>
            <p:cNvSpPr txBox="1">
              <a:spLocks/>
            </p:cNvSpPr>
            <p:nvPr/>
          </p:nvSpPr>
          <p:spPr>
            <a:xfrm>
              <a:off x="2267744" y="1772816"/>
              <a:ext cx="3816424" cy="9321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marL="0" lvl="1"/>
              <a:r>
                <a:rPr lang="en-US" sz="2400" kern="0" dirty="0">
                  <a:solidFill>
                    <a:srgbClr val="FEFF63"/>
                  </a:solidFill>
                </a:rPr>
                <a:t>Cinco </a:t>
              </a:r>
              <a:r>
                <a:rPr lang="en-US" sz="2400" kern="0" dirty="0" err="1">
                  <a:solidFill>
                    <a:srgbClr val="FEFF63"/>
                  </a:solidFill>
                </a:rPr>
                <a:t>Tribos</a:t>
              </a:r>
              <a:r>
                <a:rPr lang="en-US" sz="2400" kern="0" dirty="0">
                  <a:solidFill>
                    <a:srgbClr val="FEFF63"/>
                  </a:solidFill>
                </a:rPr>
                <a:t> </a:t>
              </a:r>
              <a:r>
                <a:rPr lang="en-US" sz="2400" kern="0" dirty="0" err="1">
                  <a:solidFill>
                    <a:srgbClr val="FEFF63"/>
                  </a:solidFill>
                </a:rPr>
                <a:t>na</a:t>
              </a:r>
              <a:r>
                <a:rPr lang="en-US" sz="2400" kern="0" dirty="0">
                  <a:solidFill>
                    <a:srgbClr val="FEFF63"/>
                  </a:solidFill>
                </a:rPr>
                <a:t> ML</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09" y="910133"/>
              <a:ext cx="1973603" cy="30421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68552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864916" y="1051331"/>
            <a:ext cx="8229600" cy="9321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marL="0" lvl="1"/>
            <a:r>
              <a:rPr lang="en-US" sz="2800" b="1" kern="0" dirty="0" smtClean="0">
                <a:solidFill>
                  <a:srgbClr val="FFFF00"/>
                </a:solidFill>
              </a:rPr>
              <a:t>O </a:t>
            </a:r>
            <a:r>
              <a:rPr lang="en-US" sz="2800" b="1" kern="0" dirty="0" err="1" smtClean="0">
                <a:solidFill>
                  <a:srgbClr val="FFFF00"/>
                </a:solidFill>
              </a:rPr>
              <a:t>que</a:t>
            </a:r>
            <a:r>
              <a:rPr lang="en-US" sz="2800" b="1" kern="0" dirty="0" smtClean="0">
                <a:solidFill>
                  <a:srgbClr val="FFFF00"/>
                </a:solidFill>
              </a:rPr>
              <a:t> </a:t>
            </a:r>
            <a:r>
              <a:rPr lang="en-US" sz="2800" b="1" kern="0" dirty="0" err="1" smtClean="0">
                <a:solidFill>
                  <a:srgbClr val="FFFF00"/>
                </a:solidFill>
              </a:rPr>
              <a:t>há</a:t>
            </a:r>
            <a:r>
              <a:rPr lang="en-US" sz="2800" b="1" kern="0" dirty="0" smtClean="0">
                <a:solidFill>
                  <a:srgbClr val="FFFF00"/>
                </a:solidFill>
              </a:rPr>
              <a:t> de novo </a:t>
            </a:r>
            <a:r>
              <a:rPr lang="en-US" sz="2800" b="1" kern="0" dirty="0" err="1" smtClean="0">
                <a:solidFill>
                  <a:srgbClr val="FFFF00"/>
                </a:solidFill>
              </a:rPr>
              <a:t>na</a:t>
            </a:r>
            <a:r>
              <a:rPr lang="en-US" sz="2800" b="1" kern="0" dirty="0" smtClean="0">
                <a:solidFill>
                  <a:srgbClr val="FFFF00"/>
                </a:solidFill>
              </a:rPr>
              <a:t> IA  ???</a:t>
            </a:r>
            <a:endParaRPr lang="en-US" sz="2800" b="1" kern="0" dirty="0">
              <a:solidFill>
                <a:srgbClr val="FFFF00"/>
              </a:solidFill>
            </a:endParaRPr>
          </a:p>
        </p:txBody>
      </p:sp>
      <p:sp>
        <p:nvSpPr>
          <p:cNvPr id="5" name="Rectângulo 2"/>
          <p:cNvSpPr/>
          <p:nvPr/>
        </p:nvSpPr>
        <p:spPr>
          <a:xfrm>
            <a:off x="902310" y="2184548"/>
            <a:ext cx="10598800" cy="3341829"/>
          </a:xfrm>
          <a:prstGeom prst="rect">
            <a:avLst/>
          </a:prstGeom>
          <a:noFill/>
          <a:ln w="0">
            <a:noFill/>
            <a:miter lim="800000"/>
            <a:headEnd/>
            <a:tailEnd/>
          </a:ln>
        </p:spPr>
        <p:txBody>
          <a:bodyPr lIns="64291" tIns="32146" rIns="64291" bIns="32146"/>
          <a:lstStyle/>
          <a:p>
            <a:pPr marL="342900" indent="-342900">
              <a:spcBef>
                <a:spcPts val="1200"/>
              </a:spcBef>
              <a:buFont typeface="Wingdings" charset="2"/>
              <a:buChar char="ü"/>
            </a:pPr>
            <a:r>
              <a:rPr lang="en-US" sz="2400" dirty="0" smtClean="0"/>
              <a:t>Grande </a:t>
            </a:r>
            <a:r>
              <a:rPr lang="en-US" sz="2400" dirty="0" err="1" smtClean="0"/>
              <a:t>poder</a:t>
            </a:r>
            <a:r>
              <a:rPr lang="en-US" sz="2400" dirty="0" smtClean="0"/>
              <a:t> </a:t>
            </a:r>
            <a:r>
              <a:rPr lang="en-US" sz="2400" dirty="0" err="1" smtClean="0"/>
              <a:t>computacional</a:t>
            </a:r>
            <a:r>
              <a:rPr lang="en-US" sz="2400" dirty="0" smtClean="0"/>
              <a:t> do </a:t>
            </a:r>
            <a:r>
              <a:rPr lang="en-US" sz="2400" b="1" dirty="0" smtClean="0"/>
              <a:t>HARDWARE</a:t>
            </a:r>
            <a:r>
              <a:rPr lang="en-US" sz="2400" dirty="0" smtClean="0"/>
              <a:t> (</a:t>
            </a:r>
            <a:r>
              <a:rPr lang="en-US" sz="2400" dirty="0" err="1" smtClean="0"/>
              <a:t>densidade</a:t>
            </a:r>
            <a:r>
              <a:rPr lang="en-US" sz="2400" dirty="0" smtClean="0"/>
              <a:t> da </a:t>
            </a:r>
            <a:r>
              <a:rPr lang="en-US" sz="2400" dirty="0" err="1" smtClean="0"/>
              <a:t>integração</a:t>
            </a:r>
            <a:r>
              <a:rPr lang="en-US" sz="2400" dirty="0" smtClean="0"/>
              <a:t>,  GPUs …)</a:t>
            </a:r>
          </a:p>
          <a:p>
            <a:pPr marL="342900" indent="-342900">
              <a:spcBef>
                <a:spcPts val="1200"/>
              </a:spcBef>
              <a:buFont typeface="Wingdings" charset="2"/>
              <a:buChar char="ü"/>
            </a:pPr>
            <a:endParaRPr lang="en-US" sz="2400" b="1" dirty="0"/>
          </a:p>
          <a:p>
            <a:pPr marL="342900" indent="-342900">
              <a:spcBef>
                <a:spcPts val="1200"/>
              </a:spcBef>
              <a:buFont typeface="Wingdings" charset="2"/>
              <a:buChar char="ü"/>
            </a:pPr>
            <a:r>
              <a:rPr lang="en-US" sz="2400" b="1" dirty="0" smtClean="0"/>
              <a:t>BIG DATA (Petabytes  10 </a:t>
            </a:r>
            <a:r>
              <a:rPr lang="en-US" sz="2400" b="1" baseline="30000" dirty="0" smtClean="0"/>
              <a:t>15</a:t>
            </a:r>
            <a:r>
              <a:rPr lang="en-US" sz="2400" b="1" dirty="0" smtClean="0"/>
              <a:t>….)</a:t>
            </a:r>
          </a:p>
          <a:p>
            <a:pPr marL="342900" indent="-342900">
              <a:spcBef>
                <a:spcPts val="1200"/>
              </a:spcBef>
              <a:buFont typeface="Wingdings" charset="2"/>
              <a:buChar char="ü"/>
            </a:pPr>
            <a:endParaRPr lang="en-US" sz="2400" b="1" dirty="0"/>
          </a:p>
          <a:p>
            <a:pPr marL="342900" indent="-342900">
              <a:spcBef>
                <a:spcPts val="1200"/>
              </a:spcBef>
              <a:buFont typeface="Wingdings" charset="2"/>
              <a:buChar char="ü"/>
            </a:pPr>
            <a:r>
              <a:rPr lang="en-US" sz="2400" b="1" dirty="0" smtClean="0"/>
              <a:t>DEEP LEARNING</a:t>
            </a:r>
          </a:p>
          <a:p>
            <a:pPr marL="800100" lvl="1" indent="-342900">
              <a:spcBef>
                <a:spcPts val="1200"/>
              </a:spcBef>
              <a:buFont typeface="Wingdings" charset="2"/>
              <a:buChar char="ü"/>
            </a:pPr>
            <a:r>
              <a:rPr lang="en-US" sz="2400" b="1" dirty="0" smtClean="0"/>
              <a:t>(</a:t>
            </a:r>
            <a:r>
              <a:rPr lang="en-US" sz="2400" b="1" dirty="0" err="1" smtClean="0"/>
              <a:t>Extração</a:t>
            </a:r>
            <a:r>
              <a:rPr lang="en-US" sz="2400" b="1" dirty="0" smtClean="0"/>
              <a:t> </a:t>
            </a:r>
            <a:r>
              <a:rPr lang="en-US" sz="2400" b="1" dirty="0" err="1" smtClean="0"/>
              <a:t>hierárquica</a:t>
            </a:r>
            <a:r>
              <a:rPr lang="en-US" sz="2400" b="1" dirty="0" smtClean="0"/>
              <a:t> de </a:t>
            </a:r>
            <a:r>
              <a:rPr lang="en-US" sz="2400" b="1" dirty="0" err="1" smtClean="0"/>
              <a:t>caraterísticas</a:t>
            </a:r>
            <a:r>
              <a:rPr lang="en-US" sz="2400" b="1" dirty="0" smtClean="0"/>
              <a:t>)</a:t>
            </a:r>
          </a:p>
          <a:p>
            <a:pPr marL="342900" indent="-342900">
              <a:spcBef>
                <a:spcPts val="1200"/>
              </a:spcBef>
              <a:buFont typeface="Wingdings" charset="2"/>
              <a:buChar char="ü"/>
            </a:pPr>
            <a:endParaRPr lang="en-US" sz="2400" b="1" dirty="0"/>
          </a:p>
        </p:txBody>
      </p:sp>
      <p:sp>
        <p:nvSpPr>
          <p:cNvPr id="3" name="Title 2"/>
          <p:cNvSpPr>
            <a:spLocks noGrp="1"/>
          </p:cNvSpPr>
          <p:nvPr>
            <p:ph type="title"/>
          </p:nvPr>
        </p:nvSpPr>
        <p:spPr/>
        <p:txBody>
          <a:bodyPr/>
          <a:lstStyle/>
          <a:p>
            <a:endParaRPr lang="en-US"/>
          </a:p>
        </p:txBody>
      </p:sp>
      <p:pic>
        <p:nvPicPr>
          <p:cNvPr id="2" name="Picture 1"/>
          <p:cNvPicPr>
            <a:picLocks noChangeAspect="1"/>
          </p:cNvPicPr>
          <p:nvPr/>
        </p:nvPicPr>
        <p:blipFill>
          <a:blip r:embed="rId3"/>
          <a:stretch>
            <a:fillRect/>
          </a:stretch>
        </p:blipFill>
        <p:spPr>
          <a:xfrm>
            <a:off x="6855019" y="2798465"/>
            <a:ext cx="4531394" cy="3283490"/>
          </a:xfrm>
          <a:prstGeom prst="rect">
            <a:avLst/>
          </a:prstGeom>
        </p:spPr>
      </p:pic>
    </p:spTree>
    <p:extLst>
      <p:ext uri="{BB962C8B-B14F-4D97-AF65-F5344CB8AC3E}">
        <p14:creationId xmlns:p14="http://schemas.microsoft.com/office/powerpoint/2010/main" val="282310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775520" y="825402"/>
            <a:ext cx="8229600" cy="9321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marL="0" lvl="1"/>
            <a:r>
              <a:rPr lang="en-US" sz="2800" b="1" kern="0" dirty="0">
                <a:solidFill>
                  <a:srgbClr val="FF0000"/>
                </a:solidFill>
              </a:rPr>
              <a:t>IA: </a:t>
            </a:r>
            <a:r>
              <a:rPr lang="en-US" sz="2800" b="1" kern="0" dirty="0" err="1">
                <a:solidFill>
                  <a:srgbClr val="FF0000"/>
                </a:solidFill>
              </a:rPr>
              <a:t>Impacto</a:t>
            </a:r>
            <a:endParaRPr lang="en-US" sz="2800" b="1" kern="0" dirty="0">
              <a:solidFill>
                <a:srgbClr val="FF0000"/>
              </a:solidFill>
            </a:endParaRPr>
          </a:p>
        </p:txBody>
      </p:sp>
      <p:pic>
        <p:nvPicPr>
          <p:cNvPr id="12" name="Picture 2" descr="C:\Users\EUGNIO~1\AppData\Local\Temp\Screenshot-2018-2-12 Deep image reconstruction from human brain activity - 240317 full pdf.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74880" y="501006"/>
            <a:ext cx="3857625" cy="3648075"/>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4" descr="https://screenshotscdn.firefoxusercontent.com/images/9b44c4a6-3073-46d5-8623-032a380a2ef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48129" y="4725145"/>
            <a:ext cx="3000375" cy="1190625"/>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14"/>
          <p:cNvSpPr/>
          <p:nvPr/>
        </p:nvSpPr>
        <p:spPr>
          <a:xfrm>
            <a:off x="1524000" y="3417690"/>
            <a:ext cx="4572000" cy="1200329"/>
          </a:xfrm>
          <a:prstGeom prst="rect">
            <a:avLst/>
          </a:prstGeom>
        </p:spPr>
        <p:txBody>
          <a:bodyPr>
            <a:spAutoFit/>
          </a:bodyPr>
          <a:lstStyle/>
          <a:p>
            <a:r>
              <a:rPr lang="en-GB" sz="1600" i="1" dirty="0" err="1"/>
              <a:t>Guohua</a:t>
            </a:r>
            <a:r>
              <a:rPr lang="en-GB" sz="1600" i="1" dirty="0"/>
              <a:t> Shen, Tomoyasu </a:t>
            </a:r>
            <a:r>
              <a:rPr lang="en-GB" sz="1600" i="1" dirty="0" err="1"/>
              <a:t>Horikawa</a:t>
            </a:r>
            <a:r>
              <a:rPr lang="en-GB" sz="1600" i="1" dirty="0"/>
              <a:t>,</a:t>
            </a:r>
          </a:p>
          <a:p>
            <a:r>
              <a:rPr lang="en-GB" sz="1600" i="1" dirty="0"/>
              <a:t>Kei </a:t>
            </a:r>
            <a:r>
              <a:rPr lang="en-GB" sz="1600" i="1" dirty="0" err="1"/>
              <a:t>Majima</a:t>
            </a:r>
            <a:r>
              <a:rPr lang="en-GB" sz="1600" i="1" dirty="0"/>
              <a:t> and  </a:t>
            </a:r>
            <a:r>
              <a:rPr lang="en-GB" sz="1600" i="1" dirty="0" err="1"/>
              <a:t>Yukiyasu</a:t>
            </a:r>
            <a:r>
              <a:rPr lang="en-GB" sz="1600" i="1" dirty="0"/>
              <a:t> </a:t>
            </a:r>
            <a:r>
              <a:rPr lang="en-GB" sz="1600" i="1" dirty="0" err="1"/>
              <a:t>Kamitani</a:t>
            </a:r>
            <a:endParaRPr lang="en-GB" sz="1600" i="1" dirty="0"/>
          </a:p>
          <a:p>
            <a:r>
              <a:rPr lang="en-GB" sz="1600" dirty="0"/>
              <a:t>ATR Computational Neuroscience Laboratories,</a:t>
            </a:r>
            <a:r>
              <a:rPr lang="en-GB" sz="2000" dirty="0"/>
              <a:t> </a:t>
            </a:r>
          </a:p>
          <a:p>
            <a:r>
              <a:rPr lang="en-GB" sz="2000" b="1" dirty="0"/>
              <a:t>Kyoto University, Japan </a:t>
            </a:r>
          </a:p>
        </p:txBody>
      </p:sp>
      <p:sp>
        <p:nvSpPr>
          <p:cNvPr id="16" name="Rectangle 15"/>
          <p:cNvSpPr/>
          <p:nvPr/>
        </p:nvSpPr>
        <p:spPr>
          <a:xfrm>
            <a:off x="1652000" y="4697057"/>
            <a:ext cx="4176784" cy="369332"/>
          </a:xfrm>
          <a:prstGeom prst="rect">
            <a:avLst/>
          </a:prstGeom>
        </p:spPr>
        <p:txBody>
          <a:bodyPr wrap="none">
            <a:spAutoFit/>
          </a:bodyPr>
          <a:lstStyle/>
          <a:p>
            <a:r>
              <a:rPr lang="en-GB" dirty="0"/>
              <a:t>preprint </a:t>
            </a:r>
            <a:r>
              <a:rPr lang="en-GB" dirty="0" err="1"/>
              <a:t>colocado</a:t>
            </a:r>
            <a:r>
              <a:rPr lang="en-GB" dirty="0"/>
              <a:t> online </a:t>
            </a:r>
            <a:r>
              <a:rPr lang="en-GB" dirty="0" err="1"/>
              <a:t>em</a:t>
            </a:r>
            <a:r>
              <a:rPr lang="en-GB" dirty="0"/>
              <a:t> </a:t>
            </a:r>
            <a:r>
              <a:rPr lang="en-GB" b="1" dirty="0"/>
              <a:t>Dec. 28, 2017</a:t>
            </a:r>
          </a:p>
        </p:txBody>
      </p:sp>
      <p:sp>
        <p:nvSpPr>
          <p:cNvPr id="9" name="Rectangle 16"/>
          <p:cNvSpPr/>
          <p:nvPr/>
        </p:nvSpPr>
        <p:spPr>
          <a:xfrm>
            <a:off x="1448185" y="1691245"/>
            <a:ext cx="4932041" cy="1569660"/>
          </a:xfrm>
          <a:prstGeom prst="rect">
            <a:avLst/>
          </a:prstGeom>
        </p:spPr>
        <p:txBody>
          <a:bodyPr wrap="square">
            <a:spAutoFit/>
          </a:bodyPr>
          <a:lstStyle/>
          <a:p>
            <a:r>
              <a:rPr lang="pt-PT" sz="2400" b="1" dirty="0"/>
              <a:t>Detetar (alguns) pensamentos </a:t>
            </a:r>
            <a:r>
              <a:rPr lang="pt-PT" sz="2400" dirty="0"/>
              <a:t>….</a:t>
            </a:r>
          </a:p>
          <a:p>
            <a:endParaRPr lang="en-GB" sz="2400" dirty="0"/>
          </a:p>
          <a:p>
            <a:r>
              <a:rPr lang="en-GB" sz="2400" dirty="0"/>
              <a:t>“</a:t>
            </a:r>
            <a:r>
              <a:rPr lang="en-GB" sz="2400" dirty="0" err="1"/>
              <a:t>Reconstrução</a:t>
            </a:r>
            <a:r>
              <a:rPr lang="en-GB" sz="2400" dirty="0"/>
              <a:t> de </a:t>
            </a:r>
            <a:r>
              <a:rPr lang="en-GB" sz="2400" dirty="0" err="1"/>
              <a:t>imagens</a:t>
            </a:r>
            <a:r>
              <a:rPr lang="en-GB" sz="2400" dirty="0"/>
              <a:t> </a:t>
            </a:r>
            <a:r>
              <a:rPr lang="en-GB" sz="2400" dirty="0" err="1"/>
              <a:t>através</a:t>
            </a:r>
            <a:r>
              <a:rPr lang="en-GB" sz="2400" dirty="0"/>
              <a:t> da </a:t>
            </a:r>
            <a:r>
              <a:rPr lang="en-GB" sz="2400" dirty="0" err="1"/>
              <a:t>atividade</a:t>
            </a:r>
            <a:r>
              <a:rPr lang="en-GB" sz="2400" dirty="0"/>
              <a:t> cerebral”</a:t>
            </a:r>
          </a:p>
        </p:txBody>
      </p:sp>
    </p:spTree>
    <p:extLst>
      <p:ext uri="{BB962C8B-B14F-4D97-AF65-F5344CB8AC3E}">
        <p14:creationId xmlns:p14="http://schemas.microsoft.com/office/powerpoint/2010/main" val="217333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3552" y="1124745"/>
            <a:ext cx="7772400" cy="1470025"/>
          </a:xfrm>
        </p:spPr>
        <p:txBody>
          <a:bodyPr>
            <a:normAutofit/>
          </a:bodyPr>
          <a:lstStyle/>
          <a:p>
            <a:r>
              <a:rPr lang="pt-PT" dirty="0" smtClean="0"/>
              <a:t/>
            </a:r>
            <a:br>
              <a:rPr lang="pt-PT" dirty="0" smtClean="0"/>
            </a:br>
            <a:endParaRPr lang="en-GB" dirty="0"/>
          </a:p>
        </p:txBody>
      </p:sp>
      <p:pic>
        <p:nvPicPr>
          <p:cNvPr id="1026" name="Picture 2" descr="Neil Armstrong on the lunar sur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55640" y="1196752"/>
            <a:ext cx="7505798" cy="346160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685495" y="4869161"/>
            <a:ext cx="7846088" cy="1200328"/>
          </a:xfrm>
          <a:prstGeom prst="rect">
            <a:avLst/>
          </a:prstGeom>
          <a:noFill/>
        </p:spPr>
        <p:txBody>
          <a:bodyPr wrap="square" rtlCol="0">
            <a:spAutoFit/>
          </a:bodyPr>
          <a:lstStyle/>
          <a:p>
            <a:r>
              <a:rPr lang="en-US" sz="2400" dirty="0" err="1"/>
              <a:t>Depois</a:t>
            </a:r>
            <a:r>
              <a:rPr lang="en-US" sz="2400" dirty="0"/>
              <a:t> de </a:t>
            </a:r>
            <a:r>
              <a:rPr lang="en-US" sz="2400" dirty="0" err="1"/>
              <a:t>muitos</a:t>
            </a:r>
            <a:r>
              <a:rPr lang="en-US" sz="2400" dirty="0"/>
              <a:t> </a:t>
            </a:r>
            <a:r>
              <a:rPr lang="en-US" sz="2400" b="1" dirty="0" err="1"/>
              <a:t>pequenos</a:t>
            </a:r>
            <a:r>
              <a:rPr lang="en-US" sz="2400" b="1" dirty="0"/>
              <a:t> </a:t>
            </a:r>
            <a:r>
              <a:rPr lang="en-US" sz="2400" b="1" dirty="0" err="1"/>
              <a:t>passos</a:t>
            </a:r>
            <a:r>
              <a:rPr lang="en-US" sz="2400" b="1" dirty="0"/>
              <a:t> </a:t>
            </a:r>
            <a:r>
              <a:rPr lang="en-US" sz="2400" dirty="0"/>
              <a:t>para </a:t>
            </a:r>
            <a:r>
              <a:rPr lang="en-US" sz="2400" dirty="0" err="1"/>
              <a:t>os</a:t>
            </a:r>
            <a:r>
              <a:rPr lang="en-US" sz="2400" dirty="0"/>
              <a:t> </a:t>
            </a:r>
            <a:r>
              <a:rPr lang="en-US" sz="2400" dirty="0" err="1"/>
              <a:t>investigadores</a:t>
            </a:r>
            <a:r>
              <a:rPr lang="en-US" sz="2400" dirty="0"/>
              <a:t> de </a:t>
            </a:r>
            <a:r>
              <a:rPr lang="en-US" sz="2400" b="1" dirty="0">
                <a:solidFill>
                  <a:srgbClr val="FF0000"/>
                </a:solidFill>
              </a:rPr>
              <a:t>IA</a:t>
            </a:r>
            <a:r>
              <a:rPr lang="en-US" sz="2400" dirty="0"/>
              <a:t>,  </a:t>
            </a:r>
            <a:r>
              <a:rPr lang="en-US" sz="2400" dirty="0" err="1"/>
              <a:t>estaremos</a:t>
            </a:r>
            <a:r>
              <a:rPr lang="en-US" sz="2400" dirty="0"/>
              <a:t> a </a:t>
            </a:r>
            <a:r>
              <a:rPr lang="en-US" sz="2400" dirty="0" err="1"/>
              <a:t>dar</a:t>
            </a:r>
            <a:r>
              <a:rPr lang="en-US" sz="2400" dirty="0"/>
              <a:t> um </a:t>
            </a:r>
            <a:r>
              <a:rPr lang="en-US" sz="2400" b="1" dirty="0" err="1"/>
              <a:t>salto</a:t>
            </a:r>
            <a:r>
              <a:rPr lang="en-US" sz="2400" b="1" dirty="0"/>
              <a:t> </a:t>
            </a:r>
            <a:r>
              <a:rPr lang="en-US" sz="2400" b="1" dirty="0" err="1"/>
              <a:t>gigante</a:t>
            </a:r>
            <a:r>
              <a:rPr lang="en-US" sz="2400" b="1" dirty="0"/>
              <a:t> </a:t>
            </a:r>
            <a:r>
              <a:rPr lang="en-US" sz="2400" dirty="0"/>
              <a:t>no </a:t>
            </a:r>
            <a:r>
              <a:rPr lang="en-US" sz="2400" b="1" dirty="0" err="1">
                <a:solidFill>
                  <a:srgbClr val="FF0000"/>
                </a:solidFill>
              </a:rPr>
              <a:t>desconhecido</a:t>
            </a:r>
            <a:r>
              <a:rPr lang="en-US" sz="2400" dirty="0">
                <a:solidFill>
                  <a:srgbClr val="FF0000"/>
                </a:solidFill>
              </a:rPr>
              <a:t> </a:t>
            </a:r>
            <a:r>
              <a:rPr lang="en-US" sz="2400" dirty="0"/>
              <a:t>para a </a:t>
            </a:r>
            <a:r>
              <a:rPr lang="en-US" sz="2400" dirty="0" err="1"/>
              <a:t>Humanidade</a:t>
            </a:r>
            <a:r>
              <a:rPr lang="en-US" sz="2400" dirty="0"/>
              <a:t>?”</a:t>
            </a:r>
            <a:endParaRPr lang="en-GB" sz="2400" dirty="0"/>
          </a:p>
        </p:txBody>
      </p:sp>
      <p:sp>
        <p:nvSpPr>
          <p:cNvPr id="5" name="TextBox 4"/>
          <p:cNvSpPr txBox="1"/>
          <p:nvPr/>
        </p:nvSpPr>
        <p:spPr>
          <a:xfrm rot="20497762">
            <a:off x="1051412" y="2361856"/>
            <a:ext cx="3514813" cy="1015663"/>
          </a:xfrm>
          <a:prstGeom prst="rect">
            <a:avLst/>
          </a:prstGeom>
          <a:solidFill>
            <a:srgbClr val="FFFF00"/>
          </a:solidFill>
        </p:spPr>
        <p:txBody>
          <a:bodyPr wrap="square" rtlCol="0">
            <a:spAutoFit/>
          </a:bodyPr>
          <a:lstStyle/>
          <a:p>
            <a:r>
              <a:rPr lang="pt-PT" sz="2000" dirty="0">
                <a:solidFill>
                  <a:schemeClr val="bg1"/>
                </a:solidFill>
              </a:rPr>
              <a:t>Vagamente parafraseando </a:t>
            </a:r>
          </a:p>
          <a:p>
            <a:r>
              <a:rPr lang="pt-PT" sz="2000" dirty="0">
                <a:solidFill>
                  <a:schemeClr val="bg1"/>
                </a:solidFill>
              </a:rPr>
              <a:t>Neil Armstrong em </a:t>
            </a:r>
            <a:r>
              <a:rPr lang="pt-PT" sz="2000" b="1" dirty="0">
                <a:solidFill>
                  <a:srgbClr val="FF0000"/>
                </a:solidFill>
              </a:rPr>
              <a:t>1969</a:t>
            </a:r>
            <a:endParaRPr lang="en-GB" sz="2000" b="1" dirty="0">
              <a:solidFill>
                <a:srgbClr val="FF0000"/>
              </a:solidFill>
            </a:endParaRPr>
          </a:p>
          <a:p>
            <a:endParaRPr lang="en-GB" sz="2000"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3592" y="1052737"/>
            <a:ext cx="1404414" cy="10519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6"/>
          <p:cNvSpPr txBox="1"/>
          <p:nvPr/>
        </p:nvSpPr>
        <p:spPr>
          <a:xfrm rot="20497762">
            <a:off x="7134392" y="5856410"/>
            <a:ext cx="1925229" cy="400110"/>
          </a:xfrm>
          <a:prstGeom prst="rect">
            <a:avLst/>
          </a:prstGeom>
          <a:solidFill>
            <a:srgbClr val="FFFF00"/>
          </a:solidFill>
        </p:spPr>
        <p:txBody>
          <a:bodyPr wrap="square" rtlCol="0">
            <a:spAutoFit/>
          </a:bodyPr>
          <a:lstStyle/>
          <a:p>
            <a:r>
              <a:rPr lang="pt-PT" sz="2000" dirty="0">
                <a:solidFill>
                  <a:srgbClr val="000000"/>
                </a:solidFill>
              </a:rPr>
              <a:t>É possível… !</a:t>
            </a:r>
            <a:endParaRPr lang="en-GB" sz="2000" dirty="0">
              <a:solidFill>
                <a:srgbClr val="000000"/>
              </a:solidFill>
            </a:endParaRPr>
          </a:p>
        </p:txBody>
      </p:sp>
    </p:spTree>
    <p:extLst>
      <p:ext uri="{BB962C8B-B14F-4D97-AF65-F5344CB8AC3E}">
        <p14:creationId xmlns:p14="http://schemas.microsoft.com/office/powerpoint/2010/main" val="4077508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3552" y="1124745"/>
            <a:ext cx="7772400" cy="1470025"/>
          </a:xfrm>
        </p:spPr>
        <p:txBody>
          <a:bodyPr>
            <a:normAutofit/>
          </a:bodyPr>
          <a:lstStyle/>
          <a:p>
            <a:r>
              <a:rPr lang="pt-PT" dirty="0" smtClean="0"/>
              <a:t/>
            </a:r>
            <a:br>
              <a:rPr lang="pt-PT" dirty="0" smtClean="0"/>
            </a:br>
            <a:endParaRPr lang="en-GB" dirty="0"/>
          </a:p>
        </p:txBody>
      </p:sp>
      <p:sp>
        <p:nvSpPr>
          <p:cNvPr id="6" name="Title 3"/>
          <p:cNvSpPr txBox="1">
            <a:spLocks/>
          </p:cNvSpPr>
          <p:nvPr/>
        </p:nvSpPr>
        <p:spPr>
          <a:xfrm>
            <a:off x="1775520" y="548680"/>
            <a:ext cx="8229600" cy="9321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marL="0" lvl="1"/>
            <a:r>
              <a:rPr lang="en-US" sz="2400" b="1" kern="0" dirty="0">
                <a:solidFill>
                  <a:srgbClr val="FF0000"/>
                </a:solidFill>
              </a:rPr>
              <a:t>IA: </a:t>
            </a:r>
            <a:r>
              <a:rPr lang="en-US" sz="2400" b="1" kern="0" dirty="0" err="1">
                <a:solidFill>
                  <a:srgbClr val="FF0000"/>
                </a:solidFill>
              </a:rPr>
              <a:t>Impacto</a:t>
            </a:r>
            <a:endParaRPr lang="en-US" sz="2400" b="1" kern="0" dirty="0">
              <a:solidFill>
                <a:srgbClr val="FF0000"/>
              </a:solidFill>
            </a:endParaRPr>
          </a:p>
        </p:txBody>
      </p:sp>
      <p:sp>
        <p:nvSpPr>
          <p:cNvPr id="10" name="Rectangle 9"/>
          <p:cNvSpPr/>
          <p:nvPr/>
        </p:nvSpPr>
        <p:spPr>
          <a:xfrm>
            <a:off x="1533207" y="1124745"/>
            <a:ext cx="8545221" cy="1384995"/>
          </a:xfrm>
          <a:prstGeom prst="rect">
            <a:avLst/>
          </a:prstGeom>
        </p:spPr>
        <p:txBody>
          <a:bodyPr wrap="square">
            <a:spAutoFit/>
          </a:bodyPr>
          <a:lstStyle/>
          <a:p>
            <a:pPr marL="342900" indent="-342900">
              <a:buFont typeface="Wingdings" panose="05000000000000000000" pitchFamily="2" charset="2"/>
              <a:buChar char="Ø"/>
            </a:pPr>
            <a:r>
              <a:rPr lang="en-GB" sz="2400" dirty="0" err="1"/>
              <a:t>algoritmos</a:t>
            </a:r>
            <a:r>
              <a:rPr lang="en-GB" sz="2400" dirty="0"/>
              <a:t> da NSA Americana </a:t>
            </a:r>
            <a:r>
              <a:rPr lang="en-GB" sz="2400" dirty="0" err="1"/>
              <a:t>decidem</a:t>
            </a:r>
            <a:r>
              <a:rPr lang="en-GB" sz="2400" dirty="0"/>
              <a:t> se </a:t>
            </a:r>
            <a:r>
              <a:rPr lang="en-GB" sz="2400" dirty="0" err="1"/>
              <a:t>tu</a:t>
            </a:r>
            <a:r>
              <a:rPr lang="en-GB" sz="2400" dirty="0"/>
              <a:t> </a:t>
            </a:r>
            <a:r>
              <a:rPr lang="en-GB" sz="2400" dirty="0" err="1"/>
              <a:t>és</a:t>
            </a:r>
            <a:r>
              <a:rPr lang="en-GB" sz="2400" dirty="0"/>
              <a:t> um </a:t>
            </a:r>
            <a:r>
              <a:rPr lang="en-GB" sz="2400" dirty="0" err="1"/>
              <a:t>potencial</a:t>
            </a:r>
            <a:r>
              <a:rPr lang="en-GB" sz="2400" dirty="0"/>
              <a:t> </a:t>
            </a:r>
            <a:r>
              <a:rPr lang="en-GB" sz="2400" b="1" dirty="0" err="1"/>
              <a:t>terrorista</a:t>
            </a:r>
            <a:r>
              <a:rPr lang="en-GB" sz="2400" dirty="0"/>
              <a:t>. </a:t>
            </a:r>
          </a:p>
          <a:p>
            <a:r>
              <a:rPr lang="en-GB" i="1" dirty="0" err="1"/>
              <a:t>P.Domingos</a:t>
            </a:r>
            <a:r>
              <a:rPr lang="en-GB" i="1" dirty="0"/>
              <a:t>, The Master Algorithm</a:t>
            </a:r>
          </a:p>
          <a:p>
            <a:endParaRPr lang="pt-PT" i="1" dirty="0"/>
          </a:p>
        </p:txBody>
      </p:sp>
      <p:sp>
        <p:nvSpPr>
          <p:cNvPr id="8" name="Rectângulo 2"/>
          <p:cNvSpPr/>
          <p:nvPr/>
        </p:nvSpPr>
        <p:spPr>
          <a:xfrm>
            <a:off x="1391324" y="2391854"/>
            <a:ext cx="8280920" cy="1593114"/>
          </a:xfrm>
          <a:prstGeom prst="rect">
            <a:avLst/>
          </a:prstGeom>
          <a:noFill/>
          <a:ln w="0">
            <a:noFill/>
            <a:miter lim="800000"/>
            <a:headEnd/>
            <a:tailEnd/>
          </a:ln>
        </p:spPr>
        <p:txBody>
          <a:bodyPr lIns="64291" tIns="32146" rIns="64291" bIns="32146"/>
          <a:lstStyle/>
          <a:p>
            <a:pPr marL="342900" indent="-342900">
              <a:spcBef>
                <a:spcPts val="1200"/>
              </a:spcBef>
              <a:buFont typeface="Wingdings" panose="05000000000000000000" pitchFamily="2" charset="2"/>
              <a:buChar char="Ø"/>
            </a:pPr>
            <a:r>
              <a:rPr lang="en-US" sz="2800" dirty="0"/>
              <a:t>“</a:t>
            </a:r>
            <a:r>
              <a:rPr lang="en-US" sz="2800" i="1" dirty="0"/>
              <a:t>A.I.- enhanced </a:t>
            </a:r>
            <a:r>
              <a:rPr lang="en-US" sz="2800" b="1" i="1" dirty="0"/>
              <a:t>assistants</a:t>
            </a:r>
            <a:r>
              <a:rPr lang="en-US" sz="2800" i="1" dirty="0"/>
              <a:t>  … </a:t>
            </a:r>
            <a:r>
              <a:rPr lang="en-US" sz="2800" b="1" i="1" dirty="0"/>
              <a:t>the greatest danger </a:t>
            </a:r>
            <a:r>
              <a:rPr lang="en-US" sz="2800" i="1" dirty="0"/>
              <a:t>is that the information we’re feeding them is </a:t>
            </a:r>
            <a:r>
              <a:rPr lang="en-US" sz="2800" b="1" i="1" dirty="0">
                <a:solidFill>
                  <a:srgbClr val="FFFF00"/>
                </a:solidFill>
              </a:rPr>
              <a:t>biased</a:t>
            </a:r>
            <a:r>
              <a:rPr lang="en-US" sz="2800" i="1" dirty="0">
                <a:solidFill>
                  <a:srgbClr val="FFFF00"/>
                </a:solidFill>
              </a:rPr>
              <a:t> </a:t>
            </a:r>
            <a:r>
              <a:rPr lang="en-US" sz="2800" i="1" dirty="0"/>
              <a:t>in the first place</a:t>
            </a:r>
            <a:r>
              <a:rPr lang="en-US" sz="2800" dirty="0"/>
              <a:t>.”  </a:t>
            </a:r>
            <a:r>
              <a:rPr lang="en-US" sz="2000" i="1" dirty="0" err="1"/>
              <a:t>Sundar</a:t>
            </a:r>
            <a:r>
              <a:rPr lang="en-US" sz="2000" i="1" dirty="0"/>
              <a:t> </a:t>
            </a:r>
            <a:r>
              <a:rPr lang="en-US" sz="2000" i="1" dirty="0" err="1"/>
              <a:t>Pichai</a:t>
            </a:r>
            <a:r>
              <a:rPr lang="en-US" sz="2000" i="1" dirty="0"/>
              <a:t>, CEO of </a:t>
            </a:r>
            <a:r>
              <a:rPr lang="en-US" sz="2000" i="1" dirty="0">
                <a:solidFill>
                  <a:srgbClr val="FFFF00"/>
                </a:solidFill>
              </a:rPr>
              <a:t>Google</a:t>
            </a:r>
            <a:endParaRPr lang="en-GB" sz="2800" dirty="0">
              <a:solidFill>
                <a:srgbClr val="FFFF00"/>
              </a:solidFill>
            </a:endParaRPr>
          </a:p>
          <a:p>
            <a:pPr marL="342900" indent="-342900">
              <a:spcBef>
                <a:spcPts val="1200"/>
              </a:spcBef>
              <a:buFont typeface="Wingdings" panose="05000000000000000000" pitchFamily="2" charset="2"/>
              <a:buChar char="Ø"/>
            </a:pPr>
            <a:endParaRPr lang="en-US" sz="2800" b="1" i="1" dirty="0">
              <a:cs typeface="Calibri"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37563" y="3034708"/>
            <a:ext cx="2208797" cy="17017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1381577" y="4242103"/>
            <a:ext cx="9668459" cy="1631216"/>
          </a:xfrm>
          <a:prstGeom prst="rect">
            <a:avLst/>
          </a:prstGeom>
        </p:spPr>
        <p:txBody>
          <a:bodyPr wrap="square">
            <a:spAutoFit/>
          </a:bodyPr>
          <a:lstStyle/>
          <a:p>
            <a:pPr marL="342900" indent="-342900">
              <a:spcBef>
                <a:spcPts val="1200"/>
              </a:spcBef>
              <a:buFont typeface="Wingdings" panose="05000000000000000000" pitchFamily="2" charset="2"/>
              <a:buChar char="Ø"/>
            </a:pPr>
            <a:r>
              <a:rPr lang="en-GB" sz="2400" dirty="0"/>
              <a:t>O director de IA do </a:t>
            </a:r>
            <a:r>
              <a:rPr lang="en-GB" sz="2400" dirty="0">
                <a:solidFill>
                  <a:srgbClr val="FFFF00"/>
                </a:solidFill>
              </a:rPr>
              <a:t>Facebook</a:t>
            </a:r>
            <a:r>
              <a:rPr lang="en-GB" sz="2400" dirty="0"/>
              <a:t> </a:t>
            </a:r>
            <a:r>
              <a:rPr lang="en-GB" sz="2400" dirty="0" err="1"/>
              <a:t>invetivou</a:t>
            </a:r>
            <a:r>
              <a:rPr lang="en-GB" sz="2400" dirty="0"/>
              <a:t> contra </a:t>
            </a:r>
            <a:r>
              <a:rPr lang="en-GB" sz="2400" i="1" dirty="0"/>
              <a:t>Sophia, </a:t>
            </a:r>
            <a:r>
              <a:rPr lang="en-GB" sz="2800" i="1" dirty="0"/>
              <a:t>o </a:t>
            </a:r>
            <a:r>
              <a:rPr lang="en-GB" sz="2400" dirty="0" err="1"/>
              <a:t>robô</a:t>
            </a:r>
            <a:r>
              <a:rPr lang="en-GB" sz="2400" dirty="0"/>
              <a:t> </a:t>
            </a:r>
            <a:r>
              <a:rPr lang="en-GB" sz="2400" dirty="0" err="1"/>
              <a:t>humanóide</a:t>
            </a:r>
            <a:r>
              <a:rPr lang="en-GB" sz="2400" dirty="0"/>
              <a:t> , e que </a:t>
            </a:r>
            <a:r>
              <a:rPr lang="en-GB" sz="2400" dirty="0" err="1"/>
              <a:t>tinha</a:t>
            </a:r>
            <a:r>
              <a:rPr lang="en-GB" sz="2400" dirty="0"/>
              <a:t> </a:t>
            </a:r>
            <a:r>
              <a:rPr lang="en-GB" sz="2400" dirty="0" err="1"/>
              <a:t>dito</a:t>
            </a:r>
            <a:r>
              <a:rPr lang="en-GB" sz="2400" dirty="0"/>
              <a:t> que  "</a:t>
            </a:r>
            <a:r>
              <a:rPr lang="en-GB" sz="2400" b="1" i="1" dirty="0" err="1"/>
              <a:t>destruiria</a:t>
            </a:r>
            <a:r>
              <a:rPr lang="en-GB" sz="2400" b="1" i="1" dirty="0"/>
              <a:t> </a:t>
            </a:r>
            <a:r>
              <a:rPr lang="en-GB" sz="2400" b="1" i="1" dirty="0" err="1"/>
              <a:t>todos</a:t>
            </a:r>
            <a:r>
              <a:rPr lang="en-GB" sz="2400" b="1" i="1" dirty="0"/>
              <a:t> </a:t>
            </a:r>
            <a:r>
              <a:rPr lang="en-GB" sz="2400" b="1" i="1" dirty="0" err="1"/>
              <a:t>os</a:t>
            </a:r>
            <a:r>
              <a:rPr lang="en-GB" sz="2400" b="1" i="1" dirty="0"/>
              <a:t> </a:t>
            </a:r>
            <a:r>
              <a:rPr lang="en-GB" sz="2400" b="1" i="1" dirty="0" err="1"/>
              <a:t>humanos</a:t>
            </a:r>
            <a:r>
              <a:rPr lang="en-GB" sz="2400" dirty="0"/>
              <a:t>" </a:t>
            </a:r>
            <a:r>
              <a:rPr lang="en-GB" sz="2400" dirty="0" err="1"/>
              <a:t>em</a:t>
            </a:r>
            <a:r>
              <a:rPr lang="en-GB" sz="2400" dirty="0"/>
              <a:t> conversa com </a:t>
            </a:r>
            <a:r>
              <a:rPr lang="en-GB" sz="2400" dirty="0" err="1"/>
              <a:t>jornalistas</a:t>
            </a:r>
            <a:r>
              <a:rPr lang="en-GB" sz="2400" dirty="0"/>
              <a:t>. Yann </a:t>
            </a:r>
            <a:r>
              <a:rPr lang="en-GB" sz="2400" dirty="0" err="1"/>
              <a:t>LeCun</a:t>
            </a:r>
            <a:r>
              <a:rPr lang="en-GB" sz="2400" dirty="0"/>
              <a:t> </a:t>
            </a:r>
            <a:r>
              <a:rPr lang="en-GB" sz="2400" dirty="0" err="1"/>
              <a:t>disse</a:t>
            </a:r>
            <a:r>
              <a:rPr lang="en-GB" sz="2400" dirty="0"/>
              <a:t> que  </a:t>
            </a:r>
            <a:r>
              <a:rPr lang="en-GB" sz="2400" i="1" dirty="0"/>
              <a:t>Sophia</a:t>
            </a:r>
            <a:r>
              <a:rPr lang="en-GB" sz="2400" dirty="0"/>
              <a:t> era "complete </a:t>
            </a:r>
            <a:r>
              <a:rPr lang="en-GB" sz="2400" dirty="0" err="1"/>
              <a:t>bullsh</a:t>
            </a:r>
            <a:r>
              <a:rPr lang="en-GB" sz="2400" dirty="0"/>
              <a:t>*t" e </a:t>
            </a:r>
            <a:r>
              <a:rPr lang="en-GB" sz="2400" dirty="0" err="1"/>
              <a:t>criticou</a:t>
            </a:r>
            <a:r>
              <a:rPr lang="en-GB" sz="2400" dirty="0"/>
              <a:t> </a:t>
            </a:r>
            <a:r>
              <a:rPr lang="en-GB" sz="2400" dirty="0" err="1"/>
              <a:t>os</a:t>
            </a:r>
            <a:r>
              <a:rPr lang="en-GB" sz="2400" dirty="0"/>
              <a:t> media pela </a:t>
            </a:r>
            <a:r>
              <a:rPr lang="en-GB" sz="2400" dirty="0" err="1"/>
              <a:t>cobertura</a:t>
            </a:r>
            <a:r>
              <a:rPr lang="en-GB" sz="2400" dirty="0"/>
              <a:t> que </a:t>
            </a:r>
            <a:r>
              <a:rPr lang="en-GB" sz="2400" dirty="0" err="1"/>
              <a:t>lhe</a:t>
            </a:r>
            <a:r>
              <a:rPr lang="en-GB" sz="2400" dirty="0"/>
              <a:t> </a:t>
            </a:r>
            <a:r>
              <a:rPr lang="en-GB" sz="2400" dirty="0" err="1"/>
              <a:t>davam</a:t>
            </a:r>
            <a:r>
              <a:rPr lang="en-GB" sz="2400" dirty="0"/>
              <a:t>.</a:t>
            </a:r>
          </a:p>
        </p:txBody>
      </p:sp>
      <p:sp>
        <p:nvSpPr>
          <p:cNvPr id="3" name="Rectangle 2"/>
          <p:cNvSpPr/>
          <p:nvPr/>
        </p:nvSpPr>
        <p:spPr>
          <a:xfrm rot="21084878">
            <a:off x="6258790" y="3354760"/>
            <a:ext cx="5048498" cy="369332"/>
          </a:xfrm>
          <a:prstGeom prst="rect">
            <a:avLst/>
          </a:prstGeom>
        </p:spPr>
        <p:txBody>
          <a:bodyPr wrap="none">
            <a:spAutoFit/>
          </a:bodyPr>
          <a:lstStyle/>
          <a:p>
            <a:r>
              <a:rPr lang="en-US" b="1" i="1" dirty="0"/>
              <a:t>Sophia,  Apple’s Siri, Facebook’s M, Amazon’s Echo </a:t>
            </a:r>
            <a:endParaRPr lang="en-GB" b="1" dirty="0"/>
          </a:p>
        </p:txBody>
      </p:sp>
    </p:spTree>
    <p:extLst>
      <p:ext uri="{BB962C8B-B14F-4D97-AF65-F5344CB8AC3E}">
        <p14:creationId xmlns:p14="http://schemas.microsoft.com/office/powerpoint/2010/main" val="167571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3552" y="1427667"/>
            <a:ext cx="7772400" cy="1470025"/>
          </a:xfrm>
        </p:spPr>
        <p:txBody>
          <a:bodyPr>
            <a:normAutofit/>
          </a:bodyPr>
          <a:lstStyle/>
          <a:p>
            <a:r>
              <a:rPr lang="pt-PT" dirty="0" smtClean="0"/>
              <a:t/>
            </a:r>
            <a:br>
              <a:rPr lang="pt-PT" dirty="0" smtClean="0"/>
            </a:br>
            <a:endParaRPr lang="en-GB" dirty="0"/>
          </a:p>
        </p:txBody>
      </p:sp>
      <p:sp>
        <p:nvSpPr>
          <p:cNvPr id="6" name="Title 3"/>
          <p:cNvSpPr txBox="1">
            <a:spLocks/>
          </p:cNvSpPr>
          <p:nvPr/>
        </p:nvSpPr>
        <p:spPr>
          <a:xfrm>
            <a:off x="1524000" y="894152"/>
            <a:ext cx="8229600" cy="9321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marL="0" lvl="1"/>
            <a:r>
              <a:rPr lang="en-US" sz="2400" b="1" kern="0" dirty="0">
                <a:solidFill>
                  <a:srgbClr val="FF0000"/>
                </a:solidFill>
              </a:rPr>
              <a:t>IA: “Overselling”?</a:t>
            </a:r>
          </a:p>
        </p:txBody>
      </p:sp>
      <p:sp>
        <p:nvSpPr>
          <p:cNvPr id="8" name="Content Placeholder 2"/>
          <p:cNvSpPr txBox="1">
            <a:spLocks/>
          </p:cNvSpPr>
          <p:nvPr/>
        </p:nvSpPr>
        <p:spPr>
          <a:xfrm>
            <a:off x="1991544" y="3627596"/>
            <a:ext cx="7920880" cy="1728192"/>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en-US" sz="2400" dirty="0">
                <a:latin typeface="Calibri" panose="020F0502020204030204" pitchFamily="34" charset="0"/>
              </a:rPr>
              <a:t>through the “</a:t>
            </a:r>
            <a:r>
              <a:rPr lang="en-US" sz="2400" b="1" dirty="0">
                <a:latin typeface="Calibri" panose="020F0502020204030204" pitchFamily="34" charset="0"/>
              </a:rPr>
              <a:t>Master Algorithm</a:t>
            </a:r>
            <a:r>
              <a:rPr lang="en-US" sz="2400" dirty="0">
                <a:latin typeface="Calibri" panose="020F0502020204030204" pitchFamily="34" charset="0"/>
              </a:rPr>
              <a:t>", by mining a “</a:t>
            </a:r>
            <a:r>
              <a:rPr lang="en-US" sz="2400" i="1" dirty="0">
                <a:latin typeface="Calibri" panose="020F0502020204030204" pitchFamily="34" charset="0"/>
              </a:rPr>
              <a:t>vast amount of </a:t>
            </a:r>
            <a:r>
              <a:rPr lang="en-US" sz="2400" b="1" i="1" dirty="0">
                <a:latin typeface="Calibri" panose="020F0502020204030204" pitchFamily="34" charset="0"/>
              </a:rPr>
              <a:t>patient data </a:t>
            </a:r>
            <a:r>
              <a:rPr lang="en-US" sz="2400" i="1" dirty="0">
                <a:latin typeface="Calibri" panose="020F0502020204030204" pitchFamily="34" charset="0"/>
              </a:rPr>
              <a:t>and drug data combined with knowledge mined from </a:t>
            </a:r>
            <a:r>
              <a:rPr lang="en-US" sz="2400" b="1" i="1" dirty="0">
                <a:latin typeface="Calibri" panose="020F0502020204030204" pitchFamily="34" charset="0"/>
              </a:rPr>
              <a:t>biomedical literature </a:t>
            </a:r>
            <a:r>
              <a:rPr lang="en-US" sz="2400" i="1" dirty="0">
                <a:latin typeface="Calibri" panose="020F0502020204030204" pitchFamily="34" charset="0"/>
              </a:rPr>
              <a:t>is how we will </a:t>
            </a:r>
            <a:r>
              <a:rPr lang="en-US" sz="2400" b="1" i="1" dirty="0">
                <a:latin typeface="Calibri" panose="020F0502020204030204" pitchFamily="34" charset="0"/>
              </a:rPr>
              <a:t>cure the cancer</a:t>
            </a:r>
            <a:r>
              <a:rPr lang="en-US" sz="2400" dirty="0">
                <a:latin typeface="Calibri" panose="020F0502020204030204" pitchFamily="34" charset="0"/>
              </a:rPr>
              <a:t>".</a:t>
            </a:r>
            <a:endParaRPr lang="en-GB" sz="2400" dirty="0">
              <a:latin typeface="Calibri" panose="020F0502020204030204" pitchFamily="34" charset="0"/>
            </a:endParaRPr>
          </a:p>
        </p:txBody>
      </p:sp>
      <p:sp>
        <p:nvSpPr>
          <p:cNvPr id="10" name="Rectangle 9"/>
          <p:cNvSpPr/>
          <p:nvPr/>
        </p:nvSpPr>
        <p:spPr>
          <a:xfrm>
            <a:off x="1588248" y="1572263"/>
            <a:ext cx="8036144" cy="1569660"/>
          </a:xfrm>
          <a:prstGeom prst="rect">
            <a:avLst/>
          </a:prstGeom>
        </p:spPr>
        <p:txBody>
          <a:bodyPr wrap="square">
            <a:spAutoFit/>
          </a:bodyPr>
          <a:lstStyle/>
          <a:p>
            <a:pPr marL="342900" indent="-342900">
              <a:buFont typeface="Wingdings" panose="05000000000000000000" pitchFamily="2" charset="2"/>
              <a:buChar char="Ø"/>
            </a:pPr>
            <a:r>
              <a:rPr lang="en-GB" sz="2400" i="1" dirty="0"/>
              <a:t>If it exists, the </a:t>
            </a:r>
            <a:r>
              <a:rPr lang="en-GB" sz="2400" b="1" i="1" dirty="0"/>
              <a:t>Master Algorithm </a:t>
            </a:r>
            <a:r>
              <a:rPr lang="en-GB" sz="2400" i="1" dirty="0"/>
              <a:t>can </a:t>
            </a:r>
            <a:r>
              <a:rPr lang="en-GB" sz="2400" i="1" dirty="0">
                <a:solidFill>
                  <a:srgbClr val="FF0000"/>
                </a:solidFill>
              </a:rPr>
              <a:t>derive </a:t>
            </a:r>
            <a:r>
              <a:rPr lang="en-GB" sz="2400" b="1" i="1" dirty="0">
                <a:solidFill>
                  <a:srgbClr val="FF0000"/>
                </a:solidFill>
              </a:rPr>
              <a:t>all knowledge in the world</a:t>
            </a:r>
            <a:r>
              <a:rPr lang="en-GB" sz="2400" i="1" dirty="0"/>
              <a:t>—</a:t>
            </a:r>
            <a:r>
              <a:rPr lang="en-GB" sz="2400" b="1" i="1" dirty="0"/>
              <a:t>past, present, and future</a:t>
            </a:r>
            <a:r>
              <a:rPr lang="en-GB" sz="2400" i="1" dirty="0"/>
              <a:t>—from data. Inventing it would be one of the greatest advances in the history of science. P.D., TM</a:t>
            </a:r>
            <a:r>
              <a:rPr lang="en-GB" sz="2400" dirty="0"/>
              <a:t>A</a:t>
            </a:r>
          </a:p>
        </p:txBody>
      </p:sp>
      <p:sp>
        <p:nvSpPr>
          <p:cNvPr id="11" name="TextBox 10"/>
          <p:cNvSpPr txBox="1"/>
          <p:nvPr/>
        </p:nvSpPr>
        <p:spPr>
          <a:xfrm rot="20679662">
            <a:off x="9065432" y="5548141"/>
            <a:ext cx="931665" cy="369332"/>
          </a:xfrm>
          <a:prstGeom prst="rect">
            <a:avLst/>
          </a:prstGeom>
          <a:solidFill>
            <a:srgbClr val="FFFF00"/>
          </a:solidFill>
        </p:spPr>
        <p:txBody>
          <a:bodyPr wrap="none" rtlCol="0">
            <a:spAutoFit/>
          </a:bodyPr>
          <a:lstStyle/>
          <a:p>
            <a:r>
              <a:rPr lang="pt-PT" dirty="0">
                <a:solidFill>
                  <a:srgbClr val="000000"/>
                </a:solidFill>
              </a:rPr>
              <a:t>Injusto?</a:t>
            </a:r>
            <a:endParaRPr lang="en-GB" dirty="0">
              <a:solidFill>
                <a:srgbClr val="000000"/>
              </a:solidFill>
            </a:endParaRPr>
          </a:p>
        </p:txBody>
      </p:sp>
      <p:sp>
        <p:nvSpPr>
          <p:cNvPr id="19" name="TextBox 18"/>
          <p:cNvSpPr txBox="1"/>
          <p:nvPr/>
        </p:nvSpPr>
        <p:spPr>
          <a:xfrm rot="20709036">
            <a:off x="7946928" y="4774478"/>
            <a:ext cx="2597378" cy="369332"/>
          </a:xfrm>
          <a:prstGeom prst="rect">
            <a:avLst/>
          </a:prstGeom>
          <a:solidFill>
            <a:srgbClr val="FFFF00"/>
          </a:solidFill>
        </p:spPr>
        <p:txBody>
          <a:bodyPr wrap="none" rtlCol="0">
            <a:spAutoFit/>
          </a:bodyPr>
          <a:lstStyle/>
          <a:p>
            <a:r>
              <a:rPr lang="pt-PT" dirty="0" err="1">
                <a:solidFill>
                  <a:schemeClr val="bg1"/>
                </a:solidFill>
              </a:rPr>
              <a:t>Overselling</a:t>
            </a:r>
            <a:r>
              <a:rPr lang="pt-PT" dirty="0">
                <a:solidFill>
                  <a:schemeClr val="bg1"/>
                </a:solidFill>
              </a:rPr>
              <a:t> ou Otimismo?</a:t>
            </a:r>
            <a:endParaRPr lang="en-GB" dirty="0">
              <a:solidFill>
                <a:schemeClr val="bg1"/>
              </a:solidFill>
            </a:endParaRPr>
          </a:p>
        </p:txBody>
      </p:sp>
      <p:sp>
        <p:nvSpPr>
          <p:cNvPr id="20" name="Rectangle 19"/>
          <p:cNvSpPr/>
          <p:nvPr/>
        </p:nvSpPr>
        <p:spPr>
          <a:xfrm>
            <a:off x="2311728" y="5427723"/>
            <a:ext cx="6933890" cy="461665"/>
          </a:xfrm>
          <a:prstGeom prst="rect">
            <a:avLst/>
          </a:prstGeom>
        </p:spPr>
        <p:txBody>
          <a:bodyPr wrap="square">
            <a:spAutoFit/>
          </a:bodyPr>
          <a:lstStyle/>
          <a:p>
            <a:pPr>
              <a:buFont typeface="Wingdings" panose="05000000000000000000" pitchFamily="2" charset="2"/>
              <a:buChar char="Ø"/>
            </a:pPr>
            <a:r>
              <a:rPr lang="en-US" sz="2400" dirty="0"/>
              <a:t>“Big data is not the new oil; it's the new </a:t>
            </a:r>
            <a:r>
              <a:rPr lang="en-US" sz="2400" b="1" i="1" dirty="0"/>
              <a:t>snake oil</a:t>
            </a:r>
            <a:r>
              <a:rPr lang="en-US" sz="2400" dirty="0"/>
              <a: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48814" y="65103"/>
            <a:ext cx="1119187" cy="16872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591543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P spid="19" grpId="0" animBg="1"/>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3552" y="1427667"/>
            <a:ext cx="7772400" cy="1470025"/>
          </a:xfrm>
        </p:spPr>
        <p:txBody>
          <a:bodyPr>
            <a:normAutofit/>
          </a:bodyPr>
          <a:lstStyle/>
          <a:p>
            <a:r>
              <a:rPr lang="pt-PT" dirty="0" smtClean="0"/>
              <a:t/>
            </a:r>
            <a:br>
              <a:rPr lang="pt-PT" dirty="0" smtClean="0"/>
            </a:br>
            <a:endParaRPr lang="en-GB" dirty="0"/>
          </a:p>
        </p:txBody>
      </p:sp>
      <p:sp>
        <p:nvSpPr>
          <p:cNvPr id="6" name="Title 3"/>
          <p:cNvSpPr txBox="1">
            <a:spLocks/>
          </p:cNvSpPr>
          <p:nvPr/>
        </p:nvSpPr>
        <p:spPr>
          <a:xfrm>
            <a:off x="1524000" y="1033312"/>
            <a:ext cx="8229600" cy="9321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marL="0" lvl="1"/>
            <a:r>
              <a:rPr lang="en-US" sz="2400" b="1" kern="0" dirty="0">
                <a:solidFill>
                  <a:srgbClr val="FF0000"/>
                </a:solidFill>
              </a:rPr>
              <a:t>IA: </a:t>
            </a:r>
            <a:r>
              <a:rPr lang="en-US" sz="2400" b="1" kern="0" dirty="0" err="1" smtClean="0">
                <a:solidFill>
                  <a:srgbClr val="FF0000"/>
                </a:solidFill>
              </a:rPr>
              <a:t>Impacto</a:t>
            </a:r>
            <a:endParaRPr lang="en-US" sz="2400" b="1" kern="0" dirty="0">
              <a:solidFill>
                <a:srgbClr val="FF0000"/>
              </a:solidFill>
            </a:endParaRPr>
          </a:p>
        </p:txBody>
      </p:sp>
      <p:sp>
        <p:nvSpPr>
          <p:cNvPr id="10" name="Rectangle 9"/>
          <p:cNvSpPr/>
          <p:nvPr/>
        </p:nvSpPr>
        <p:spPr>
          <a:xfrm>
            <a:off x="507884" y="2127136"/>
            <a:ext cx="3548218" cy="2308324"/>
          </a:xfrm>
          <a:prstGeom prst="rect">
            <a:avLst/>
          </a:prstGeom>
        </p:spPr>
        <p:txBody>
          <a:bodyPr wrap="square">
            <a:spAutoFit/>
          </a:bodyPr>
          <a:lstStyle/>
          <a:p>
            <a:r>
              <a:rPr lang="en-GB" sz="2400" dirty="0"/>
              <a:t>“</a:t>
            </a:r>
            <a:r>
              <a:rPr lang="en-GB" sz="2400" dirty="0" err="1"/>
              <a:t>Sistemas</a:t>
            </a:r>
            <a:r>
              <a:rPr lang="en-GB" sz="2400" dirty="0"/>
              <a:t> </a:t>
            </a:r>
            <a:r>
              <a:rPr lang="en-GB" sz="2400" dirty="0" err="1"/>
              <a:t>baseados</a:t>
            </a:r>
            <a:r>
              <a:rPr lang="en-GB" sz="2400" dirty="0"/>
              <a:t> </a:t>
            </a:r>
            <a:r>
              <a:rPr lang="en-GB" sz="2400" dirty="0" err="1"/>
              <a:t>em</a:t>
            </a:r>
            <a:r>
              <a:rPr lang="en-GB" sz="2400" dirty="0"/>
              <a:t> IA </a:t>
            </a:r>
            <a:r>
              <a:rPr lang="en-GB" sz="2400" dirty="0" err="1"/>
              <a:t>fazem</a:t>
            </a:r>
            <a:r>
              <a:rPr lang="en-GB" sz="2400" dirty="0"/>
              <a:t> </a:t>
            </a:r>
            <a:r>
              <a:rPr lang="en-US" sz="2400" b="1" dirty="0" err="1"/>
              <a:t>julgamentos</a:t>
            </a:r>
            <a:r>
              <a:rPr lang="en-US" sz="2400" dirty="0"/>
              <a:t> </a:t>
            </a:r>
            <a:r>
              <a:rPr lang="en-US" sz="2400" b="1" dirty="0" err="1"/>
              <a:t>problemáticos</a:t>
            </a:r>
            <a:r>
              <a:rPr lang="en-US" sz="2400" dirty="0"/>
              <a:t> com </a:t>
            </a:r>
            <a:r>
              <a:rPr lang="en-US" sz="2400" dirty="0" err="1"/>
              <a:t>impacto</a:t>
            </a:r>
            <a:r>
              <a:rPr lang="en-US" sz="2400" dirty="0"/>
              <a:t> social, cultural, e </a:t>
            </a:r>
            <a:r>
              <a:rPr lang="en-US" sz="2400" dirty="0" err="1"/>
              <a:t>económico</a:t>
            </a:r>
            <a:r>
              <a:rPr lang="en-US" sz="2400" dirty="0"/>
              <a:t> </a:t>
            </a:r>
            <a:r>
              <a:rPr lang="en-US" sz="2400" dirty="0" err="1"/>
              <a:t>na</a:t>
            </a:r>
            <a:r>
              <a:rPr lang="en-US" sz="2400" dirty="0"/>
              <a:t> </a:t>
            </a:r>
            <a:r>
              <a:rPr lang="en-US" sz="2400" dirty="0" err="1"/>
              <a:t>vida</a:t>
            </a:r>
            <a:r>
              <a:rPr lang="en-US" sz="2400" dirty="0"/>
              <a:t> </a:t>
            </a:r>
            <a:r>
              <a:rPr lang="en-US" sz="2400" dirty="0" err="1"/>
              <a:t>diária</a:t>
            </a:r>
            <a:r>
              <a:rPr lang="en-US" sz="2400" dirty="0"/>
              <a:t> das </a:t>
            </a:r>
            <a:r>
              <a:rPr lang="en-US" sz="2400" dirty="0" err="1"/>
              <a:t>pessoas</a:t>
            </a:r>
            <a:endParaRPr lang="en-GB" sz="2400" dirty="0"/>
          </a:p>
        </p:txBody>
      </p:sp>
      <p:grpSp>
        <p:nvGrpSpPr>
          <p:cNvPr id="12" name="Group 11"/>
          <p:cNvGrpSpPr/>
          <p:nvPr/>
        </p:nvGrpSpPr>
        <p:grpSpPr>
          <a:xfrm>
            <a:off x="1530324" y="957949"/>
            <a:ext cx="9184218" cy="4647421"/>
            <a:chOff x="1492416" y="1052737"/>
            <a:chExt cx="9184218" cy="4647421"/>
          </a:xfrm>
        </p:grpSpPr>
        <p:pic>
          <p:nvPicPr>
            <p:cNvPr id="13" name="Picture 12" descr="https://cdn-images-1.medium.com/max/800/0*KUbEwaIrSN4k7bDQ."/>
            <p:cNvPicPr/>
            <p:nvPr/>
          </p:nvPicPr>
          <p:blipFill>
            <a:blip r:embed="rId3">
              <a:extLst>
                <a:ext uri="{28A0092B-C50C-407E-A947-70E740481C1C}">
                  <a14:useLocalDpi xmlns:a14="http://schemas.microsoft.com/office/drawing/2010/main"/>
                </a:ext>
              </a:extLst>
            </a:blip>
            <a:srcRect/>
            <a:stretch>
              <a:fillRect/>
            </a:stretch>
          </p:blipFill>
          <p:spPr bwMode="auto">
            <a:xfrm>
              <a:off x="5064504" y="1052737"/>
              <a:ext cx="5612130" cy="3717925"/>
            </a:xfrm>
            <a:prstGeom prst="rect">
              <a:avLst/>
            </a:prstGeom>
            <a:noFill/>
            <a:ln>
              <a:noFill/>
            </a:ln>
          </p:spPr>
        </p:pic>
        <p:sp>
          <p:nvSpPr>
            <p:cNvPr id="14" name="Rectangle 13"/>
            <p:cNvSpPr/>
            <p:nvPr/>
          </p:nvSpPr>
          <p:spPr>
            <a:xfrm>
              <a:off x="1492416" y="4869161"/>
              <a:ext cx="8751736" cy="830997"/>
            </a:xfrm>
            <a:prstGeom prst="rect">
              <a:avLst/>
            </a:prstGeom>
          </p:spPr>
          <p:txBody>
            <a:bodyPr wrap="square">
              <a:spAutoFit/>
            </a:bodyPr>
            <a:lstStyle/>
            <a:p>
              <a:r>
                <a:rPr lang="en-US" sz="2400" b="1" dirty="0" err="1"/>
                <a:t>fotografia</a:t>
              </a:r>
              <a:r>
                <a:rPr lang="en-US" sz="2400" b="1" dirty="0"/>
                <a:t> </a:t>
              </a:r>
              <a:r>
                <a:rPr lang="en-US" sz="2400" b="1" dirty="0" err="1"/>
                <a:t>icónica</a:t>
              </a:r>
              <a:r>
                <a:rPr lang="en-US" sz="2400" b="1" dirty="0"/>
                <a:t> </a:t>
              </a:r>
              <a:r>
                <a:rPr lang="en-US" sz="2400" dirty="0"/>
                <a:t>do horror </a:t>
              </a:r>
              <a:r>
                <a:rPr lang="en-US" sz="2400" dirty="0" err="1"/>
                <a:t>indiscriminado</a:t>
              </a:r>
              <a:r>
                <a:rPr lang="en-US" sz="2400" dirty="0"/>
                <a:t> no Vietnam,</a:t>
              </a:r>
              <a:r>
                <a:rPr lang="pt-PT" sz="2400" dirty="0"/>
                <a:t> banida do </a:t>
              </a:r>
              <a:r>
                <a:rPr lang="pt-PT" sz="2400" dirty="0" err="1"/>
                <a:t>Youtube</a:t>
              </a:r>
              <a:r>
                <a:rPr lang="pt-PT" sz="2400" dirty="0"/>
                <a:t> e </a:t>
              </a:r>
              <a:r>
                <a:rPr lang="pt-PT" sz="2400" dirty="0" err="1"/>
                <a:t>Facebook</a:t>
              </a:r>
              <a:r>
                <a:rPr lang="pt-PT" sz="2400" dirty="0"/>
                <a:t> por </a:t>
              </a:r>
              <a:r>
                <a:rPr lang="pt-PT" sz="2400" b="1" dirty="0"/>
                <a:t>programas</a:t>
              </a:r>
              <a:r>
                <a:rPr lang="pt-PT" sz="2400" dirty="0"/>
                <a:t> que as consideram imorais. </a:t>
              </a:r>
              <a:endParaRPr lang="en-GB" sz="2400" dirty="0"/>
            </a:p>
          </p:txBody>
        </p:sp>
      </p:grpSp>
    </p:spTree>
    <p:extLst>
      <p:ext uri="{BB962C8B-B14F-4D97-AF65-F5344CB8AC3E}">
        <p14:creationId xmlns:p14="http://schemas.microsoft.com/office/powerpoint/2010/main" val="256421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135559" y="853292"/>
            <a:ext cx="7560840" cy="504056"/>
          </a:xfrm>
        </p:spPr>
        <p:txBody>
          <a:bodyPr>
            <a:normAutofit/>
          </a:bodyPr>
          <a:lstStyle/>
          <a:p>
            <a:pPr algn="l"/>
            <a:r>
              <a:rPr lang="en-GB" sz="2400" b="1" dirty="0" err="1">
                <a:solidFill>
                  <a:schemeClr val="tx1"/>
                </a:solidFill>
              </a:rPr>
              <a:t>Inteligência</a:t>
            </a:r>
            <a:r>
              <a:rPr lang="en-GB" sz="2400" b="1" dirty="0">
                <a:solidFill>
                  <a:schemeClr val="tx1"/>
                </a:solidFill>
              </a:rPr>
              <a:t> Artificial </a:t>
            </a:r>
            <a:r>
              <a:rPr lang="en-GB" sz="2400" b="1" dirty="0" err="1">
                <a:solidFill>
                  <a:schemeClr val="tx1"/>
                </a:solidFill>
              </a:rPr>
              <a:t>Geral</a:t>
            </a:r>
            <a:endParaRPr lang="en-GB" sz="1800" b="1" dirty="0">
              <a:solidFill>
                <a:schemeClr val="tx1"/>
              </a:solidFill>
            </a:endParaRPr>
          </a:p>
          <a:p>
            <a:pPr algn="l"/>
            <a:endParaRPr lang="en-GB" sz="3600" b="1" dirty="0">
              <a:solidFill>
                <a:schemeClr val="tx1"/>
              </a:solidFill>
            </a:endParaRPr>
          </a:p>
        </p:txBody>
      </p:sp>
      <p:sp>
        <p:nvSpPr>
          <p:cNvPr id="4" name="Subtitle 2"/>
          <p:cNvSpPr txBox="1">
            <a:spLocks/>
          </p:cNvSpPr>
          <p:nvPr/>
        </p:nvSpPr>
        <p:spPr>
          <a:xfrm>
            <a:off x="1675983" y="2157353"/>
            <a:ext cx="7560840" cy="53230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400" dirty="0">
                <a:solidFill>
                  <a:schemeClr val="tx1"/>
                </a:solidFill>
              </a:rPr>
              <a:t>Deep Blue e Alfa Go</a:t>
            </a:r>
            <a:r>
              <a:rPr lang="en-GB" sz="2400" b="1" dirty="0">
                <a:solidFill>
                  <a:schemeClr val="tx1"/>
                </a:solidFill>
              </a:rPr>
              <a:t>:  </a:t>
            </a:r>
            <a:r>
              <a:rPr lang="en-GB" sz="2400" b="1" dirty="0" err="1">
                <a:solidFill>
                  <a:schemeClr val="tx1"/>
                </a:solidFill>
              </a:rPr>
              <a:t>inteligência</a:t>
            </a:r>
            <a:r>
              <a:rPr lang="en-GB" sz="2400" b="1" dirty="0">
                <a:solidFill>
                  <a:schemeClr val="tx1"/>
                </a:solidFill>
              </a:rPr>
              <a:t> </a:t>
            </a:r>
            <a:r>
              <a:rPr lang="en-GB" sz="2400" b="1" dirty="0" err="1">
                <a:solidFill>
                  <a:schemeClr val="tx1"/>
                </a:solidFill>
              </a:rPr>
              <a:t>sem</a:t>
            </a:r>
            <a:r>
              <a:rPr lang="en-GB" sz="2400" b="1" dirty="0">
                <a:solidFill>
                  <a:schemeClr val="tx1"/>
                </a:solidFill>
              </a:rPr>
              <a:t> </a:t>
            </a:r>
            <a:r>
              <a:rPr lang="en-GB" sz="2400" b="1" dirty="0" err="1">
                <a:solidFill>
                  <a:schemeClr val="tx1"/>
                </a:solidFill>
              </a:rPr>
              <a:t>consciência</a:t>
            </a:r>
            <a:r>
              <a:rPr lang="en-GB" sz="2400" b="1" dirty="0">
                <a:solidFill>
                  <a:schemeClr val="tx1"/>
                </a:solidFill>
              </a:rPr>
              <a:t> </a:t>
            </a:r>
          </a:p>
          <a:p>
            <a:pPr algn="l"/>
            <a:endParaRPr lang="en-GB" sz="3600" dirty="0">
              <a:solidFill>
                <a:schemeClr val="tx1"/>
              </a:solidFill>
            </a:endParaRPr>
          </a:p>
        </p:txBody>
      </p:sp>
      <p:sp>
        <p:nvSpPr>
          <p:cNvPr id="9" name="Rectangle 3"/>
          <p:cNvSpPr>
            <a:spLocks noChangeArrowheads="1"/>
          </p:cNvSpPr>
          <p:nvPr/>
        </p:nvSpPr>
        <p:spPr bwMode="auto">
          <a:xfrm>
            <a:off x="2438401" y="1406009"/>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a:latin typeface="Arial" pitchFamily="34" charset="0"/>
              <a:cs typeface="Arial" pitchFamily="34" charset="0"/>
            </a:endParaRPr>
          </a:p>
        </p:txBody>
      </p:sp>
      <p:grpSp>
        <p:nvGrpSpPr>
          <p:cNvPr id="10" name="Group 9"/>
          <p:cNvGrpSpPr/>
          <p:nvPr/>
        </p:nvGrpSpPr>
        <p:grpSpPr>
          <a:xfrm>
            <a:off x="1577153" y="2744827"/>
            <a:ext cx="8768113" cy="1894921"/>
            <a:chOff x="1577153" y="2744827"/>
            <a:chExt cx="8768113" cy="1894921"/>
          </a:xfrm>
        </p:grpSpPr>
        <p:grpSp>
          <p:nvGrpSpPr>
            <p:cNvPr id="2" name="Group 1"/>
            <p:cNvGrpSpPr/>
            <p:nvPr/>
          </p:nvGrpSpPr>
          <p:grpSpPr>
            <a:xfrm>
              <a:off x="3971872" y="2817618"/>
              <a:ext cx="6314782" cy="1822130"/>
              <a:chOff x="2477553" y="3173560"/>
              <a:chExt cx="6314782" cy="1822130"/>
            </a:xfrm>
          </p:grpSpPr>
          <p:sp>
            <p:nvSpPr>
              <p:cNvPr id="5" name="TextBox 4"/>
              <p:cNvSpPr txBox="1"/>
              <p:nvPr/>
            </p:nvSpPr>
            <p:spPr>
              <a:xfrm>
                <a:off x="2477553" y="3608566"/>
                <a:ext cx="4920287" cy="1015663"/>
              </a:xfrm>
              <a:prstGeom prst="rect">
                <a:avLst/>
              </a:prstGeom>
              <a:noFill/>
            </p:spPr>
            <p:txBody>
              <a:bodyPr wrap="none" rtlCol="0">
                <a:spAutoFit/>
              </a:bodyPr>
              <a:lstStyle/>
              <a:p>
                <a:r>
                  <a:rPr lang="en-GB" sz="2000" dirty="0"/>
                  <a:t>John </a:t>
                </a:r>
                <a:r>
                  <a:rPr lang="en-GB" sz="2000" dirty="0" err="1"/>
                  <a:t>Searl</a:t>
                </a:r>
                <a:r>
                  <a:rPr lang="en-GB" sz="2000" dirty="0"/>
                  <a:t> e o </a:t>
                </a:r>
                <a:r>
                  <a:rPr lang="en-GB" sz="2000" dirty="0" err="1"/>
                  <a:t>argumento</a:t>
                </a:r>
                <a:r>
                  <a:rPr lang="en-GB" sz="2000" dirty="0"/>
                  <a:t> da “Chinese Room”</a:t>
                </a:r>
              </a:p>
              <a:p>
                <a:endParaRPr lang="en-GB" sz="2000" dirty="0"/>
              </a:p>
              <a:p>
                <a:r>
                  <a:rPr lang="en-GB" sz="2000" dirty="0" err="1"/>
                  <a:t>Argumento</a:t>
                </a:r>
                <a:r>
                  <a:rPr lang="en-GB" sz="2000" dirty="0"/>
                  <a:t> OU </a:t>
                </a:r>
                <a:r>
                  <a:rPr lang="en-GB" sz="2000" dirty="0" err="1"/>
                  <a:t>Paradoxo</a:t>
                </a:r>
                <a:r>
                  <a:rPr lang="en-GB" sz="2000" dirty="0"/>
                  <a:t>?</a:t>
                </a:r>
              </a:p>
            </p:txBody>
          </p:sp>
          <p:pic>
            <p:nvPicPr>
              <p:cNvPr id="1026" name="Picture 2" descr="John searle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24183" y="3173560"/>
                <a:ext cx="1368152" cy="182213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5" name="TextBox 14"/>
            <p:cNvSpPr txBox="1"/>
            <p:nvPr/>
          </p:nvSpPr>
          <p:spPr>
            <a:xfrm>
              <a:off x="1577153" y="2744827"/>
              <a:ext cx="8768113" cy="461665"/>
            </a:xfrm>
            <a:prstGeom prst="rect">
              <a:avLst/>
            </a:prstGeom>
            <a:noFill/>
          </p:spPr>
          <p:txBody>
            <a:bodyPr wrap="square" rtlCol="0">
              <a:spAutoFit/>
            </a:bodyPr>
            <a:lstStyle/>
            <a:p>
              <a:r>
                <a:rPr lang="en-GB" sz="2400" b="1" dirty="0"/>
                <a:t>IAG </a:t>
              </a:r>
              <a:r>
                <a:rPr lang="en-GB" sz="2400" dirty="0" err="1"/>
                <a:t>levanta</a:t>
              </a:r>
              <a:r>
                <a:rPr lang="en-GB" sz="2400" dirty="0"/>
                <a:t> o </a:t>
              </a:r>
              <a:r>
                <a:rPr lang="en-GB" sz="2400" dirty="0" err="1"/>
                <a:t>problema</a:t>
              </a:r>
              <a:r>
                <a:rPr lang="en-GB" sz="2400" dirty="0"/>
                <a:t> da </a:t>
              </a:r>
              <a:r>
                <a:rPr lang="en-GB" sz="2400" dirty="0" err="1"/>
                <a:t>possibilidade</a:t>
              </a:r>
              <a:r>
                <a:rPr lang="en-GB" sz="2400" dirty="0"/>
                <a:t> de </a:t>
              </a:r>
              <a:r>
                <a:rPr lang="en-GB" sz="2400" b="1" dirty="0" err="1"/>
                <a:t>Consciência</a:t>
              </a:r>
              <a:endParaRPr lang="en-GB" sz="2400" b="1" dirty="0"/>
            </a:p>
          </p:txBody>
        </p:sp>
      </p:grpSp>
      <p:pic>
        <p:nvPicPr>
          <p:cNvPr id="1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35257" y="573781"/>
            <a:ext cx="2284671" cy="17352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Rectangle 11"/>
          <p:cNvSpPr/>
          <p:nvPr/>
        </p:nvSpPr>
        <p:spPr>
          <a:xfrm>
            <a:off x="1819154" y="1385464"/>
            <a:ext cx="7877246" cy="461665"/>
          </a:xfrm>
          <a:prstGeom prst="rect">
            <a:avLst/>
          </a:prstGeom>
        </p:spPr>
        <p:txBody>
          <a:bodyPr wrap="square">
            <a:spAutoFit/>
          </a:bodyPr>
          <a:lstStyle/>
          <a:p>
            <a:r>
              <a:rPr lang="en-GB" sz="2400" dirty="0" smtClean="0"/>
              <a:t>IAG </a:t>
            </a:r>
            <a:r>
              <a:rPr lang="en-GB" sz="2400" dirty="0" err="1" smtClean="0"/>
              <a:t>como</a:t>
            </a:r>
            <a:r>
              <a:rPr lang="en-GB" sz="2400" dirty="0" smtClean="0"/>
              <a:t> </a:t>
            </a:r>
            <a:r>
              <a:rPr lang="en-GB" sz="2400" dirty="0"/>
              <a:t>super </a:t>
            </a:r>
            <a:r>
              <a:rPr lang="en-GB" sz="2400" dirty="0" err="1"/>
              <a:t>cérebro</a:t>
            </a:r>
            <a:r>
              <a:rPr lang="en-GB" sz="2400" dirty="0"/>
              <a:t>  </a:t>
            </a:r>
            <a:r>
              <a:rPr lang="en-GB" sz="2400" dirty="0" err="1"/>
              <a:t>computacional</a:t>
            </a:r>
            <a:r>
              <a:rPr lang="en-GB" sz="2400" dirty="0"/>
              <a:t> ?</a:t>
            </a:r>
          </a:p>
        </p:txBody>
      </p:sp>
      <p:grpSp>
        <p:nvGrpSpPr>
          <p:cNvPr id="7" name="Group 6"/>
          <p:cNvGrpSpPr/>
          <p:nvPr/>
        </p:nvGrpSpPr>
        <p:grpSpPr>
          <a:xfrm>
            <a:off x="1965584" y="4111736"/>
            <a:ext cx="5568780" cy="967864"/>
            <a:chOff x="355770" y="4033118"/>
            <a:chExt cx="5568780" cy="967864"/>
          </a:xfrm>
        </p:grpSpPr>
        <p:sp>
          <p:nvSpPr>
            <p:cNvPr id="13" name="TextBox 12"/>
            <p:cNvSpPr txBox="1"/>
            <p:nvPr/>
          </p:nvSpPr>
          <p:spPr>
            <a:xfrm>
              <a:off x="355770" y="4293096"/>
              <a:ext cx="4533939" cy="707886"/>
            </a:xfrm>
            <a:prstGeom prst="rect">
              <a:avLst/>
            </a:prstGeom>
            <a:noFill/>
          </p:spPr>
          <p:txBody>
            <a:bodyPr wrap="none" rtlCol="0">
              <a:spAutoFit/>
            </a:bodyPr>
            <a:lstStyle/>
            <a:p>
              <a:r>
                <a:rPr lang="en-GB" sz="2000" dirty="0"/>
                <a:t>“O que é um </a:t>
              </a:r>
              <a:r>
                <a:rPr lang="en-GB" sz="2000" dirty="0" err="1"/>
                <a:t>Filme</a:t>
              </a:r>
              <a:r>
                <a:rPr lang="en-GB" sz="2000" dirty="0"/>
                <a:t>?” Jean Tardy, </a:t>
              </a:r>
              <a:r>
                <a:rPr lang="en-GB" sz="2000" dirty="0" err="1"/>
                <a:t>autor</a:t>
              </a:r>
              <a:r>
                <a:rPr lang="en-GB" sz="2000" dirty="0"/>
                <a:t> de  </a:t>
              </a:r>
            </a:p>
            <a:p>
              <a:r>
                <a:rPr lang="en-GB" sz="2000" dirty="0"/>
                <a:t>“The Creation of a Conscious Machine”</a:t>
              </a: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22850" y="4033118"/>
              <a:ext cx="901700" cy="908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9" name="TextBox 13"/>
          <p:cNvSpPr txBox="1"/>
          <p:nvPr/>
        </p:nvSpPr>
        <p:spPr>
          <a:xfrm>
            <a:off x="1819155" y="5191126"/>
            <a:ext cx="8388423" cy="830997"/>
          </a:xfrm>
          <a:prstGeom prst="rect">
            <a:avLst/>
          </a:prstGeom>
          <a:noFill/>
        </p:spPr>
        <p:txBody>
          <a:bodyPr wrap="square" rtlCol="0">
            <a:spAutoFit/>
          </a:bodyPr>
          <a:lstStyle/>
          <a:p>
            <a:r>
              <a:rPr lang="en-GB" sz="2400" b="1" dirty="0" err="1"/>
              <a:t>Será</a:t>
            </a:r>
            <a:r>
              <a:rPr lang="en-GB" sz="2400" b="1" dirty="0"/>
              <a:t> a </a:t>
            </a:r>
            <a:r>
              <a:rPr lang="en-GB" sz="2400" b="1" dirty="0" err="1"/>
              <a:t>Consciência</a:t>
            </a:r>
            <a:r>
              <a:rPr lang="en-GB" sz="2400" b="1" dirty="0"/>
              <a:t> </a:t>
            </a:r>
            <a:r>
              <a:rPr lang="en-GB" sz="2400" b="1" dirty="0" err="1"/>
              <a:t>uma</a:t>
            </a:r>
            <a:r>
              <a:rPr lang="en-GB" sz="2400" b="1" dirty="0"/>
              <a:t> </a:t>
            </a:r>
            <a:r>
              <a:rPr lang="en-GB" sz="2400" b="1" dirty="0" err="1"/>
              <a:t>propriedade</a:t>
            </a:r>
            <a:r>
              <a:rPr lang="en-GB" sz="2400" b="1" dirty="0"/>
              <a:t>  EMERGENTE da </a:t>
            </a:r>
            <a:r>
              <a:rPr lang="en-GB" sz="2400" b="1" dirty="0" err="1"/>
              <a:t>interação</a:t>
            </a:r>
            <a:r>
              <a:rPr lang="en-GB" sz="2400" b="1" dirty="0"/>
              <a:t> de </a:t>
            </a:r>
            <a:r>
              <a:rPr lang="en-GB" sz="2400" b="1" dirty="0" err="1"/>
              <a:t>muitas</a:t>
            </a:r>
            <a:r>
              <a:rPr lang="en-GB" sz="2400" b="1" dirty="0"/>
              <a:t> </a:t>
            </a:r>
            <a:r>
              <a:rPr lang="en-GB" sz="2400" b="1" dirty="0" err="1"/>
              <a:t>capacidades</a:t>
            </a:r>
            <a:r>
              <a:rPr lang="en-GB" sz="2400" b="1" dirty="0"/>
              <a:t> </a:t>
            </a:r>
            <a:r>
              <a:rPr lang="en-GB" sz="2400" b="1" dirty="0" err="1"/>
              <a:t>inteligentes</a:t>
            </a:r>
            <a:r>
              <a:rPr lang="en-GB" sz="2400" b="1" dirty="0"/>
              <a:t>??</a:t>
            </a:r>
          </a:p>
        </p:txBody>
      </p:sp>
    </p:spTree>
    <p:extLst>
      <p:ext uri="{BB962C8B-B14F-4D97-AF65-F5344CB8AC3E}">
        <p14:creationId xmlns:p14="http://schemas.microsoft.com/office/powerpoint/2010/main" val="379579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94085" y="3284984"/>
            <a:ext cx="10140257" cy="523220"/>
          </a:xfrm>
          <a:prstGeom prst="rect">
            <a:avLst/>
          </a:prstGeom>
          <a:noFill/>
        </p:spPr>
        <p:txBody>
          <a:bodyPr wrap="square" rtlCol="0">
            <a:spAutoFit/>
          </a:bodyPr>
          <a:lstStyle/>
          <a:p>
            <a:r>
              <a:rPr lang="en-GB" sz="2400" dirty="0"/>
              <a:t>Watson </a:t>
            </a:r>
            <a:r>
              <a:rPr lang="en-GB" sz="2400" dirty="0" err="1"/>
              <a:t>venceu</a:t>
            </a:r>
            <a:r>
              <a:rPr lang="en-GB" sz="2400" dirty="0"/>
              <a:t>  “Jeopardy “</a:t>
            </a:r>
            <a:r>
              <a:rPr lang="en-GB" sz="2400" dirty="0">
                <a:sym typeface="Wingdings" panose="05000000000000000000" pitchFamily="2" charset="2"/>
              </a:rPr>
              <a:t></a:t>
            </a:r>
            <a:r>
              <a:rPr lang="en-GB" sz="2400" dirty="0" err="1"/>
              <a:t>factoides</a:t>
            </a:r>
            <a:r>
              <a:rPr lang="en-GB" sz="2400" dirty="0"/>
              <a:t>. MAS… </a:t>
            </a:r>
            <a:r>
              <a:rPr lang="en-GB" sz="2800" dirty="0" err="1"/>
              <a:t>Ficou</a:t>
            </a:r>
            <a:r>
              <a:rPr lang="en-GB" sz="2800" dirty="0"/>
              <a:t> </a:t>
            </a:r>
            <a:r>
              <a:rPr lang="en-GB" sz="2800" b="1" dirty="0" err="1"/>
              <a:t>feliz</a:t>
            </a:r>
            <a:r>
              <a:rPr lang="en-GB" sz="2800" dirty="0"/>
              <a:t> </a:t>
            </a:r>
            <a:r>
              <a:rPr lang="en-GB" sz="2800" dirty="0" err="1"/>
              <a:t>por</a:t>
            </a:r>
            <a:r>
              <a:rPr lang="en-GB" sz="2800" dirty="0"/>
              <a:t> </a:t>
            </a:r>
            <a:r>
              <a:rPr lang="en-GB" sz="2800" dirty="0" err="1"/>
              <a:t>ter</a:t>
            </a:r>
            <a:r>
              <a:rPr lang="en-GB" sz="2800" dirty="0"/>
              <a:t> </a:t>
            </a:r>
            <a:r>
              <a:rPr lang="en-GB" sz="2800" dirty="0" err="1"/>
              <a:t>ganho</a:t>
            </a:r>
            <a:r>
              <a:rPr lang="en-GB" sz="2800" dirty="0"/>
              <a:t>?  </a:t>
            </a:r>
          </a:p>
        </p:txBody>
      </p:sp>
      <p:pic>
        <p:nvPicPr>
          <p:cNvPr id="6" name="Picture 5" descr="https://media.licdn.com/mpr/mpr/AAEAAQAAAAAAAAsYAAAAJGU1NGVkY2NhLWJhNDktNDYwYi05ZTJkLWVlZWJkYzE4ZjVmNg.jpg"/>
          <p:cNvPicPr/>
          <p:nvPr/>
        </p:nvPicPr>
        <p:blipFill>
          <a:blip r:embed="rId3">
            <a:extLst>
              <a:ext uri="{28A0092B-C50C-407E-A947-70E740481C1C}">
                <a14:useLocalDpi xmlns:a14="http://schemas.microsoft.com/office/drawing/2010/main"/>
              </a:ext>
            </a:extLst>
          </a:blip>
          <a:srcRect/>
          <a:stretch>
            <a:fillRect/>
          </a:stretch>
        </p:blipFill>
        <p:spPr bwMode="auto">
          <a:xfrm>
            <a:off x="6569918" y="1505720"/>
            <a:ext cx="2838450" cy="1419225"/>
          </a:xfrm>
          <a:prstGeom prst="rect">
            <a:avLst/>
          </a:prstGeom>
          <a:noFill/>
          <a:ln>
            <a:noFill/>
          </a:ln>
        </p:spPr>
      </p:pic>
      <p:sp>
        <p:nvSpPr>
          <p:cNvPr id="12" name="Subtitle 2"/>
          <p:cNvSpPr txBox="1">
            <a:spLocks/>
          </p:cNvSpPr>
          <p:nvPr/>
        </p:nvSpPr>
        <p:spPr>
          <a:xfrm>
            <a:off x="1771220" y="1068032"/>
            <a:ext cx="8353738" cy="50405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400" i="1" dirty="0" err="1">
                <a:solidFill>
                  <a:srgbClr val="FFFF00"/>
                </a:solidFill>
              </a:rPr>
              <a:t>Poderá</a:t>
            </a:r>
            <a:r>
              <a:rPr lang="en-GB" sz="2400" i="1" dirty="0">
                <a:solidFill>
                  <a:srgbClr val="FFFF00"/>
                </a:solidFill>
              </a:rPr>
              <a:t> a </a:t>
            </a:r>
            <a:r>
              <a:rPr lang="en-GB" sz="2400" i="1" dirty="0" err="1">
                <a:solidFill>
                  <a:srgbClr val="FFFF00"/>
                </a:solidFill>
              </a:rPr>
              <a:t>Mente</a:t>
            </a:r>
            <a:r>
              <a:rPr lang="en-GB" sz="2400" i="1" dirty="0">
                <a:solidFill>
                  <a:srgbClr val="FFFF00"/>
                </a:solidFill>
              </a:rPr>
              <a:t> </a:t>
            </a:r>
            <a:r>
              <a:rPr lang="en-GB" sz="2400" i="1" dirty="0" err="1">
                <a:solidFill>
                  <a:srgbClr val="FFFF00"/>
                </a:solidFill>
              </a:rPr>
              <a:t>trabalhar</a:t>
            </a:r>
            <a:r>
              <a:rPr lang="en-GB" sz="2400" i="1" dirty="0">
                <a:solidFill>
                  <a:srgbClr val="FFFF00"/>
                </a:solidFill>
              </a:rPr>
              <a:t> </a:t>
            </a:r>
            <a:r>
              <a:rPr lang="en-GB" sz="2400" i="1" dirty="0" err="1">
                <a:solidFill>
                  <a:srgbClr val="FFFF00"/>
                </a:solidFill>
              </a:rPr>
              <a:t>como</a:t>
            </a:r>
            <a:r>
              <a:rPr lang="en-GB" sz="2400" i="1" dirty="0">
                <a:solidFill>
                  <a:srgbClr val="FFFF00"/>
                </a:solidFill>
              </a:rPr>
              <a:t> um </a:t>
            </a:r>
            <a:r>
              <a:rPr lang="en-GB" sz="2400" i="1" dirty="0" err="1">
                <a:solidFill>
                  <a:srgbClr val="FFFF00"/>
                </a:solidFill>
              </a:rPr>
              <a:t>Computador</a:t>
            </a:r>
            <a:r>
              <a:rPr lang="en-GB" sz="2400" i="1" dirty="0">
                <a:solidFill>
                  <a:srgbClr val="FFFF00"/>
                </a:solidFill>
              </a:rPr>
              <a:t>? E o </a:t>
            </a:r>
            <a:r>
              <a:rPr lang="en-GB" sz="2400" i="1" dirty="0" err="1">
                <a:solidFill>
                  <a:srgbClr val="FFFF00"/>
                </a:solidFill>
              </a:rPr>
              <a:t>contrário</a:t>
            </a:r>
            <a:r>
              <a:rPr lang="en-GB" sz="2400" i="1" dirty="0">
                <a:solidFill>
                  <a:srgbClr val="FFFF00"/>
                </a:solidFill>
              </a:rPr>
              <a:t>?</a:t>
            </a:r>
          </a:p>
          <a:p>
            <a:pPr algn="l"/>
            <a:endParaRPr lang="en-GB" sz="3600" dirty="0">
              <a:solidFill>
                <a:srgbClr val="FFFF00"/>
              </a:solidFill>
            </a:endParaRPr>
          </a:p>
        </p:txBody>
      </p:sp>
      <p:grpSp>
        <p:nvGrpSpPr>
          <p:cNvPr id="2" name="Group 1"/>
          <p:cNvGrpSpPr/>
          <p:nvPr/>
        </p:nvGrpSpPr>
        <p:grpSpPr>
          <a:xfrm>
            <a:off x="1554208" y="4008888"/>
            <a:ext cx="10310956" cy="2062103"/>
            <a:chOff x="1554208" y="4008888"/>
            <a:chExt cx="10310956" cy="2062103"/>
          </a:xfrm>
        </p:grpSpPr>
        <p:sp>
          <p:nvSpPr>
            <p:cNvPr id="7" name="TextBox 6"/>
            <p:cNvSpPr txBox="1"/>
            <p:nvPr/>
          </p:nvSpPr>
          <p:spPr>
            <a:xfrm>
              <a:off x="1554208" y="4008888"/>
              <a:ext cx="9843076" cy="2062103"/>
            </a:xfrm>
            <a:prstGeom prst="rect">
              <a:avLst/>
            </a:prstGeom>
            <a:noFill/>
          </p:spPr>
          <p:txBody>
            <a:bodyPr wrap="square" rtlCol="0">
              <a:spAutoFit/>
            </a:bodyPr>
            <a:lstStyle/>
            <a:p>
              <a:r>
                <a:rPr lang="en-GB" sz="2400" b="1" dirty="0" err="1"/>
                <a:t>Sentimentos</a:t>
              </a:r>
              <a:r>
                <a:rPr lang="en-GB" sz="2400" dirty="0"/>
                <a:t> e </a:t>
              </a:r>
              <a:r>
                <a:rPr lang="en-GB" sz="2400" b="1" dirty="0" err="1"/>
                <a:t>Emoções</a:t>
              </a:r>
              <a:r>
                <a:rPr lang="en-GB" sz="2400" dirty="0"/>
                <a:t>  </a:t>
              </a:r>
              <a:r>
                <a:rPr lang="pt-PT" sz="2400" dirty="0"/>
                <a:t>dependem também do corpo!</a:t>
              </a:r>
              <a:r>
                <a:rPr lang="en-GB" sz="2400" dirty="0"/>
                <a:t> (AD)</a:t>
              </a:r>
            </a:p>
            <a:p>
              <a:endParaRPr lang="pt-PT" sz="2400" dirty="0"/>
            </a:p>
            <a:p>
              <a:endParaRPr lang="en-GB" sz="2400" b="1" dirty="0">
                <a:solidFill>
                  <a:srgbClr val="FF0000"/>
                </a:solidFill>
              </a:endParaRPr>
            </a:p>
            <a:p>
              <a:r>
                <a:rPr lang="en-GB" sz="2800" dirty="0" err="1"/>
                <a:t>Estados</a:t>
              </a:r>
              <a:r>
                <a:rPr lang="en-GB" sz="2800" dirty="0"/>
                <a:t> </a:t>
              </a:r>
              <a:r>
                <a:rPr lang="en-GB" sz="2800" b="1" dirty="0">
                  <a:solidFill>
                    <a:srgbClr val="FFFF00"/>
                  </a:solidFill>
                </a:rPr>
                <a:t>“Emotion-like”</a:t>
              </a:r>
              <a:r>
                <a:rPr lang="en-GB" sz="2800" dirty="0">
                  <a:solidFill>
                    <a:srgbClr val="FFFF00"/>
                  </a:solidFill>
                </a:rPr>
                <a:t> </a:t>
              </a:r>
              <a:r>
                <a:rPr lang="en-GB" sz="2800" dirty="0" err="1"/>
                <a:t>alteram</a:t>
              </a:r>
              <a:r>
                <a:rPr lang="en-GB" sz="2800" dirty="0"/>
                <a:t> a </a:t>
              </a:r>
              <a:r>
                <a:rPr lang="en-GB" sz="2800" dirty="0" err="1"/>
                <a:t>maneira</a:t>
              </a:r>
              <a:r>
                <a:rPr lang="en-GB" sz="2800" dirty="0"/>
                <a:t> </a:t>
              </a:r>
              <a:r>
                <a:rPr lang="en-GB" sz="2800" dirty="0" err="1"/>
                <a:t>como</a:t>
              </a:r>
              <a:r>
                <a:rPr lang="en-GB" sz="2800" dirty="0"/>
                <a:t> </a:t>
              </a:r>
              <a:r>
                <a:rPr lang="en-GB" sz="2800" dirty="0" err="1"/>
                <a:t>Agentes</a:t>
              </a:r>
              <a:r>
                <a:rPr lang="en-GB" sz="2800" dirty="0"/>
                <a:t> </a:t>
              </a:r>
              <a:r>
                <a:rPr lang="en-GB" sz="2800" dirty="0" err="1"/>
                <a:t>decidem</a:t>
              </a:r>
              <a:r>
                <a:rPr lang="en-GB" sz="2800" dirty="0"/>
                <a:t>, </a:t>
              </a:r>
              <a:r>
                <a:rPr lang="en-GB" sz="2800" dirty="0" err="1"/>
                <a:t>memorizam</a:t>
              </a:r>
              <a:r>
                <a:rPr lang="en-GB" sz="2800" dirty="0"/>
                <a:t>, </a:t>
              </a:r>
              <a:r>
                <a:rPr lang="en-GB" sz="2800" dirty="0" err="1"/>
                <a:t>agem</a:t>
              </a:r>
              <a:r>
                <a:rPr lang="en-GB" sz="2800" dirty="0"/>
                <a:t> …</a:t>
              </a:r>
            </a:p>
          </p:txBody>
        </p:sp>
        <p:sp>
          <p:nvSpPr>
            <p:cNvPr id="3" name="TextBox 2"/>
            <p:cNvSpPr txBox="1"/>
            <p:nvPr/>
          </p:nvSpPr>
          <p:spPr>
            <a:xfrm rot="20790664">
              <a:off x="9425522" y="4056306"/>
              <a:ext cx="2439642" cy="646331"/>
            </a:xfrm>
            <a:prstGeom prst="rect">
              <a:avLst/>
            </a:prstGeom>
            <a:solidFill>
              <a:srgbClr val="FFFF00"/>
            </a:solidFill>
          </p:spPr>
          <p:txBody>
            <a:bodyPr wrap="none" rtlCol="0">
              <a:spAutoFit/>
            </a:bodyPr>
            <a:lstStyle/>
            <a:p>
              <a:r>
                <a:rPr lang="pt-PT" dirty="0">
                  <a:solidFill>
                    <a:srgbClr val="000000"/>
                  </a:solidFill>
                </a:rPr>
                <a:t>HOMEOSTASIS</a:t>
              </a:r>
            </a:p>
            <a:p>
              <a:r>
                <a:rPr lang="pt-PT" dirty="0">
                  <a:solidFill>
                    <a:srgbClr val="000000"/>
                  </a:solidFill>
                </a:rPr>
                <a:t>(sobreviver e prosperar)</a:t>
              </a:r>
              <a:endParaRPr lang="en-GB" dirty="0">
                <a:solidFill>
                  <a:srgbClr val="000000"/>
                </a:solidFill>
              </a:endParaRPr>
            </a:p>
          </p:txBody>
        </p:sp>
      </p:grpSp>
      <p:sp>
        <p:nvSpPr>
          <p:cNvPr id="10" name="TextBox 13"/>
          <p:cNvSpPr txBox="1"/>
          <p:nvPr/>
        </p:nvSpPr>
        <p:spPr>
          <a:xfrm>
            <a:off x="492798" y="1552969"/>
            <a:ext cx="7069748" cy="830997"/>
          </a:xfrm>
          <a:prstGeom prst="rect">
            <a:avLst/>
          </a:prstGeom>
          <a:noFill/>
        </p:spPr>
        <p:txBody>
          <a:bodyPr wrap="square" rtlCol="0">
            <a:spAutoFit/>
          </a:bodyPr>
          <a:lstStyle/>
          <a:p>
            <a:r>
              <a:rPr lang="pt-PT" sz="2400" dirty="0"/>
              <a:t>Mimar um cérebro “in Silicon”  Versus  “in vivo”.</a:t>
            </a:r>
          </a:p>
          <a:p>
            <a:r>
              <a:rPr lang="pt-PT" sz="2400" dirty="0"/>
              <a:t>Transístores versus sinapses …</a:t>
            </a:r>
            <a:endParaRPr lang="en-GB" sz="2400" dirty="0"/>
          </a:p>
        </p:txBody>
      </p:sp>
      <p:sp>
        <p:nvSpPr>
          <p:cNvPr id="11" name="TextBox 17"/>
          <p:cNvSpPr txBox="1"/>
          <p:nvPr/>
        </p:nvSpPr>
        <p:spPr>
          <a:xfrm rot="20720395">
            <a:off x="2753359" y="2195822"/>
            <a:ext cx="7633119" cy="400110"/>
          </a:xfrm>
          <a:prstGeom prst="rect">
            <a:avLst/>
          </a:prstGeom>
          <a:solidFill>
            <a:srgbClr val="FFFF00"/>
          </a:solidFill>
        </p:spPr>
        <p:txBody>
          <a:bodyPr wrap="none" rtlCol="0">
            <a:spAutoFit/>
          </a:bodyPr>
          <a:lstStyle/>
          <a:p>
            <a:r>
              <a:rPr lang="en-US" sz="2000" dirty="0" err="1">
                <a:solidFill>
                  <a:schemeClr val="bg1"/>
                </a:solidFill>
              </a:rPr>
              <a:t>integração</a:t>
            </a:r>
            <a:r>
              <a:rPr lang="en-US" sz="2000" dirty="0">
                <a:solidFill>
                  <a:schemeClr val="bg1"/>
                </a:solidFill>
              </a:rPr>
              <a:t> de transistors </a:t>
            </a:r>
            <a:r>
              <a:rPr lang="en-US" sz="2000" b="1" dirty="0" err="1">
                <a:solidFill>
                  <a:schemeClr val="bg1"/>
                </a:solidFill>
              </a:rPr>
              <a:t>ainda</a:t>
            </a:r>
            <a:r>
              <a:rPr lang="en-US" sz="2000" b="1" dirty="0">
                <a:solidFill>
                  <a:schemeClr val="bg1"/>
                </a:solidFill>
              </a:rPr>
              <a:t>/</a:t>
            </a:r>
            <a:r>
              <a:rPr lang="en-US" sz="2000" b="1" dirty="0" err="1">
                <a:solidFill>
                  <a:schemeClr val="bg1"/>
                </a:solidFill>
              </a:rPr>
              <a:t>já</a:t>
            </a:r>
            <a:r>
              <a:rPr lang="en-US" sz="2000" dirty="0">
                <a:solidFill>
                  <a:schemeClr val="bg1"/>
                </a:solidFill>
              </a:rPr>
              <a:t> a </a:t>
            </a:r>
            <a:r>
              <a:rPr lang="en-US" sz="2000" dirty="0" err="1">
                <a:solidFill>
                  <a:schemeClr val="bg1"/>
                </a:solidFill>
              </a:rPr>
              <a:t>alguns</a:t>
            </a:r>
            <a:r>
              <a:rPr lang="en-US" sz="2000" dirty="0">
                <a:solidFill>
                  <a:schemeClr val="bg1"/>
                </a:solidFill>
              </a:rPr>
              <a:t> </a:t>
            </a:r>
            <a:r>
              <a:rPr lang="en-US" sz="2000" dirty="0" err="1">
                <a:solidFill>
                  <a:schemeClr val="bg1"/>
                </a:solidFill>
              </a:rPr>
              <a:t>anos</a:t>
            </a:r>
            <a:r>
              <a:rPr lang="en-US" sz="2000" dirty="0">
                <a:solidFill>
                  <a:schemeClr val="bg1"/>
                </a:solidFill>
              </a:rPr>
              <a:t> da </a:t>
            </a:r>
            <a:r>
              <a:rPr lang="en-US" sz="2000" dirty="0" err="1">
                <a:solidFill>
                  <a:schemeClr val="bg1"/>
                </a:solidFill>
              </a:rPr>
              <a:t>densidade</a:t>
            </a:r>
            <a:r>
              <a:rPr lang="en-US" sz="2000" dirty="0">
                <a:solidFill>
                  <a:schemeClr val="bg1"/>
                </a:solidFill>
              </a:rPr>
              <a:t> neuronal</a:t>
            </a:r>
          </a:p>
        </p:txBody>
      </p:sp>
    </p:spTree>
    <p:extLst>
      <p:ext uri="{BB962C8B-B14F-4D97-AF65-F5344CB8AC3E}">
        <p14:creationId xmlns:p14="http://schemas.microsoft.com/office/powerpoint/2010/main" val="4967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71220" y="1041425"/>
            <a:ext cx="7560840" cy="504056"/>
          </a:xfrm>
        </p:spPr>
        <p:txBody>
          <a:bodyPr>
            <a:normAutofit/>
          </a:bodyPr>
          <a:lstStyle/>
          <a:p>
            <a:pPr algn="l"/>
            <a:r>
              <a:rPr lang="en-GB" sz="2400" i="1" dirty="0" err="1">
                <a:solidFill>
                  <a:schemeClr val="tx1"/>
                </a:solidFill>
              </a:rPr>
              <a:t>Poderá</a:t>
            </a:r>
            <a:r>
              <a:rPr lang="en-GB" sz="2400" i="1" dirty="0">
                <a:solidFill>
                  <a:schemeClr val="tx1"/>
                </a:solidFill>
              </a:rPr>
              <a:t> um </a:t>
            </a:r>
            <a:r>
              <a:rPr lang="en-GB" sz="2400" i="1" dirty="0" err="1">
                <a:solidFill>
                  <a:schemeClr val="tx1"/>
                </a:solidFill>
              </a:rPr>
              <a:t>Computador</a:t>
            </a:r>
            <a:r>
              <a:rPr lang="en-GB" sz="2400" i="1" dirty="0">
                <a:solidFill>
                  <a:schemeClr val="tx1"/>
                </a:solidFill>
              </a:rPr>
              <a:t> </a:t>
            </a:r>
            <a:r>
              <a:rPr lang="en-GB" sz="2400" i="1" dirty="0" err="1">
                <a:solidFill>
                  <a:schemeClr val="tx1"/>
                </a:solidFill>
              </a:rPr>
              <a:t>funcionar</a:t>
            </a:r>
            <a:r>
              <a:rPr lang="en-GB" sz="2400" i="1" dirty="0">
                <a:solidFill>
                  <a:schemeClr val="tx1"/>
                </a:solidFill>
              </a:rPr>
              <a:t> </a:t>
            </a:r>
            <a:r>
              <a:rPr lang="en-GB" sz="2400" i="1" dirty="0" err="1">
                <a:solidFill>
                  <a:schemeClr val="tx1"/>
                </a:solidFill>
              </a:rPr>
              <a:t>como</a:t>
            </a:r>
            <a:r>
              <a:rPr lang="en-GB" sz="2400" i="1" dirty="0">
                <a:solidFill>
                  <a:schemeClr val="tx1"/>
                </a:solidFill>
              </a:rPr>
              <a:t> </a:t>
            </a:r>
            <a:r>
              <a:rPr lang="en-GB" sz="2400" i="1" dirty="0" err="1">
                <a:solidFill>
                  <a:schemeClr val="tx1"/>
                </a:solidFill>
              </a:rPr>
              <a:t>uma</a:t>
            </a:r>
            <a:r>
              <a:rPr lang="en-GB" sz="2400" i="1" dirty="0">
                <a:solidFill>
                  <a:schemeClr val="tx1"/>
                </a:solidFill>
              </a:rPr>
              <a:t> </a:t>
            </a:r>
            <a:r>
              <a:rPr lang="en-GB" sz="2400" i="1" dirty="0" err="1">
                <a:solidFill>
                  <a:schemeClr val="tx1"/>
                </a:solidFill>
              </a:rPr>
              <a:t>Mente</a:t>
            </a:r>
            <a:r>
              <a:rPr lang="en-GB" sz="2400" i="1" dirty="0">
                <a:solidFill>
                  <a:schemeClr val="tx1"/>
                </a:solidFill>
              </a:rPr>
              <a:t>?</a:t>
            </a:r>
          </a:p>
          <a:p>
            <a:pPr algn="l"/>
            <a:endParaRPr lang="en-GB" sz="3200" dirty="0">
              <a:solidFill>
                <a:schemeClr val="tx1"/>
              </a:solidFill>
            </a:endParaRPr>
          </a:p>
        </p:txBody>
      </p:sp>
      <p:sp>
        <p:nvSpPr>
          <p:cNvPr id="14" name="TextBox 13"/>
          <p:cNvSpPr txBox="1"/>
          <p:nvPr/>
        </p:nvSpPr>
        <p:spPr>
          <a:xfrm>
            <a:off x="1711967" y="1363550"/>
            <a:ext cx="10039358" cy="830997"/>
          </a:xfrm>
          <a:prstGeom prst="rect">
            <a:avLst/>
          </a:prstGeom>
          <a:noFill/>
        </p:spPr>
        <p:txBody>
          <a:bodyPr wrap="square" rtlCol="0">
            <a:spAutoFit/>
          </a:bodyPr>
          <a:lstStyle/>
          <a:p>
            <a:r>
              <a:rPr lang="pt-PT" sz="2400" b="1" dirty="0"/>
              <a:t>Download</a:t>
            </a:r>
            <a:r>
              <a:rPr lang="pt-PT" sz="2400" dirty="0"/>
              <a:t> de um cérebro para uma entidade artificial (robô, computador, rede de computadores)? </a:t>
            </a:r>
            <a:endParaRPr lang="en-GB" sz="2400" dirty="0"/>
          </a:p>
        </p:txBody>
      </p:sp>
      <p:sp>
        <p:nvSpPr>
          <p:cNvPr id="7" name="TextBox 6"/>
          <p:cNvSpPr txBox="1"/>
          <p:nvPr/>
        </p:nvSpPr>
        <p:spPr>
          <a:xfrm rot="21187202">
            <a:off x="1159059" y="3286475"/>
            <a:ext cx="3831525" cy="1015663"/>
          </a:xfrm>
          <a:prstGeom prst="rect">
            <a:avLst/>
          </a:prstGeom>
          <a:noFill/>
        </p:spPr>
        <p:txBody>
          <a:bodyPr wrap="square" rtlCol="0">
            <a:spAutoFit/>
          </a:bodyPr>
          <a:lstStyle/>
          <a:p>
            <a:r>
              <a:rPr lang="en-GB" sz="2000" b="1" dirty="0" err="1"/>
              <a:t>Evolução</a:t>
            </a:r>
            <a:r>
              <a:rPr lang="en-GB" sz="2000" b="1" dirty="0"/>
              <a:t> de um </a:t>
            </a:r>
            <a:r>
              <a:rPr lang="en-GB" sz="2000" b="1" dirty="0" err="1"/>
              <a:t>Cérebro</a:t>
            </a:r>
            <a:r>
              <a:rPr lang="en-GB" sz="2000" b="1" dirty="0"/>
              <a:t> Digital </a:t>
            </a:r>
            <a:r>
              <a:rPr lang="en-GB" sz="2000" dirty="0">
                <a:sym typeface="Wingdings" panose="05000000000000000000" pitchFamily="2" charset="2"/>
              </a:rPr>
              <a:t></a:t>
            </a:r>
            <a:r>
              <a:rPr lang="en-GB" sz="2000" dirty="0" err="1">
                <a:sym typeface="Wingdings" panose="05000000000000000000" pitchFamily="2" charset="2"/>
              </a:rPr>
              <a:t>estímulos</a:t>
            </a:r>
            <a:r>
              <a:rPr lang="en-GB" sz="2000" dirty="0">
                <a:sym typeface="Wingdings" panose="05000000000000000000" pitchFamily="2" charset="2"/>
              </a:rPr>
              <a:t> </a:t>
            </a:r>
            <a:r>
              <a:rPr lang="en-GB" sz="2000" dirty="0" err="1">
                <a:sym typeface="Wingdings" panose="05000000000000000000" pitchFamily="2" charset="2"/>
              </a:rPr>
              <a:t>muito</a:t>
            </a:r>
            <a:r>
              <a:rPr lang="en-GB" sz="2000" dirty="0">
                <a:sym typeface="Wingdings" panose="05000000000000000000" pitchFamily="2" charset="2"/>
              </a:rPr>
              <a:t> </a:t>
            </a:r>
            <a:r>
              <a:rPr lang="en-GB" sz="2000" dirty="0" err="1">
                <a:sym typeface="Wingdings" panose="05000000000000000000" pitchFamily="2" charset="2"/>
              </a:rPr>
              <a:t>complexos</a:t>
            </a:r>
            <a:r>
              <a:rPr lang="en-GB" sz="2000" dirty="0">
                <a:sym typeface="Wingdings" panose="05000000000000000000" pitchFamily="2" charset="2"/>
              </a:rPr>
              <a:t> </a:t>
            </a:r>
            <a:r>
              <a:rPr lang="en-GB" sz="2000" dirty="0" err="1">
                <a:sym typeface="Wingdings" panose="05000000000000000000" pitchFamily="2" charset="2"/>
              </a:rPr>
              <a:t>muitissimos</a:t>
            </a:r>
            <a:r>
              <a:rPr lang="en-GB" sz="2000" dirty="0">
                <a:sym typeface="Wingdings" panose="05000000000000000000" pitchFamily="2" charset="2"/>
              </a:rPr>
              <a:t> </a:t>
            </a:r>
            <a:r>
              <a:rPr lang="en-GB" sz="2000" dirty="0" err="1">
                <a:sym typeface="Wingdings" panose="05000000000000000000" pitchFamily="2" charset="2"/>
              </a:rPr>
              <a:t>sensores</a:t>
            </a:r>
            <a:r>
              <a:rPr lang="en-GB" sz="2000" dirty="0"/>
              <a:t> e </a:t>
            </a:r>
            <a:r>
              <a:rPr lang="en-GB" sz="2000" dirty="0" err="1"/>
              <a:t>corpo</a:t>
            </a:r>
            <a:r>
              <a:rPr lang="en-GB" sz="2000" dirty="0"/>
              <a:t>... </a:t>
            </a:r>
          </a:p>
        </p:txBody>
      </p:sp>
      <p:grpSp>
        <p:nvGrpSpPr>
          <p:cNvPr id="4" name="Group 3"/>
          <p:cNvGrpSpPr/>
          <p:nvPr/>
        </p:nvGrpSpPr>
        <p:grpSpPr>
          <a:xfrm>
            <a:off x="5735961" y="1847752"/>
            <a:ext cx="3903811" cy="1443038"/>
            <a:chOff x="4211960" y="1639063"/>
            <a:chExt cx="3903811" cy="1443038"/>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72327" y="1653578"/>
              <a:ext cx="2043444" cy="14227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11960" y="1639063"/>
              <a:ext cx="1809751" cy="1443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8" name="Rectangle 7"/>
          <p:cNvSpPr/>
          <p:nvPr/>
        </p:nvSpPr>
        <p:spPr>
          <a:xfrm rot="21271343">
            <a:off x="505256" y="2268722"/>
            <a:ext cx="4730045" cy="1015663"/>
          </a:xfrm>
          <a:prstGeom prst="rect">
            <a:avLst/>
          </a:prstGeom>
          <a:solidFill>
            <a:srgbClr val="FFFF00"/>
          </a:solidFill>
        </p:spPr>
        <p:txBody>
          <a:bodyPr wrap="square">
            <a:spAutoFit/>
          </a:bodyPr>
          <a:lstStyle/>
          <a:p>
            <a:r>
              <a:rPr lang="en-GB" sz="2000" dirty="0" err="1">
                <a:solidFill>
                  <a:schemeClr val="bg1"/>
                </a:solidFill>
              </a:rPr>
              <a:t>Suposição</a:t>
            </a:r>
            <a:r>
              <a:rPr lang="en-GB" sz="2000" dirty="0">
                <a:solidFill>
                  <a:schemeClr val="bg1"/>
                </a:solidFill>
              </a:rPr>
              <a:t> </a:t>
            </a:r>
            <a:r>
              <a:rPr lang="en-GB" sz="2000" dirty="0" err="1">
                <a:solidFill>
                  <a:schemeClr val="bg1"/>
                </a:solidFill>
              </a:rPr>
              <a:t>justa</a:t>
            </a:r>
            <a:r>
              <a:rPr lang="en-GB" sz="2000" dirty="0">
                <a:solidFill>
                  <a:schemeClr val="bg1"/>
                </a:solidFill>
              </a:rPr>
              <a:t>: </a:t>
            </a:r>
          </a:p>
          <a:p>
            <a:r>
              <a:rPr lang="en-GB" sz="2000" dirty="0" err="1">
                <a:solidFill>
                  <a:schemeClr val="bg1"/>
                </a:solidFill>
              </a:rPr>
              <a:t>Máquinas</a:t>
            </a:r>
            <a:r>
              <a:rPr lang="en-GB" sz="2000" dirty="0">
                <a:solidFill>
                  <a:schemeClr val="bg1"/>
                </a:solidFill>
              </a:rPr>
              <a:t> </a:t>
            </a:r>
            <a:r>
              <a:rPr lang="en-GB" sz="2000" dirty="0" err="1">
                <a:solidFill>
                  <a:schemeClr val="bg1"/>
                </a:solidFill>
              </a:rPr>
              <a:t>construidas</a:t>
            </a:r>
            <a:r>
              <a:rPr lang="en-GB" sz="2000" dirty="0">
                <a:solidFill>
                  <a:schemeClr val="bg1"/>
                </a:solidFill>
              </a:rPr>
              <a:t> </a:t>
            </a:r>
            <a:r>
              <a:rPr lang="en-GB" sz="2000" dirty="0" err="1">
                <a:solidFill>
                  <a:schemeClr val="bg1"/>
                </a:solidFill>
              </a:rPr>
              <a:t>por</a:t>
            </a:r>
            <a:r>
              <a:rPr lang="en-GB" sz="2000" dirty="0">
                <a:solidFill>
                  <a:schemeClr val="bg1"/>
                </a:solidFill>
              </a:rPr>
              <a:t> </a:t>
            </a:r>
            <a:r>
              <a:rPr lang="en-GB" sz="2000" dirty="0" err="1">
                <a:solidFill>
                  <a:schemeClr val="bg1"/>
                </a:solidFill>
              </a:rPr>
              <a:t>humanos</a:t>
            </a:r>
            <a:r>
              <a:rPr lang="en-GB" sz="2000" dirty="0">
                <a:solidFill>
                  <a:schemeClr val="bg1"/>
                </a:solidFill>
              </a:rPr>
              <a:t> que </a:t>
            </a:r>
            <a:r>
              <a:rPr lang="en-GB" sz="2000" dirty="0" err="1">
                <a:solidFill>
                  <a:schemeClr val="bg1"/>
                </a:solidFill>
              </a:rPr>
              <a:t>erram</a:t>
            </a:r>
            <a:r>
              <a:rPr lang="en-GB" sz="2000" dirty="0">
                <a:solidFill>
                  <a:schemeClr val="bg1"/>
                </a:solidFill>
              </a:rPr>
              <a:t> </a:t>
            </a:r>
            <a:r>
              <a:rPr lang="en-GB" sz="2000" dirty="0" err="1">
                <a:solidFill>
                  <a:schemeClr val="bg1"/>
                </a:solidFill>
              </a:rPr>
              <a:t>serão</a:t>
            </a:r>
            <a:r>
              <a:rPr lang="en-GB" sz="2000" dirty="0">
                <a:solidFill>
                  <a:schemeClr val="bg1"/>
                </a:solidFill>
              </a:rPr>
              <a:t> </a:t>
            </a:r>
            <a:r>
              <a:rPr lang="en-GB" sz="2000" dirty="0" err="1" smtClean="0">
                <a:solidFill>
                  <a:schemeClr val="bg1"/>
                </a:solidFill>
              </a:rPr>
              <a:t>erróneas</a:t>
            </a:r>
            <a:r>
              <a:rPr lang="en-GB" sz="2000" dirty="0" smtClean="0">
                <a:solidFill>
                  <a:schemeClr val="bg1"/>
                </a:solidFill>
              </a:rPr>
              <a:t> </a:t>
            </a:r>
            <a:r>
              <a:rPr lang="en-GB" sz="2000" dirty="0" err="1" smtClean="0">
                <a:solidFill>
                  <a:schemeClr val="bg1"/>
                </a:solidFill>
              </a:rPr>
              <a:t>como</a:t>
            </a:r>
            <a:r>
              <a:rPr lang="en-GB" sz="2000" dirty="0" smtClean="0">
                <a:solidFill>
                  <a:schemeClr val="bg1"/>
                </a:solidFill>
              </a:rPr>
              <a:t> </a:t>
            </a:r>
            <a:r>
              <a:rPr lang="en-GB" sz="2000" dirty="0" err="1" smtClean="0">
                <a:solidFill>
                  <a:schemeClr val="bg1"/>
                </a:solidFill>
              </a:rPr>
              <a:t>eles</a:t>
            </a:r>
            <a:r>
              <a:rPr lang="en-GB" sz="2000" dirty="0">
                <a:solidFill>
                  <a:schemeClr val="bg1"/>
                </a:solidFill>
              </a:rPr>
              <a:t>.</a:t>
            </a:r>
          </a:p>
        </p:txBody>
      </p:sp>
      <p:grpSp>
        <p:nvGrpSpPr>
          <p:cNvPr id="2" name="Group 1"/>
          <p:cNvGrpSpPr/>
          <p:nvPr/>
        </p:nvGrpSpPr>
        <p:grpSpPr>
          <a:xfrm>
            <a:off x="1336355" y="4287163"/>
            <a:ext cx="10453806" cy="1785104"/>
            <a:chOff x="1336355" y="4287163"/>
            <a:chExt cx="10453806" cy="1785104"/>
          </a:xfrm>
        </p:grpSpPr>
        <p:sp>
          <p:nvSpPr>
            <p:cNvPr id="6" name="TextBox 5"/>
            <p:cNvSpPr txBox="1"/>
            <p:nvPr/>
          </p:nvSpPr>
          <p:spPr>
            <a:xfrm>
              <a:off x="1336355" y="4287163"/>
              <a:ext cx="8686700" cy="1785104"/>
            </a:xfrm>
            <a:prstGeom prst="rect">
              <a:avLst/>
            </a:prstGeom>
            <a:noFill/>
          </p:spPr>
          <p:txBody>
            <a:bodyPr wrap="square" rtlCol="0">
              <a:spAutoFit/>
            </a:bodyPr>
            <a:lstStyle/>
            <a:p>
              <a:r>
                <a:rPr lang="en-GB" sz="2400" b="1" dirty="0" err="1">
                  <a:solidFill>
                    <a:srgbClr val="FFFF00"/>
                  </a:solidFill>
                </a:rPr>
                <a:t>AlterEgo</a:t>
              </a:r>
              <a:r>
                <a:rPr lang="en-GB" sz="2400" dirty="0">
                  <a:solidFill>
                    <a:srgbClr val="FFFF00"/>
                  </a:solidFill>
                </a:rPr>
                <a:t> </a:t>
              </a:r>
              <a:r>
                <a:rPr lang="en-GB" sz="2400" dirty="0"/>
                <a:t> </a:t>
              </a:r>
              <a:r>
                <a:rPr lang="en-GB" sz="2400" dirty="0" err="1"/>
                <a:t>permite</a:t>
              </a:r>
              <a:r>
                <a:rPr lang="en-GB" sz="2400" dirty="0"/>
                <a:t> a </a:t>
              </a:r>
              <a:r>
                <a:rPr lang="en-GB" sz="2400" dirty="0" err="1"/>
                <a:t>humanos</a:t>
              </a:r>
              <a:r>
                <a:rPr lang="en-GB" sz="2400" dirty="0"/>
                <a:t> </a:t>
              </a:r>
              <a:r>
                <a:rPr lang="en-GB" sz="2400" b="1" i="1" dirty="0" err="1"/>
                <a:t>conversar</a:t>
              </a:r>
              <a:r>
                <a:rPr lang="en-GB" sz="2400" b="1" i="1" dirty="0"/>
                <a:t> </a:t>
              </a:r>
              <a:r>
                <a:rPr lang="en-GB" sz="2400" b="1" i="1" dirty="0" err="1"/>
                <a:t>em</a:t>
              </a:r>
              <a:r>
                <a:rPr lang="en-GB" sz="2400" b="1" i="1" dirty="0"/>
                <a:t> </a:t>
              </a:r>
              <a:r>
                <a:rPr lang="en-GB" sz="2400" i="1" dirty="0" err="1"/>
                <a:t>linguagem</a:t>
              </a:r>
              <a:r>
                <a:rPr lang="en-GB" sz="2400" i="1" dirty="0"/>
                <a:t> natural </a:t>
              </a:r>
              <a:r>
                <a:rPr lang="en-GB" sz="2400" b="1" i="1" dirty="0"/>
                <a:t>com </a:t>
              </a:r>
              <a:r>
                <a:rPr lang="en-GB" sz="2400" b="1" i="1" dirty="0" err="1"/>
                <a:t>assistentes</a:t>
              </a:r>
              <a:r>
                <a:rPr lang="en-GB" sz="2400" b="1" i="1" dirty="0"/>
                <a:t> de </a:t>
              </a:r>
              <a:r>
                <a:rPr lang="en-GB" sz="2400" b="1" i="1" dirty="0" err="1"/>
                <a:t>Inteligência</a:t>
              </a:r>
              <a:r>
                <a:rPr lang="en-GB" sz="2400" b="1" i="1" dirty="0"/>
                <a:t> Artificial, </a:t>
              </a:r>
              <a:r>
                <a:rPr lang="en-GB" sz="2400" b="1" i="1" dirty="0" err="1"/>
                <a:t>serviços</a:t>
              </a:r>
              <a:r>
                <a:rPr lang="en-GB" sz="2400" b="1" i="1" dirty="0"/>
                <a:t>, e outros </a:t>
              </a:r>
              <a:r>
                <a:rPr lang="en-GB" sz="2400" b="1" i="1" dirty="0" err="1"/>
                <a:t>sem</a:t>
              </a:r>
              <a:r>
                <a:rPr lang="en-GB" sz="2400" b="1" i="1" dirty="0"/>
                <a:t> </a:t>
              </a:r>
              <a:r>
                <a:rPr lang="en-GB" sz="2400" b="1" i="1" dirty="0" err="1"/>
                <a:t>usar</a:t>
              </a:r>
              <a:r>
                <a:rPr lang="en-GB" sz="2400" b="1" i="1" dirty="0"/>
                <a:t> a </a:t>
              </a:r>
              <a:r>
                <a:rPr lang="en-GB" sz="2400" b="1" i="1" dirty="0" err="1"/>
                <a:t>voz</a:t>
              </a:r>
              <a:r>
                <a:rPr lang="en-GB" sz="2400" b="1" i="1" dirty="0"/>
                <a:t>,</a:t>
              </a:r>
              <a:r>
                <a:rPr lang="en-GB" sz="2400" dirty="0"/>
                <a:t>  </a:t>
              </a:r>
              <a:r>
                <a:rPr lang="en-GB" sz="2400" dirty="0" err="1"/>
                <a:t>simpesmente</a:t>
              </a:r>
              <a:r>
                <a:rPr lang="en-GB" sz="2400" dirty="0"/>
                <a:t> </a:t>
              </a:r>
              <a:r>
                <a:rPr lang="en-GB" sz="2400" dirty="0" err="1"/>
                <a:t>por</a:t>
              </a:r>
              <a:r>
                <a:rPr lang="en-GB" sz="2400" dirty="0"/>
                <a:t> </a:t>
              </a:r>
              <a:r>
                <a:rPr lang="en-GB" sz="2400" b="1" i="1" dirty="0" err="1">
                  <a:solidFill>
                    <a:srgbClr val="FFFF00"/>
                  </a:solidFill>
                </a:rPr>
                <a:t>vocalização</a:t>
              </a:r>
              <a:r>
                <a:rPr lang="en-GB" sz="2400" b="1" i="1" dirty="0">
                  <a:solidFill>
                    <a:srgbClr val="FFFF00"/>
                  </a:solidFill>
                </a:rPr>
                <a:t> </a:t>
              </a:r>
              <a:r>
                <a:rPr lang="en-GB" sz="2400" b="1" i="1" dirty="0" err="1">
                  <a:solidFill>
                    <a:srgbClr val="FFFF00"/>
                  </a:solidFill>
                </a:rPr>
                <a:t>interna</a:t>
              </a:r>
              <a:r>
                <a:rPr lang="en-GB" sz="2400" dirty="0"/>
                <a:t>. </a:t>
              </a:r>
            </a:p>
            <a:p>
              <a:r>
                <a:rPr lang="en-GB" i="1" dirty="0"/>
                <a:t>A. </a:t>
              </a:r>
              <a:r>
                <a:rPr lang="en-GB" i="1" dirty="0" err="1"/>
                <a:t>Kapur</a:t>
              </a:r>
              <a:r>
                <a:rPr lang="en-GB" i="1" dirty="0"/>
                <a:t>, S. </a:t>
              </a:r>
              <a:r>
                <a:rPr lang="en-GB" i="1" dirty="0" err="1"/>
                <a:t>Kapur</a:t>
              </a:r>
              <a:r>
                <a:rPr lang="en-GB" i="1" dirty="0"/>
                <a:t>, and P. </a:t>
              </a:r>
              <a:r>
                <a:rPr lang="en-GB" i="1" dirty="0" err="1"/>
                <a:t>Maes</a:t>
              </a:r>
              <a:r>
                <a:rPr lang="en-GB" i="1" dirty="0"/>
                <a:t>, "</a:t>
              </a:r>
              <a:r>
                <a:rPr lang="en-GB" i="1" dirty="0" err="1"/>
                <a:t>AlterEgo</a:t>
              </a:r>
              <a:r>
                <a:rPr lang="en-GB" i="1" dirty="0"/>
                <a:t>: A Personalized Wearable Silent Speech </a:t>
              </a:r>
              <a:r>
                <a:rPr lang="en-GB" b="1" i="1" dirty="0"/>
                <a:t>Interface</a:t>
              </a:r>
              <a:r>
                <a:rPr lang="en-GB" i="1" dirty="0"/>
                <a:t>." 23</a:t>
              </a:r>
              <a:r>
                <a:rPr lang="en-GB" i="1" baseline="30000" dirty="0"/>
                <a:t>rd</a:t>
              </a:r>
              <a:r>
                <a:rPr lang="en-GB" i="1" dirty="0"/>
                <a:t> IUI 2018, </a:t>
              </a:r>
              <a:r>
                <a:rPr lang="en-GB" sz="2000" b="1" i="1" dirty="0">
                  <a:solidFill>
                    <a:srgbClr val="FF0000"/>
                  </a:solidFill>
                </a:rPr>
                <a:t>March 5, 2018</a:t>
              </a:r>
              <a:r>
                <a:rPr lang="en-GB" i="1" dirty="0"/>
                <a:t>.</a:t>
              </a:r>
              <a:r>
                <a:rPr lang="en-GB" dirty="0"/>
                <a:t> </a:t>
              </a: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902301" y="4786629"/>
              <a:ext cx="1887860" cy="11916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3" name="TextBox 17"/>
          <p:cNvSpPr txBox="1"/>
          <p:nvPr/>
        </p:nvSpPr>
        <p:spPr>
          <a:xfrm rot="20720395">
            <a:off x="4632501" y="2595603"/>
            <a:ext cx="7633119" cy="400110"/>
          </a:xfrm>
          <a:prstGeom prst="rect">
            <a:avLst/>
          </a:prstGeom>
          <a:solidFill>
            <a:srgbClr val="FFFF00"/>
          </a:solidFill>
        </p:spPr>
        <p:txBody>
          <a:bodyPr wrap="none" rtlCol="0">
            <a:spAutoFit/>
          </a:bodyPr>
          <a:lstStyle/>
          <a:p>
            <a:r>
              <a:rPr lang="en-US" sz="2000" dirty="0" err="1">
                <a:solidFill>
                  <a:schemeClr val="bg1"/>
                </a:solidFill>
              </a:rPr>
              <a:t>integração</a:t>
            </a:r>
            <a:r>
              <a:rPr lang="en-US" sz="2000" dirty="0">
                <a:solidFill>
                  <a:schemeClr val="bg1"/>
                </a:solidFill>
              </a:rPr>
              <a:t> de transistors </a:t>
            </a:r>
            <a:r>
              <a:rPr lang="en-US" sz="2000" b="1" dirty="0" err="1">
                <a:solidFill>
                  <a:schemeClr val="bg1"/>
                </a:solidFill>
              </a:rPr>
              <a:t>ainda</a:t>
            </a:r>
            <a:r>
              <a:rPr lang="en-US" sz="2000" b="1" dirty="0">
                <a:solidFill>
                  <a:schemeClr val="bg1"/>
                </a:solidFill>
              </a:rPr>
              <a:t>/</a:t>
            </a:r>
            <a:r>
              <a:rPr lang="en-US" sz="2000" b="1" dirty="0" err="1">
                <a:solidFill>
                  <a:schemeClr val="bg1"/>
                </a:solidFill>
              </a:rPr>
              <a:t>já</a:t>
            </a:r>
            <a:r>
              <a:rPr lang="en-US" sz="2000" dirty="0">
                <a:solidFill>
                  <a:schemeClr val="bg1"/>
                </a:solidFill>
              </a:rPr>
              <a:t> a </a:t>
            </a:r>
            <a:r>
              <a:rPr lang="en-US" sz="2000" dirty="0" err="1">
                <a:solidFill>
                  <a:schemeClr val="bg1"/>
                </a:solidFill>
              </a:rPr>
              <a:t>alguns</a:t>
            </a:r>
            <a:r>
              <a:rPr lang="en-US" sz="2000" dirty="0">
                <a:solidFill>
                  <a:schemeClr val="bg1"/>
                </a:solidFill>
              </a:rPr>
              <a:t> </a:t>
            </a:r>
            <a:r>
              <a:rPr lang="en-US" sz="2000" dirty="0" err="1">
                <a:solidFill>
                  <a:schemeClr val="bg1"/>
                </a:solidFill>
              </a:rPr>
              <a:t>anos</a:t>
            </a:r>
            <a:r>
              <a:rPr lang="en-US" sz="2000" dirty="0">
                <a:solidFill>
                  <a:schemeClr val="bg1"/>
                </a:solidFill>
              </a:rPr>
              <a:t> da </a:t>
            </a:r>
            <a:r>
              <a:rPr lang="en-US" sz="2000" dirty="0" err="1">
                <a:solidFill>
                  <a:schemeClr val="bg1"/>
                </a:solidFill>
              </a:rPr>
              <a:t>densidade</a:t>
            </a:r>
            <a:r>
              <a:rPr lang="en-US" sz="2000" dirty="0">
                <a:solidFill>
                  <a:schemeClr val="bg1"/>
                </a:solidFill>
              </a:rPr>
              <a:t> neuronal</a:t>
            </a:r>
          </a:p>
        </p:txBody>
      </p:sp>
    </p:spTree>
    <p:extLst>
      <p:ext uri="{BB962C8B-B14F-4D97-AF65-F5344CB8AC3E}">
        <p14:creationId xmlns:p14="http://schemas.microsoft.com/office/powerpoint/2010/main" val="281000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ubtitle 2"/>
          <p:cNvSpPr>
            <a:spLocks noGrp="1"/>
          </p:cNvSpPr>
          <p:nvPr>
            <p:ph type="subTitle" idx="4294967295"/>
          </p:nvPr>
        </p:nvSpPr>
        <p:spPr>
          <a:xfrm>
            <a:off x="1771651" y="908051"/>
            <a:ext cx="7559675" cy="504825"/>
          </a:xfrm>
        </p:spPr>
        <p:txBody>
          <a:bodyPr/>
          <a:lstStyle/>
          <a:p>
            <a:pPr algn="l"/>
            <a:r>
              <a:rPr lang="en-GB" sz="2000" b="1" i="1" dirty="0">
                <a:latin typeface="Arial" charset="0"/>
              </a:rPr>
              <a:t>IA “Human-like”?</a:t>
            </a:r>
          </a:p>
          <a:p>
            <a:pPr algn="l"/>
            <a:endParaRPr lang="en-GB" dirty="0">
              <a:latin typeface="Arial"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4826" y="2000251"/>
            <a:ext cx="7808913" cy="281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11" name="Group 10"/>
          <p:cNvGrpSpPr/>
          <p:nvPr/>
        </p:nvGrpSpPr>
        <p:grpSpPr>
          <a:xfrm>
            <a:off x="2576386" y="549275"/>
            <a:ext cx="8388350" cy="1400136"/>
            <a:chOff x="147638" y="549275"/>
            <a:chExt cx="8388350" cy="1400136"/>
          </a:xfrm>
        </p:grpSpPr>
        <p:sp>
          <p:nvSpPr>
            <p:cNvPr id="14" name="TextBox 13"/>
            <p:cNvSpPr txBox="1">
              <a:spLocks noChangeArrowheads="1"/>
            </p:cNvSpPr>
            <p:nvPr/>
          </p:nvSpPr>
          <p:spPr bwMode="auto">
            <a:xfrm>
              <a:off x="147638" y="1395413"/>
              <a:ext cx="838835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i="1" dirty="0">
                  <a:cs typeface="Arial" charset="0"/>
                </a:rPr>
                <a:t>How far away are we from </a:t>
              </a:r>
              <a:r>
                <a:rPr lang="en-GB" sz="1600" b="1" i="1" dirty="0">
                  <a:cs typeface="Arial" charset="0"/>
                </a:rPr>
                <a:t>building “human-like” AI? </a:t>
              </a:r>
              <a:r>
                <a:rPr lang="en-GB" sz="1400" i="1" dirty="0">
                  <a:cs typeface="Arial" charset="0"/>
                </a:rPr>
                <a:t>What are the key problems that we need to solve before we get there? </a:t>
              </a:r>
              <a:r>
                <a:rPr lang="en-GB" sz="1200" u="sng" dirty="0">
                  <a:cs typeface="Arial" charset="0"/>
                </a:rPr>
                <a:t>George </a:t>
              </a:r>
              <a:r>
                <a:rPr lang="en-GB" sz="1200" u="sng" dirty="0" err="1">
                  <a:cs typeface="Arial" charset="0"/>
                </a:rPr>
                <a:t>Zarkadakis</a:t>
              </a:r>
              <a:r>
                <a:rPr lang="en-GB" sz="1200" dirty="0">
                  <a:cs typeface="Arial" charset="0"/>
                </a:rPr>
                <a:t>, Digital Lead at Willis Towers Watson</a:t>
              </a:r>
              <a:r>
                <a:rPr lang="en-GB" sz="1400" dirty="0">
                  <a:cs typeface="Arial" charset="0"/>
                </a:rPr>
                <a:t>, LinkedIn,10/22/2017</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35375" y="549275"/>
              <a:ext cx="1647825"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4"/>
          <p:cNvGrpSpPr/>
          <p:nvPr/>
        </p:nvGrpSpPr>
        <p:grpSpPr>
          <a:xfrm>
            <a:off x="6780213" y="3698398"/>
            <a:ext cx="3873500" cy="738664"/>
            <a:chOff x="5256213" y="3698398"/>
            <a:chExt cx="3873500" cy="738664"/>
          </a:xfrm>
        </p:grpSpPr>
        <p:sp>
          <p:nvSpPr>
            <p:cNvPr id="26" name="TextBox 6"/>
            <p:cNvSpPr txBox="1">
              <a:spLocks noChangeArrowheads="1"/>
            </p:cNvSpPr>
            <p:nvPr/>
          </p:nvSpPr>
          <p:spPr bwMode="auto">
            <a:xfrm>
              <a:off x="5652057" y="3698398"/>
              <a:ext cx="3477656" cy="738664"/>
            </a:xfrm>
            <a:prstGeom prst="rect">
              <a:avLst/>
            </a:prstGeom>
            <a:solidFill>
              <a:schemeClr val="accent2">
                <a:lumMod val="60000"/>
                <a:lumOff val="4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rgbClr val="000000"/>
                  </a:solidFill>
                  <a:cs typeface="Arial" charset="0"/>
                </a:rPr>
                <a:t>O </a:t>
              </a:r>
              <a:r>
                <a:rPr lang="en-US" sz="1400" dirty="0" err="1">
                  <a:solidFill>
                    <a:srgbClr val="000000"/>
                  </a:solidFill>
                  <a:cs typeface="Arial" charset="0"/>
                </a:rPr>
                <a:t>papel</a:t>
              </a:r>
              <a:r>
                <a:rPr lang="en-US" sz="1400" dirty="0">
                  <a:solidFill>
                    <a:srgbClr val="000000"/>
                  </a:solidFill>
                  <a:cs typeface="Arial" charset="0"/>
                </a:rPr>
                <a:t> do </a:t>
              </a:r>
              <a:r>
                <a:rPr lang="en-US" sz="1400" dirty="0" err="1">
                  <a:solidFill>
                    <a:srgbClr val="000000"/>
                  </a:solidFill>
                  <a:cs typeface="Arial" charset="0"/>
                </a:rPr>
                <a:t>Corpo</a:t>
              </a:r>
              <a:r>
                <a:rPr lang="en-US" sz="1400" dirty="0">
                  <a:solidFill>
                    <a:srgbClr val="000000"/>
                  </a:solidFill>
                  <a:cs typeface="Arial" charset="0"/>
                </a:rPr>
                <a:t> </a:t>
              </a:r>
              <a:r>
                <a:rPr lang="en-US" sz="1400" dirty="0" err="1">
                  <a:solidFill>
                    <a:srgbClr val="000000"/>
                  </a:solidFill>
                  <a:cs typeface="Arial" charset="0"/>
                </a:rPr>
                <a:t>na</a:t>
              </a:r>
              <a:r>
                <a:rPr lang="en-US" sz="1400" dirty="0">
                  <a:solidFill>
                    <a:srgbClr val="000000"/>
                  </a:solidFill>
                  <a:cs typeface="Arial" charset="0"/>
                </a:rPr>
                <a:t> </a:t>
              </a:r>
              <a:r>
                <a:rPr lang="en-US" sz="1400" dirty="0" err="1">
                  <a:solidFill>
                    <a:srgbClr val="000000"/>
                  </a:solidFill>
                  <a:cs typeface="Arial" charset="0"/>
                </a:rPr>
                <a:t>emergência</a:t>
              </a:r>
              <a:r>
                <a:rPr lang="en-US" sz="1400" dirty="0">
                  <a:solidFill>
                    <a:srgbClr val="000000"/>
                  </a:solidFill>
                  <a:cs typeface="Arial" charset="0"/>
                </a:rPr>
                <a:t> dos </a:t>
              </a:r>
              <a:r>
                <a:rPr lang="en-US" sz="1400" dirty="0" err="1">
                  <a:solidFill>
                    <a:srgbClr val="000000"/>
                  </a:solidFill>
                  <a:cs typeface="Arial" charset="0"/>
                </a:rPr>
                <a:t>Sentimentos</a:t>
              </a:r>
              <a:r>
                <a:rPr lang="en-US" sz="1400" dirty="0">
                  <a:solidFill>
                    <a:srgbClr val="000000"/>
                  </a:solidFill>
                  <a:cs typeface="Arial" charset="0"/>
                </a:rPr>
                <a:t> e </a:t>
              </a:r>
              <a:r>
                <a:rPr lang="en-US" sz="1400" dirty="0" err="1">
                  <a:solidFill>
                    <a:srgbClr val="000000"/>
                  </a:solidFill>
                  <a:cs typeface="Arial" charset="0"/>
                </a:rPr>
                <a:t>Emoções</a:t>
              </a:r>
              <a:r>
                <a:rPr lang="en-US" sz="1400" dirty="0">
                  <a:solidFill>
                    <a:srgbClr val="000000"/>
                  </a:solidFill>
                  <a:cs typeface="Arial" charset="0"/>
                </a:rPr>
                <a:t> sob   </a:t>
              </a:r>
              <a:r>
                <a:rPr lang="en-US" sz="1400" dirty="0" err="1">
                  <a:solidFill>
                    <a:srgbClr val="000000"/>
                  </a:solidFill>
                  <a:cs typeface="Arial" charset="0"/>
                </a:rPr>
                <a:t>investigação</a:t>
              </a:r>
              <a:endParaRPr lang="en-GB" sz="1400" b="1" dirty="0">
                <a:solidFill>
                  <a:srgbClr val="000000"/>
                </a:solidFill>
                <a:cs typeface="Arial" charset="0"/>
              </a:endParaRPr>
            </a:p>
          </p:txBody>
        </p:sp>
        <p:cxnSp>
          <p:nvCxnSpPr>
            <p:cNvPr id="27" name="Straight Arrow Connector 26"/>
            <p:cNvCxnSpPr/>
            <p:nvPr/>
          </p:nvCxnSpPr>
          <p:spPr bwMode="auto">
            <a:xfrm flipH="1">
              <a:off x="5256213" y="4067730"/>
              <a:ext cx="395844" cy="297374"/>
            </a:xfrm>
            <a:prstGeom prst="straightConnector1">
              <a:avLst/>
            </a:prstGeom>
            <a:ln w="38100" cmpd="sng">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5159375" y="3698398"/>
            <a:ext cx="5494338" cy="2106866"/>
            <a:chOff x="3635375" y="3698398"/>
            <a:chExt cx="5494338" cy="2106866"/>
          </a:xfrm>
        </p:grpSpPr>
        <p:sp>
          <p:nvSpPr>
            <p:cNvPr id="32" name="Rectangle 1"/>
            <p:cNvSpPr>
              <a:spLocks noChangeArrowheads="1"/>
            </p:cNvSpPr>
            <p:nvPr/>
          </p:nvSpPr>
          <p:spPr bwMode="auto">
            <a:xfrm>
              <a:off x="3635375" y="4974267"/>
              <a:ext cx="5494338" cy="830997"/>
            </a:xfrm>
            <a:prstGeom prst="rect">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GB" sz="1600" dirty="0">
                  <a:cs typeface="Arial" charset="0"/>
                  <a:hlinkClick r:id="rId5"/>
                </a:rPr>
                <a:t>IMPALA</a:t>
              </a:r>
              <a:r>
                <a:rPr lang="en-GB" sz="1600" dirty="0">
                  <a:cs typeface="Arial" charset="0"/>
                </a:rPr>
                <a:t> </a:t>
              </a:r>
              <a:r>
                <a:rPr lang="en-GB" sz="1600" dirty="0">
                  <a:solidFill>
                    <a:srgbClr val="000000"/>
                  </a:solidFill>
                  <a:cs typeface="Arial" charset="0"/>
                </a:rPr>
                <a:t>da DeepMind </a:t>
              </a:r>
              <a:r>
                <a:rPr lang="en-GB" sz="1600" b="1" dirty="0" err="1">
                  <a:solidFill>
                    <a:srgbClr val="C00000"/>
                  </a:solidFill>
                  <a:cs typeface="Arial" charset="0"/>
                </a:rPr>
                <a:t>aprendeu</a:t>
              </a:r>
              <a:r>
                <a:rPr lang="en-GB" sz="1600" dirty="0">
                  <a:cs typeface="Arial" charset="0"/>
                </a:rPr>
                <a:t> </a:t>
              </a:r>
              <a:r>
                <a:rPr lang="en-GB" sz="1600" dirty="0">
                  <a:solidFill>
                    <a:srgbClr val="000000"/>
                  </a:solidFill>
                  <a:cs typeface="Arial" charset="0"/>
                </a:rPr>
                <a:t>57 </a:t>
              </a:r>
              <a:r>
                <a:rPr lang="en-GB" sz="1600" dirty="0" err="1">
                  <a:solidFill>
                    <a:srgbClr val="000000"/>
                  </a:solidFill>
                  <a:cs typeface="Arial" charset="0"/>
                </a:rPr>
                <a:t>jogos</a:t>
              </a:r>
              <a:r>
                <a:rPr lang="en-GB" sz="1600" dirty="0">
                  <a:solidFill>
                    <a:srgbClr val="000000"/>
                  </a:solidFill>
                  <a:cs typeface="Arial" charset="0"/>
                </a:rPr>
                <a:t>, e </a:t>
              </a:r>
              <a:r>
                <a:rPr lang="en-GB" sz="1600" b="1" dirty="0" err="1">
                  <a:solidFill>
                    <a:srgbClr val="C00000"/>
                  </a:solidFill>
                  <a:cs typeface="Arial" charset="0"/>
                </a:rPr>
                <a:t>transferiu</a:t>
              </a:r>
              <a:r>
                <a:rPr lang="en-GB" sz="1600" b="1" dirty="0">
                  <a:solidFill>
                    <a:srgbClr val="C00000"/>
                  </a:solidFill>
                  <a:cs typeface="Arial" charset="0"/>
                </a:rPr>
                <a:t> </a:t>
              </a:r>
              <a:r>
                <a:rPr lang="en-GB" sz="1600" b="1" dirty="0" err="1">
                  <a:solidFill>
                    <a:srgbClr val="C00000"/>
                  </a:solidFill>
                  <a:cs typeface="Arial" charset="0"/>
                </a:rPr>
                <a:t>conhecimento</a:t>
              </a:r>
              <a:r>
                <a:rPr lang="en-GB" sz="1600" b="1" dirty="0">
                  <a:solidFill>
                    <a:srgbClr val="C00000"/>
                  </a:solidFill>
                  <a:cs typeface="Arial" charset="0"/>
                </a:rPr>
                <a:t> entre </a:t>
              </a:r>
              <a:r>
                <a:rPr lang="en-GB" sz="1600" b="1" dirty="0" err="1">
                  <a:solidFill>
                    <a:srgbClr val="C00000"/>
                  </a:solidFill>
                  <a:cs typeface="Arial" charset="0"/>
                </a:rPr>
                <a:t>tarefas</a:t>
              </a:r>
              <a:r>
                <a:rPr lang="en-GB" sz="1600" dirty="0">
                  <a:solidFill>
                    <a:srgbClr val="000000"/>
                  </a:solidFill>
                  <a:cs typeface="Arial" charset="0"/>
                </a:rPr>
                <a:t>, a </a:t>
              </a:r>
              <a:r>
                <a:rPr lang="en-GB" sz="1600" dirty="0" err="1">
                  <a:solidFill>
                    <a:srgbClr val="000000"/>
                  </a:solidFill>
                  <a:cs typeface="Arial" charset="0"/>
                </a:rPr>
                <a:t>melhoria</a:t>
              </a:r>
              <a:r>
                <a:rPr lang="en-GB" sz="1600" dirty="0">
                  <a:solidFill>
                    <a:srgbClr val="000000"/>
                  </a:solidFill>
                  <a:cs typeface="Arial" charset="0"/>
                </a:rPr>
                <a:t> temporal </a:t>
              </a:r>
              <a:r>
                <a:rPr lang="en-GB" sz="1600" dirty="0" err="1">
                  <a:solidFill>
                    <a:srgbClr val="000000"/>
                  </a:solidFill>
                  <a:cs typeface="Arial" charset="0"/>
                </a:rPr>
                <a:t>na</a:t>
              </a:r>
              <a:r>
                <a:rPr lang="en-GB" sz="1600" dirty="0">
                  <a:solidFill>
                    <a:srgbClr val="000000"/>
                  </a:solidFill>
                  <a:cs typeface="Arial" charset="0"/>
                </a:rPr>
                <a:t> </a:t>
              </a:r>
              <a:r>
                <a:rPr lang="en-GB" sz="1600" dirty="0" err="1">
                  <a:solidFill>
                    <a:srgbClr val="000000"/>
                  </a:solidFill>
                  <a:cs typeface="Arial" charset="0"/>
                </a:rPr>
                <a:t>resolução</a:t>
              </a:r>
              <a:r>
                <a:rPr lang="en-GB" sz="1600" dirty="0">
                  <a:solidFill>
                    <a:srgbClr val="000000"/>
                  </a:solidFill>
                  <a:cs typeface="Arial" charset="0"/>
                </a:rPr>
                <a:t> de </a:t>
              </a:r>
              <a:r>
                <a:rPr lang="en-GB" sz="1600" dirty="0" err="1">
                  <a:solidFill>
                    <a:srgbClr val="000000"/>
                  </a:solidFill>
                  <a:cs typeface="Arial" charset="0"/>
                </a:rPr>
                <a:t>jogos</a:t>
              </a:r>
              <a:r>
                <a:rPr lang="en-GB" sz="1600" dirty="0">
                  <a:solidFill>
                    <a:srgbClr val="000000"/>
                  </a:solidFill>
                  <a:cs typeface="Arial" charset="0"/>
                </a:rPr>
                <a:t> </a:t>
              </a:r>
              <a:r>
                <a:rPr lang="en-GB" sz="1600" dirty="0" err="1">
                  <a:solidFill>
                    <a:srgbClr val="000000"/>
                  </a:solidFill>
                  <a:cs typeface="Arial" charset="0"/>
                </a:rPr>
                <a:t>repercutiu</a:t>
              </a:r>
              <a:r>
                <a:rPr lang="en-GB" sz="1600" dirty="0">
                  <a:solidFill>
                    <a:srgbClr val="000000"/>
                  </a:solidFill>
                  <a:cs typeface="Arial" charset="0"/>
                </a:rPr>
                <a:t>-se </a:t>
              </a:r>
              <a:r>
                <a:rPr lang="en-GB" sz="1600" dirty="0" err="1">
                  <a:solidFill>
                    <a:srgbClr val="000000"/>
                  </a:solidFill>
                  <a:cs typeface="Arial" charset="0"/>
                </a:rPr>
                <a:t>noutros</a:t>
              </a:r>
              <a:r>
                <a:rPr lang="en-GB" sz="1600" dirty="0">
                  <a:solidFill>
                    <a:srgbClr val="000000"/>
                  </a:solidFill>
                  <a:cs typeface="Arial" charset="0"/>
                </a:rPr>
                <a:t> </a:t>
              </a:r>
              <a:r>
                <a:rPr lang="en-GB" sz="1600" dirty="0" err="1">
                  <a:solidFill>
                    <a:srgbClr val="000000"/>
                  </a:solidFill>
                  <a:cs typeface="Arial" charset="0"/>
                </a:rPr>
                <a:t>jogos</a:t>
              </a:r>
              <a:r>
                <a:rPr lang="en-GB" sz="1600" dirty="0">
                  <a:cs typeface="Arial" charset="0"/>
                </a:rPr>
                <a:t>.</a:t>
              </a:r>
              <a:endParaRPr lang="en-GB" dirty="0">
                <a:cs typeface="Arial" charset="0"/>
              </a:endParaRPr>
            </a:p>
          </p:txBody>
        </p:sp>
        <p:cxnSp>
          <p:nvCxnSpPr>
            <p:cNvPr id="29" name="Straight Arrow Connector 28"/>
            <p:cNvCxnSpPr/>
            <p:nvPr/>
          </p:nvCxnSpPr>
          <p:spPr bwMode="auto">
            <a:xfrm flipH="1" flipV="1">
              <a:off x="5422534" y="3698398"/>
              <a:ext cx="376604" cy="142315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4" name="Grupo 3"/>
          <p:cNvGrpSpPr/>
          <p:nvPr/>
        </p:nvGrpSpPr>
        <p:grpSpPr>
          <a:xfrm>
            <a:off x="6240465" y="762847"/>
            <a:ext cx="4455529" cy="2378817"/>
            <a:chOff x="4716464" y="762846"/>
            <a:chExt cx="4455529" cy="2378817"/>
          </a:xfrm>
        </p:grpSpPr>
        <p:cxnSp>
          <p:nvCxnSpPr>
            <p:cNvPr id="23" name="Straight Arrow Connector 22"/>
            <p:cNvCxnSpPr/>
            <p:nvPr/>
          </p:nvCxnSpPr>
          <p:spPr bwMode="auto">
            <a:xfrm flipH="1">
              <a:off x="4716464" y="1628775"/>
              <a:ext cx="1079500" cy="1512888"/>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5" name="Rectangle 10"/>
            <p:cNvSpPr/>
            <p:nvPr/>
          </p:nvSpPr>
          <p:spPr>
            <a:xfrm rot="20506166">
              <a:off x="5645456" y="762846"/>
              <a:ext cx="3526537" cy="307777"/>
            </a:xfrm>
            <a:prstGeom prst="rect">
              <a:avLst/>
            </a:prstGeom>
            <a:solidFill>
              <a:srgbClr val="FFFF00"/>
            </a:solidFill>
          </p:spPr>
          <p:txBody>
            <a:bodyPr wrap="square">
              <a:spAutoFit/>
            </a:bodyPr>
            <a:lstStyle/>
            <a:p>
              <a:r>
                <a:rPr lang="en-US" sz="1400" b="1" dirty="0" err="1">
                  <a:solidFill>
                    <a:schemeClr val="bg1"/>
                  </a:solidFill>
                </a:rPr>
                <a:t>Redes</a:t>
              </a:r>
              <a:r>
                <a:rPr lang="en-US" sz="1400" b="1" dirty="0">
                  <a:solidFill>
                    <a:schemeClr val="bg1"/>
                  </a:solidFill>
                </a:rPr>
                <a:t> com DL</a:t>
              </a:r>
              <a:r>
                <a:rPr lang="en-US" sz="1400" dirty="0">
                  <a:solidFill>
                    <a:schemeClr val="bg1"/>
                  </a:solidFill>
                </a:rPr>
                <a:t>, </a:t>
              </a:r>
              <a:r>
                <a:rPr lang="en-US" sz="1400" dirty="0" err="1">
                  <a:solidFill>
                    <a:schemeClr val="bg1"/>
                  </a:solidFill>
                </a:rPr>
                <a:t>permitem</a:t>
              </a:r>
              <a:r>
                <a:rPr lang="en-US" sz="1400" dirty="0">
                  <a:solidFill>
                    <a:schemeClr val="bg1"/>
                  </a:solidFill>
                </a:rPr>
                <a:t> </a:t>
              </a:r>
              <a:r>
                <a:rPr lang="en-US" sz="1400" dirty="0" err="1">
                  <a:solidFill>
                    <a:schemeClr val="bg1"/>
                  </a:solidFill>
                </a:rPr>
                <a:t>maior</a:t>
              </a:r>
              <a:r>
                <a:rPr lang="en-US" sz="1400" dirty="0">
                  <a:solidFill>
                    <a:schemeClr val="bg1"/>
                  </a:solidFill>
                </a:rPr>
                <a:t> </a:t>
              </a:r>
              <a:r>
                <a:rPr lang="en-US" sz="1400" b="1" dirty="0" err="1">
                  <a:solidFill>
                    <a:schemeClr val="bg1"/>
                  </a:solidFill>
                </a:rPr>
                <a:t>generalização</a:t>
              </a:r>
              <a:endParaRPr lang="en-GB" sz="1400" b="1" dirty="0">
                <a:solidFill>
                  <a:schemeClr val="bg1"/>
                </a:solidFill>
              </a:endParaRPr>
            </a:p>
          </p:txBody>
        </p:sp>
      </p:grpSp>
      <p:grpSp>
        <p:nvGrpSpPr>
          <p:cNvPr id="6" name="Grupo 5"/>
          <p:cNvGrpSpPr/>
          <p:nvPr/>
        </p:nvGrpSpPr>
        <p:grpSpPr>
          <a:xfrm>
            <a:off x="6456361" y="1312028"/>
            <a:ext cx="4166662" cy="2261437"/>
            <a:chOff x="4932361" y="1312027"/>
            <a:chExt cx="4166662" cy="2261437"/>
          </a:xfrm>
        </p:grpSpPr>
        <p:cxnSp>
          <p:nvCxnSpPr>
            <p:cNvPr id="25" name="Straight Arrow Connector 24"/>
            <p:cNvCxnSpPr/>
            <p:nvPr/>
          </p:nvCxnSpPr>
          <p:spPr bwMode="auto">
            <a:xfrm flipH="1">
              <a:off x="4932361" y="2085764"/>
              <a:ext cx="980342" cy="14877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7" name="Rectangle 11"/>
            <p:cNvSpPr/>
            <p:nvPr/>
          </p:nvSpPr>
          <p:spPr>
            <a:xfrm rot="20491883">
              <a:off x="5808858" y="1312027"/>
              <a:ext cx="3290165" cy="523220"/>
            </a:xfrm>
            <a:prstGeom prst="rect">
              <a:avLst/>
            </a:prstGeom>
            <a:solidFill>
              <a:srgbClr val="FFFF00"/>
            </a:solidFill>
          </p:spPr>
          <p:txBody>
            <a:bodyPr wrap="square">
              <a:spAutoFit/>
            </a:bodyPr>
            <a:lstStyle/>
            <a:p>
              <a:r>
                <a:rPr lang="en-US" sz="1400" b="1" dirty="0">
                  <a:solidFill>
                    <a:srgbClr val="000000"/>
                  </a:solidFill>
                </a:rPr>
                <a:t>RL</a:t>
              </a:r>
              <a:r>
                <a:rPr lang="en-US" sz="1400" dirty="0">
                  <a:solidFill>
                    <a:srgbClr val="000000"/>
                  </a:solidFill>
                </a:rPr>
                <a:t> </a:t>
              </a:r>
              <a:r>
                <a:rPr lang="en-US" sz="1400" u="sng" dirty="0" err="1">
                  <a:solidFill>
                    <a:srgbClr val="000000"/>
                  </a:solidFill>
                  <a:hlinkClick r:id="rId6"/>
                </a:rPr>
                <a:t>usado</a:t>
              </a:r>
              <a:r>
                <a:rPr lang="en-US" sz="1400" u="sng" dirty="0">
                  <a:solidFill>
                    <a:srgbClr val="000000"/>
                  </a:solidFill>
                  <a:hlinkClick r:id="rId6"/>
                </a:rPr>
                <a:t> no </a:t>
              </a:r>
              <a:r>
                <a:rPr lang="en-US" sz="1400" u="sng" dirty="0" err="1">
                  <a:solidFill>
                    <a:srgbClr val="000000"/>
                  </a:solidFill>
                  <a:hlinkClick r:id="rId6"/>
                </a:rPr>
                <a:t>AlphaGo</a:t>
              </a:r>
              <a:r>
                <a:rPr lang="en-US" sz="1400" dirty="0">
                  <a:solidFill>
                    <a:srgbClr val="000000"/>
                  </a:solidFill>
                </a:rPr>
                <a:t> pela DeepMind para </a:t>
              </a:r>
              <a:r>
                <a:rPr lang="en-US" sz="1400" dirty="0" err="1">
                  <a:solidFill>
                    <a:srgbClr val="000000"/>
                  </a:solidFill>
                </a:rPr>
                <a:t>aprender</a:t>
              </a:r>
              <a:r>
                <a:rPr lang="en-US" sz="1400" dirty="0">
                  <a:solidFill>
                    <a:srgbClr val="000000"/>
                  </a:solidFill>
                </a:rPr>
                <a:t> e </a:t>
              </a:r>
              <a:r>
                <a:rPr lang="en-US" sz="1400" b="1" dirty="0" err="1">
                  <a:solidFill>
                    <a:srgbClr val="000000"/>
                  </a:solidFill>
                </a:rPr>
                <a:t>inventar</a:t>
              </a:r>
              <a:r>
                <a:rPr lang="en-US" sz="1400" dirty="0">
                  <a:solidFill>
                    <a:srgbClr val="000000"/>
                  </a:solidFill>
                </a:rPr>
                <a:t> </a:t>
              </a:r>
              <a:r>
                <a:rPr lang="en-US" sz="1400" dirty="0" err="1">
                  <a:solidFill>
                    <a:srgbClr val="000000"/>
                  </a:solidFill>
                </a:rPr>
                <a:t>estratégias</a:t>
              </a:r>
              <a:r>
                <a:rPr lang="en-US" sz="1400" dirty="0">
                  <a:solidFill>
                    <a:srgbClr val="000000"/>
                  </a:solidFill>
                </a:rPr>
                <a:t> </a:t>
              </a:r>
              <a:endParaRPr lang="en-GB" sz="1400" dirty="0">
                <a:solidFill>
                  <a:srgbClr val="000000"/>
                </a:solidFill>
              </a:endParaRPr>
            </a:p>
          </p:txBody>
        </p:sp>
      </p:grpSp>
      <p:grpSp>
        <p:nvGrpSpPr>
          <p:cNvPr id="8" name="Grupo 7"/>
          <p:cNvGrpSpPr/>
          <p:nvPr/>
        </p:nvGrpSpPr>
        <p:grpSpPr>
          <a:xfrm>
            <a:off x="6888164" y="2410053"/>
            <a:ext cx="3757914" cy="1379311"/>
            <a:chOff x="5364164" y="2410052"/>
            <a:chExt cx="3757914" cy="1379311"/>
          </a:xfrm>
        </p:grpSpPr>
        <p:cxnSp>
          <p:nvCxnSpPr>
            <p:cNvPr id="10" name="Straight Arrow Connector 9"/>
            <p:cNvCxnSpPr/>
            <p:nvPr/>
          </p:nvCxnSpPr>
          <p:spPr bwMode="auto">
            <a:xfrm flipH="1">
              <a:off x="5364164" y="3141663"/>
              <a:ext cx="1152052" cy="6477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38" name="Rectangle 12"/>
            <p:cNvSpPr/>
            <p:nvPr/>
          </p:nvSpPr>
          <p:spPr>
            <a:xfrm rot="20451024">
              <a:off x="5551343" y="2410052"/>
              <a:ext cx="3570735" cy="738664"/>
            </a:xfrm>
            <a:prstGeom prst="rect">
              <a:avLst/>
            </a:prstGeom>
            <a:solidFill>
              <a:srgbClr val="FFC000"/>
            </a:solidFill>
          </p:spPr>
          <p:txBody>
            <a:bodyPr wrap="square">
              <a:spAutoFit/>
            </a:bodyPr>
            <a:lstStyle/>
            <a:p>
              <a:r>
                <a:rPr lang="en-US" sz="1400" b="1" dirty="0" err="1">
                  <a:solidFill>
                    <a:srgbClr val="000000"/>
                  </a:solidFill>
                </a:rPr>
                <a:t>Abstraír</a:t>
              </a:r>
              <a:r>
                <a:rPr lang="en-US" sz="1400" b="1" dirty="0">
                  <a:solidFill>
                    <a:srgbClr val="000000"/>
                  </a:solidFill>
                </a:rPr>
                <a:t> </a:t>
              </a:r>
              <a:r>
                <a:rPr lang="en-US" sz="1400" b="1" dirty="0" err="1">
                  <a:solidFill>
                    <a:srgbClr val="000000"/>
                  </a:solidFill>
                </a:rPr>
                <a:t>conhecimento</a:t>
              </a:r>
              <a:r>
                <a:rPr lang="en-US" sz="1400" b="1" dirty="0">
                  <a:solidFill>
                    <a:srgbClr val="000000"/>
                  </a:solidFill>
                </a:rPr>
                <a:t> </a:t>
              </a:r>
              <a:r>
                <a:rPr lang="en-US" sz="1400" b="1" dirty="0" err="1">
                  <a:solidFill>
                    <a:srgbClr val="000000"/>
                  </a:solidFill>
                </a:rPr>
                <a:t>acumulado</a:t>
              </a:r>
              <a:r>
                <a:rPr lang="en-US" sz="1400" b="1" dirty="0">
                  <a:solidFill>
                    <a:srgbClr val="000000"/>
                  </a:solidFill>
                </a:rPr>
                <a:t> </a:t>
              </a:r>
              <a:r>
                <a:rPr lang="en-US" sz="1400" b="1" dirty="0" err="1">
                  <a:solidFill>
                    <a:srgbClr val="000000"/>
                  </a:solidFill>
                </a:rPr>
                <a:t>na</a:t>
              </a:r>
              <a:r>
                <a:rPr lang="en-US" sz="1400" b="1" dirty="0">
                  <a:solidFill>
                    <a:srgbClr val="000000"/>
                  </a:solidFill>
                </a:rPr>
                <a:t> </a:t>
              </a:r>
              <a:r>
                <a:rPr lang="en-US" sz="1400" b="1" dirty="0" err="1">
                  <a:solidFill>
                    <a:srgbClr val="000000"/>
                  </a:solidFill>
                </a:rPr>
                <a:t>resolução</a:t>
              </a:r>
              <a:r>
                <a:rPr lang="en-US" sz="1400" b="1" dirty="0">
                  <a:solidFill>
                    <a:srgbClr val="000000"/>
                  </a:solidFill>
                </a:rPr>
                <a:t> de </a:t>
              </a:r>
              <a:r>
                <a:rPr lang="en-US" sz="1400" b="1" dirty="0" err="1">
                  <a:solidFill>
                    <a:srgbClr val="000000"/>
                  </a:solidFill>
                </a:rPr>
                <a:t>problemas</a:t>
              </a:r>
              <a:r>
                <a:rPr lang="en-US" sz="1400" b="1" dirty="0">
                  <a:solidFill>
                    <a:srgbClr val="000000"/>
                  </a:solidFill>
                </a:rPr>
                <a:t> </a:t>
              </a:r>
              <a:r>
                <a:rPr lang="en-US" sz="1400" b="1" dirty="0" err="1">
                  <a:solidFill>
                    <a:srgbClr val="000000"/>
                  </a:solidFill>
                </a:rPr>
                <a:t>específicos</a:t>
              </a:r>
              <a:r>
                <a:rPr lang="en-US" sz="1400" dirty="0">
                  <a:solidFill>
                    <a:srgbClr val="000000"/>
                  </a:solidFill>
                </a:rPr>
                <a:t> e </a:t>
              </a:r>
              <a:r>
                <a:rPr lang="en-US" sz="1400" dirty="0" err="1">
                  <a:solidFill>
                    <a:srgbClr val="000000"/>
                  </a:solidFill>
                </a:rPr>
                <a:t>aplicá</a:t>
              </a:r>
              <a:r>
                <a:rPr lang="en-US" sz="1400" dirty="0">
                  <a:solidFill>
                    <a:srgbClr val="000000"/>
                  </a:solidFill>
                </a:rPr>
                <a:t>-lo </a:t>
              </a:r>
              <a:r>
                <a:rPr lang="en-US" sz="1400" dirty="0" err="1">
                  <a:solidFill>
                    <a:srgbClr val="000000"/>
                  </a:solidFill>
                </a:rPr>
                <a:t>em</a:t>
              </a:r>
              <a:r>
                <a:rPr lang="en-US" sz="1400" dirty="0">
                  <a:solidFill>
                    <a:srgbClr val="000000"/>
                  </a:solidFill>
                </a:rPr>
                <a:t> </a:t>
              </a:r>
              <a:r>
                <a:rPr lang="en-US" sz="1400" dirty="0" err="1">
                  <a:solidFill>
                    <a:srgbClr val="000000"/>
                  </a:solidFill>
                </a:rPr>
                <a:t>problemas</a:t>
              </a:r>
              <a:r>
                <a:rPr lang="en-US" sz="1400" dirty="0">
                  <a:solidFill>
                    <a:srgbClr val="000000"/>
                  </a:solidFill>
                </a:rPr>
                <a:t> </a:t>
              </a:r>
              <a:r>
                <a:rPr lang="en-US" sz="1400" b="1" dirty="0" err="1">
                  <a:solidFill>
                    <a:srgbClr val="000000"/>
                  </a:solidFill>
                </a:rPr>
                <a:t>diferentes</a:t>
              </a:r>
              <a:r>
                <a:rPr lang="en-US" sz="1400" dirty="0">
                  <a:solidFill>
                    <a:srgbClr val="000000"/>
                  </a:solidFill>
                </a:rPr>
                <a:t>. </a:t>
              </a:r>
              <a:endParaRPr lang="en-GB" sz="1400" dirty="0">
                <a:solidFill>
                  <a:srgbClr val="000000"/>
                </a:solidFill>
              </a:endParaRPr>
            </a:p>
          </p:txBody>
        </p:sp>
      </p:grpSp>
      <p:grpSp>
        <p:nvGrpSpPr>
          <p:cNvPr id="12" name="Grupo 11"/>
          <p:cNvGrpSpPr/>
          <p:nvPr/>
        </p:nvGrpSpPr>
        <p:grpSpPr>
          <a:xfrm>
            <a:off x="1406466" y="4076698"/>
            <a:ext cx="4545073" cy="1481968"/>
            <a:chOff x="-117535" y="4076698"/>
            <a:chExt cx="4545073" cy="1481968"/>
          </a:xfrm>
        </p:grpSpPr>
        <p:cxnSp>
          <p:nvCxnSpPr>
            <p:cNvPr id="31" name="Straight Arrow Connector 30"/>
            <p:cNvCxnSpPr/>
            <p:nvPr/>
          </p:nvCxnSpPr>
          <p:spPr bwMode="auto">
            <a:xfrm flipV="1">
              <a:off x="2916238" y="4076698"/>
              <a:ext cx="1511300" cy="720725"/>
            </a:xfrm>
            <a:prstGeom prst="straightConnector1">
              <a:avLst/>
            </a:prstGeom>
            <a:ln w="38100" cmpd="sng">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39" name="Rectangle 14"/>
            <p:cNvSpPr/>
            <p:nvPr/>
          </p:nvSpPr>
          <p:spPr>
            <a:xfrm rot="20322551">
              <a:off x="-117535" y="4604559"/>
              <a:ext cx="3084784" cy="954107"/>
            </a:xfrm>
            <a:prstGeom prst="rect">
              <a:avLst/>
            </a:prstGeom>
            <a:solidFill>
              <a:schemeClr val="tx2">
                <a:lumMod val="40000"/>
                <a:lumOff val="60000"/>
              </a:schemeClr>
            </a:solidFill>
          </p:spPr>
          <p:txBody>
            <a:bodyPr wrap="square">
              <a:spAutoFit/>
            </a:bodyPr>
            <a:lstStyle/>
            <a:p>
              <a:r>
                <a:rPr lang="en-US" sz="1400" dirty="0" err="1">
                  <a:solidFill>
                    <a:srgbClr val="000000"/>
                  </a:solidFill>
                </a:rPr>
                <a:t>problema</a:t>
              </a:r>
              <a:r>
                <a:rPr lang="en-US" sz="1400" dirty="0">
                  <a:solidFill>
                    <a:srgbClr val="000000"/>
                  </a:solidFill>
                </a:rPr>
                <a:t> </a:t>
              </a:r>
              <a:r>
                <a:rPr lang="en-US" sz="1400" b="1" dirty="0" err="1">
                  <a:solidFill>
                    <a:srgbClr val="000000"/>
                  </a:solidFill>
                </a:rPr>
                <a:t>difícil</a:t>
              </a:r>
              <a:r>
                <a:rPr lang="en-US" sz="1400" dirty="0">
                  <a:solidFill>
                    <a:srgbClr val="000000"/>
                  </a:solidFill>
                </a:rPr>
                <a:t>. O </a:t>
              </a:r>
              <a:r>
                <a:rPr lang="en-US" sz="1400" dirty="0" err="1">
                  <a:solidFill>
                    <a:srgbClr val="000000"/>
                  </a:solidFill>
                </a:rPr>
                <a:t>funcionamento</a:t>
              </a:r>
              <a:r>
                <a:rPr lang="en-US" sz="1400" dirty="0">
                  <a:solidFill>
                    <a:srgbClr val="000000"/>
                  </a:solidFill>
                </a:rPr>
                <a:t> da </a:t>
              </a:r>
              <a:r>
                <a:rPr lang="en-US" sz="1400" b="1" dirty="0" err="1">
                  <a:solidFill>
                    <a:srgbClr val="000000"/>
                  </a:solidFill>
                </a:rPr>
                <a:t>memória</a:t>
              </a:r>
              <a:r>
                <a:rPr lang="en-US" sz="1400" dirty="0">
                  <a:solidFill>
                    <a:srgbClr val="000000"/>
                  </a:solidFill>
                </a:rPr>
                <a:t> </a:t>
              </a:r>
              <a:r>
                <a:rPr lang="en-US" sz="1400" dirty="0" err="1">
                  <a:solidFill>
                    <a:srgbClr val="000000"/>
                  </a:solidFill>
                </a:rPr>
                <a:t>humana</a:t>
              </a:r>
              <a:r>
                <a:rPr lang="en-US" sz="1400" dirty="0">
                  <a:solidFill>
                    <a:srgbClr val="000000"/>
                  </a:solidFill>
                </a:rPr>
                <a:t> </a:t>
              </a:r>
              <a:r>
                <a:rPr lang="en-US" sz="1400" dirty="0" err="1">
                  <a:solidFill>
                    <a:srgbClr val="000000"/>
                  </a:solidFill>
                </a:rPr>
                <a:t>será</a:t>
              </a:r>
              <a:r>
                <a:rPr lang="en-US" sz="1400" dirty="0">
                  <a:solidFill>
                    <a:srgbClr val="000000"/>
                  </a:solidFill>
                </a:rPr>
                <a:t> a </a:t>
              </a:r>
              <a:r>
                <a:rPr lang="en-US" sz="1400" dirty="0" err="1">
                  <a:solidFill>
                    <a:srgbClr val="000000"/>
                  </a:solidFill>
                </a:rPr>
                <a:t>chave</a:t>
              </a:r>
              <a:r>
                <a:rPr lang="en-US" sz="1400" dirty="0">
                  <a:solidFill>
                    <a:srgbClr val="000000"/>
                  </a:solidFill>
                </a:rPr>
                <a:t> para </a:t>
              </a:r>
              <a:r>
                <a:rPr lang="en-US" sz="1400" dirty="0" err="1">
                  <a:solidFill>
                    <a:srgbClr val="000000"/>
                  </a:solidFill>
                </a:rPr>
                <a:t>desenvolver</a:t>
              </a:r>
              <a:r>
                <a:rPr lang="en-US" sz="1400" dirty="0">
                  <a:solidFill>
                    <a:srgbClr val="000000"/>
                  </a:solidFill>
                </a:rPr>
                <a:t>  </a:t>
              </a:r>
              <a:r>
                <a:rPr lang="en-US" sz="1400" b="1" dirty="0" err="1">
                  <a:solidFill>
                    <a:srgbClr val="000000"/>
                  </a:solidFill>
                </a:rPr>
                <a:t>senso</a:t>
              </a:r>
              <a:r>
                <a:rPr lang="en-US" sz="1400" b="1" dirty="0">
                  <a:solidFill>
                    <a:srgbClr val="000000"/>
                  </a:solidFill>
                </a:rPr>
                <a:t> </a:t>
              </a:r>
              <a:r>
                <a:rPr lang="en-US" sz="1400" b="1" dirty="0" err="1">
                  <a:solidFill>
                    <a:srgbClr val="000000"/>
                  </a:solidFill>
                </a:rPr>
                <a:t>comum</a:t>
              </a:r>
              <a:r>
                <a:rPr lang="en-US" sz="1400" b="1" dirty="0">
                  <a:solidFill>
                    <a:srgbClr val="000000"/>
                  </a:solidFill>
                </a:rPr>
                <a:t> </a:t>
              </a:r>
              <a:r>
                <a:rPr lang="en-US" sz="1400" dirty="0" err="1">
                  <a:solidFill>
                    <a:srgbClr val="000000"/>
                  </a:solidFill>
                </a:rPr>
                <a:t>em</a:t>
              </a:r>
              <a:r>
                <a:rPr lang="en-US" sz="1400" dirty="0">
                  <a:solidFill>
                    <a:srgbClr val="000000"/>
                  </a:solidFill>
                </a:rPr>
                <a:t> </a:t>
              </a:r>
              <a:r>
                <a:rPr lang="en-US" sz="1400" dirty="0" err="1">
                  <a:solidFill>
                    <a:srgbClr val="000000"/>
                  </a:solidFill>
                </a:rPr>
                <a:t>máquinas</a:t>
              </a:r>
              <a:r>
                <a:rPr lang="en-US" sz="1400" dirty="0">
                  <a:solidFill>
                    <a:srgbClr val="000000"/>
                  </a:solidFill>
                </a:rPr>
                <a:t>?</a:t>
              </a:r>
              <a:endParaRPr lang="en-GB" sz="1400" dirty="0">
                <a:solidFill>
                  <a:srgbClr val="000000"/>
                </a:solidFill>
              </a:endParaRPr>
            </a:p>
          </p:txBody>
        </p:sp>
      </p:grpSp>
      <p:grpSp>
        <p:nvGrpSpPr>
          <p:cNvPr id="13" name="Grupo 12"/>
          <p:cNvGrpSpPr/>
          <p:nvPr/>
        </p:nvGrpSpPr>
        <p:grpSpPr>
          <a:xfrm>
            <a:off x="1479878" y="4508502"/>
            <a:ext cx="8886076" cy="2127027"/>
            <a:chOff x="-44122" y="4508501"/>
            <a:chExt cx="8886076" cy="2127027"/>
          </a:xfrm>
        </p:grpSpPr>
        <p:cxnSp>
          <p:nvCxnSpPr>
            <p:cNvPr id="36" name="Straight Arrow Connector 35"/>
            <p:cNvCxnSpPr/>
            <p:nvPr/>
          </p:nvCxnSpPr>
          <p:spPr bwMode="auto">
            <a:xfrm flipV="1">
              <a:off x="1835150" y="4508501"/>
              <a:ext cx="2736850" cy="1512888"/>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40" name="TextBox 15"/>
            <p:cNvSpPr txBox="1"/>
            <p:nvPr/>
          </p:nvSpPr>
          <p:spPr>
            <a:xfrm>
              <a:off x="-44122" y="6050753"/>
              <a:ext cx="8886076" cy="584775"/>
            </a:xfrm>
            <a:prstGeom prst="rect">
              <a:avLst/>
            </a:prstGeom>
            <a:solidFill>
              <a:srgbClr val="FFFF00"/>
            </a:solidFill>
          </p:spPr>
          <p:txBody>
            <a:bodyPr wrap="square" rtlCol="0">
              <a:spAutoFit/>
            </a:bodyPr>
            <a:lstStyle/>
            <a:p>
              <a:r>
                <a:rPr lang="en-US" sz="1600" dirty="0" err="1">
                  <a:solidFill>
                    <a:srgbClr val="000000"/>
                  </a:solidFill>
                </a:rPr>
                <a:t>Será</a:t>
              </a:r>
              <a:r>
                <a:rPr lang="en-US" sz="1600" dirty="0">
                  <a:solidFill>
                    <a:srgbClr val="000000"/>
                  </a:solidFill>
                </a:rPr>
                <a:t> </a:t>
              </a:r>
              <a:r>
                <a:rPr lang="en-US" sz="1600" dirty="0" err="1">
                  <a:solidFill>
                    <a:srgbClr val="000000"/>
                  </a:solidFill>
                </a:rPr>
                <a:t>fácil</a:t>
              </a:r>
              <a:r>
                <a:rPr lang="en-US" sz="1600" dirty="0">
                  <a:solidFill>
                    <a:srgbClr val="000000"/>
                  </a:solidFill>
                </a:rPr>
                <a:t> </a:t>
              </a:r>
              <a:r>
                <a:rPr lang="en-US" sz="1600" dirty="0" err="1">
                  <a:solidFill>
                    <a:srgbClr val="000000"/>
                  </a:solidFill>
                </a:rPr>
                <a:t>desenvolver</a:t>
              </a:r>
              <a:r>
                <a:rPr lang="en-US" sz="1600" dirty="0">
                  <a:solidFill>
                    <a:srgbClr val="000000"/>
                  </a:solidFill>
                </a:rPr>
                <a:t> </a:t>
              </a:r>
              <a:r>
                <a:rPr lang="en-US" sz="1600" dirty="0" err="1">
                  <a:solidFill>
                    <a:srgbClr val="000000"/>
                  </a:solidFill>
                </a:rPr>
                <a:t>máquinas</a:t>
              </a:r>
              <a:r>
                <a:rPr lang="en-US" sz="1600" dirty="0">
                  <a:solidFill>
                    <a:srgbClr val="000000"/>
                  </a:solidFill>
                </a:rPr>
                <a:t> que </a:t>
              </a:r>
              <a:r>
                <a:rPr lang="en-US" sz="1600" b="1" dirty="0" err="1">
                  <a:solidFill>
                    <a:srgbClr val="000000"/>
                  </a:solidFill>
                </a:rPr>
                <a:t>nos</a:t>
              </a:r>
              <a:r>
                <a:rPr lang="en-US" sz="1600" b="1" dirty="0">
                  <a:solidFill>
                    <a:srgbClr val="000000"/>
                  </a:solidFill>
                </a:rPr>
                <a:t> </a:t>
              </a:r>
              <a:r>
                <a:rPr lang="en-US" sz="1600" b="1" dirty="0" err="1">
                  <a:solidFill>
                    <a:srgbClr val="000000"/>
                  </a:solidFill>
                </a:rPr>
                <a:t>façam</a:t>
              </a:r>
              <a:r>
                <a:rPr lang="en-US" sz="1600" b="1" dirty="0">
                  <a:solidFill>
                    <a:srgbClr val="000000"/>
                  </a:solidFill>
                </a:rPr>
                <a:t> </a:t>
              </a:r>
              <a:r>
                <a:rPr lang="en-US" sz="1600" b="1" dirty="0" err="1">
                  <a:solidFill>
                    <a:srgbClr val="000000"/>
                  </a:solidFill>
                </a:rPr>
                <a:t>acreditar</a:t>
              </a:r>
              <a:r>
                <a:rPr lang="en-US" sz="1600" b="1" dirty="0">
                  <a:solidFill>
                    <a:srgbClr val="000000"/>
                  </a:solidFill>
                </a:rPr>
                <a:t> </a:t>
              </a:r>
              <a:r>
                <a:rPr lang="en-US" sz="1600" dirty="0" err="1">
                  <a:solidFill>
                    <a:srgbClr val="000000"/>
                  </a:solidFill>
                </a:rPr>
                <a:t>ter</a:t>
              </a:r>
              <a:r>
                <a:rPr lang="en-US" sz="1600" dirty="0">
                  <a:solidFill>
                    <a:srgbClr val="000000"/>
                  </a:solidFill>
                </a:rPr>
                <a:t> </a:t>
              </a:r>
              <a:r>
                <a:rPr lang="en-US" sz="1600" b="1" dirty="0">
                  <a:solidFill>
                    <a:srgbClr val="000000"/>
                  </a:solidFill>
                </a:rPr>
                <a:t>“um self”, </a:t>
              </a:r>
              <a:r>
                <a:rPr lang="en-US" sz="1600" b="1" dirty="0" err="1">
                  <a:solidFill>
                    <a:srgbClr val="000000"/>
                  </a:solidFill>
                </a:rPr>
                <a:t>ou</a:t>
              </a:r>
              <a:r>
                <a:rPr lang="en-US" sz="1600" b="1" dirty="0">
                  <a:solidFill>
                    <a:srgbClr val="000000"/>
                  </a:solidFill>
                </a:rPr>
                <a:t>  </a:t>
              </a:r>
              <a:r>
                <a:rPr lang="en-US" sz="1600" b="1" dirty="0" err="1">
                  <a:solidFill>
                    <a:srgbClr val="000000"/>
                  </a:solidFill>
                </a:rPr>
                <a:t>personalidade</a:t>
              </a:r>
              <a:r>
                <a:rPr lang="en-US" sz="1600" b="1" dirty="0">
                  <a:solidFill>
                    <a:srgbClr val="000000"/>
                  </a:solidFill>
                </a:rPr>
                <a:t>.</a:t>
              </a:r>
              <a:r>
                <a:rPr lang="en-US" sz="1600" dirty="0">
                  <a:solidFill>
                    <a:srgbClr val="000000"/>
                  </a:solidFill>
                </a:rPr>
                <a:t>  Mas se a tem </a:t>
              </a:r>
              <a:r>
                <a:rPr lang="en-US" sz="1600" dirty="0" err="1">
                  <a:solidFill>
                    <a:srgbClr val="000000"/>
                  </a:solidFill>
                </a:rPr>
                <a:t>realmente</a:t>
              </a:r>
              <a:r>
                <a:rPr lang="en-US" sz="1600" dirty="0">
                  <a:solidFill>
                    <a:srgbClr val="000000"/>
                  </a:solidFill>
                </a:rPr>
                <a:t>, </a:t>
              </a:r>
              <a:r>
                <a:rPr lang="en-US" sz="1600" dirty="0" err="1">
                  <a:solidFill>
                    <a:srgbClr val="000000"/>
                  </a:solidFill>
                </a:rPr>
                <a:t>só</a:t>
              </a:r>
              <a:r>
                <a:rPr lang="en-US" sz="1600" dirty="0">
                  <a:solidFill>
                    <a:srgbClr val="000000"/>
                  </a:solidFill>
                </a:rPr>
                <a:t> o </a:t>
              </a:r>
              <a:r>
                <a:rPr lang="en-US" sz="1600" dirty="0" err="1">
                  <a:solidFill>
                    <a:srgbClr val="000000"/>
                  </a:solidFill>
                </a:rPr>
                <a:t>saberemos</a:t>
              </a:r>
              <a:r>
                <a:rPr lang="en-US" sz="1600" dirty="0">
                  <a:solidFill>
                    <a:srgbClr val="000000"/>
                  </a:solidFill>
                </a:rPr>
                <a:t> </a:t>
              </a:r>
              <a:r>
                <a:rPr lang="en-US" sz="1600" dirty="0" err="1">
                  <a:solidFill>
                    <a:srgbClr val="000000"/>
                  </a:solidFill>
                </a:rPr>
                <a:t>depois</a:t>
              </a:r>
              <a:r>
                <a:rPr lang="en-US" sz="1600" dirty="0">
                  <a:solidFill>
                    <a:srgbClr val="000000"/>
                  </a:solidFill>
                </a:rPr>
                <a:t> de </a:t>
              </a:r>
              <a:r>
                <a:rPr lang="en-US" sz="1600" dirty="0" err="1">
                  <a:solidFill>
                    <a:srgbClr val="000000"/>
                  </a:solidFill>
                </a:rPr>
                <a:t>percebermos</a:t>
              </a:r>
              <a:r>
                <a:rPr lang="en-US" sz="1600" dirty="0">
                  <a:solidFill>
                    <a:srgbClr val="000000"/>
                  </a:solidFill>
                </a:rPr>
                <a:t> </a:t>
              </a:r>
              <a:r>
                <a:rPr lang="en-US" sz="1600" dirty="0" err="1">
                  <a:solidFill>
                    <a:srgbClr val="000000"/>
                  </a:solidFill>
                </a:rPr>
                <a:t>bem</a:t>
              </a:r>
              <a:r>
                <a:rPr lang="en-US" sz="1600" dirty="0">
                  <a:solidFill>
                    <a:srgbClr val="000000"/>
                  </a:solidFill>
                </a:rPr>
                <a:t> o que </a:t>
              </a:r>
              <a:r>
                <a:rPr lang="en-US" sz="1600" dirty="0" err="1">
                  <a:solidFill>
                    <a:srgbClr val="000000"/>
                  </a:solidFill>
                </a:rPr>
                <a:t>realmente</a:t>
              </a:r>
              <a:r>
                <a:rPr lang="en-US" sz="1600" dirty="0">
                  <a:solidFill>
                    <a:srgbClr val="000000"/>
                  </a:solidFill>
                </a:rPr>
                <a:t> é a </a:t>
              </a:r>
              <a:r>
                <a:rPr lang="en-US" sz="1600" dirty="0" err="1">
                  <a:solidFill>
                    <a:srgbClr val="000000"/>
                  </a:solidFill>
                </a:rPr>
                <a:t>consciência</a:t>
              </a:r>
              <a:r>
                <a:rPr lang="en-US" sz="1600" dirty="0">
                  <a:solidFill>
                    <a:srgbClr val="000000"/>
                  </a:solidFill>
                </a:rPr>
                <a:t>.</a:t>
              </a:r>
              <a:endParaRPr lang="en-GB" sz="1600" dirty="0">
                <a:solidFill>
                  <a:srgbClr val="000000"/>
                </a:solidFill>
              </a:endParaRPr>
            </a:p>
          </p:txBody>
        </p:sp>
      </p:grpSp>
    </p:spTree>
    <p:extLst>
      <p:ext uri="{BB962C8B-B14F-4D97-AF65-F5344CB8AC3E}">
        <p14:creationId xmlns:p14="http://schemas.microsoft.com/office/powerpoint/2010/main" val="2832717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3552" y="1124745"/>
            <a:ext cx="7772400" cy="1470025"/>
          </a:xfrm>
        </p:spPr>
        <p:txBody>
          <a:bodyPr>
            <a:normAutofit/>
          </a:bodyPr>
          <a:lstStyle/>
          <a:p>
            <a:r>
              <a:rPr lang="pt-PT" dirty="0" smtClean="0"/>
              <a:t/>
            </a:r>
            <a:br>
              <a:rPr lang="pt-PT" dirty="0" smtClean="0"/>
            </a:br>
            <a:endParaRPr lang="en-GB" dirty="0"/>
          </a:p>
        </p:txBody>
      </p:sp>
      <p:sp>
        <p:nvSpPr>
          <p:cNvPr id="4" name="Rectangle 3"/>
          <p:cNvSpPr/>
          <p:nvPr/>
        </p:nvSpPr>
        <p:spPr>
          <a:xfrm>
            <a:off x="1774444" y="1181142"/>
            <a:ext cx="7776864" cy="3108543"/>
          </a:xfrm>
          <a:prstGeom prst="rect">
            <a:avLst/>
          </a:prstGeom>
        </p:spPr>
        <p:txBody>
          <a:bodyPr wrap="square">
            <a:spAutoFit/>
          </a:bodyPr>
          <a:lstStyle/>
          <a:p>
            <a:pPr marL="342900" indent="-342900">
              <a:buFont typeface="Wingdings" panose="05000000000000000000" pitchFamily="2" charset="2"/>
              <a:buChar char="Ø"/>
            </a:pPr>
            <a:r>
              <a:rPr lang="en-GB" sz="2800" dirty="0" err="1"/>
              <a:t>Talvez</a:t>
            </a:r>
            <a:r>
              <a:rPr lang="en-GB" sz="2800" dirty="0"/>
              <a:t> a forma de </a:t>
            </a:r>
            <a:r>
              <a:rPr lang="en-GB" sz="2800" dirty="0" err="1"/>
              <a:t>lidar</a:t>
            </a:r>
            <a:r>
              <a:rPr lang="en-GB" sz="2800" dirty="0"/>
              <a:t> com </a:t>
            </a:r>
            <a:r>
              <a:rPr lang="en-GB" sz="2800" dirty="0" err="1" smtClean="0"/>
              <a:t>os</a:t>
            </a:r>
            <a:r>
              <a:rPr lang="en-GB" sz="2800" dirty="0" smtClean="0"/>
              <a:t> </a:t>
            </a:r>
            <a:r>
              <a:rPr lang="en-GB" sz="2800" dirty="0" err="1" smtClean="0"/>
              <a:t>problemas</a:t>
            </a:r>
            <a:r>
              <a:rPr lang="en-GB" sz="2800" dirty="0" smtClean="0"/>
              <a:t> </a:t>
            </a:r>
            <a:r>
              <a:rPr lang="en-GB" sz="2800" dirty="0" err="1" smtClean="0"/>
              <a:t>colocados</a:t>
            </a:r>
            <a:r>
              <a:rPr lang="en-GB" sz="2800" dirty="0" smtClean="0"/>
              <a:t> </a:t>
            </a:r>
            <a:r>
              <a:rPr lang="en-GB" sz="2800" dirty="0" err="1" smtClean="0"/>
              <a:t>pela</a:t>
            </a:r>
            <a:r>
              <a:rPr lang="en-GB" sz="2800" dirty="0" smtClean="0"/>
              <a:t> IA  </a:t>
            </a:r>
            <a:r>
              <a:rPr lang="en-GB" sz="2800" b="1" dirty="0" err="1"/>
              <a:t>não</a:t>
            </a:r>
            <a:r>
              <a:rPr lang="en-GB" sz="2800" b="1" dirty="0"/>
              <a:t> </a:t>
            </a:r>
            <a:r>
              <a:rPr lang="en-GB" sz="2800" dirty="0"/>
              <a:t> </a:t>
            </a:r>
            <a:r>
              <a:rPr lang="en-GB" sz="2800" dirty="0" err="1"/>
              <a:t>seja</a:t>
            </a:r>
            <a:r>
              <a:rPr lang="en-GB" sz="2800" dirty="0"/>
              <a:t> </a:t>
            </a:r>
            <a:r>
              <a:rPr lang="en-GB" sz="2800" dirty="0" smtClean="0"/>
              <a:t>com a </a:t>
            </a:r>
            <a:r>
              <a:rPr lang="en-GB" sz="2800" dirty="0" err="1"/>
              <a:t>tecnologia</a:t>
            </a:r>
            <a:r>
              <a:rPr lang="en-GB" sz="2800" dirty="0"/>
              <a:t>.</a:t>
            </a:r>
          </a:p>
          <a:p>
            <a:endParaRPr lang="en-GB" sz="2800" dirty="0"/>
          </a:p>
          <a:p>
            <a:pPr marL="342900" indent="-342900">
              <a:buFont typeface="Wingdings" panose="05000000000000000000" pitchFamily="2" charset="2"/>
              <a:buChar char="Ø"/>
            </a:pPr>
            <a:r>
              <a:rPr lang="en-GB" sz="2800" dirty="0" err="1"/>
              <a:t>Talvez</a:t>
            </a:r>
            <a:r>
              <a:rPr lang="en-GB" sz="2800" dirty="0"/>
              <a:t> </a:t>
            </a:r>
            <a:r>
              <a:rPr lang="en-GB" sz="2800" dirty="0" err="1"/>
              <a:t>seja</a:t>
            </a:r>
            <a:r>
              <a:rPr lang="en-GB" sz="2800" dirty="0"/>
              <a:t> </a:t>
            </a:r>
            <a:r>
              <a:rPr lang="en-GB" sz="2800" dirty="0" err="1"/>
              <a:t>criando</a:t>
            </a:r>
            <a:r>
              <a:rPr lang="en-GB" sz="2800" dirty="0"/>
              <a:t> </a:t>
            </a:r>
            <a:r>
              <a:rPr lang="en-GB" sz="2800" dirty="0" err="1"/>
              <a:t>uma</a:t>
            </a:r>
            <a:r>
              <a:rPr lang="en-GB" sz="2800" dirty="0"/>
              <a:t> </a:t>
            </a:r>
            <a:r>
              <a:rPr lang="en-GB" sz="2800" b="1" dirty="0" err="1">
                <a:solidFill>
                  <a:srgbClr val="FFFF00"/>
                </a:solidFill>
              </a:rPr>
              <a:t>Ética</a:t>
            </a:r>
            <a:r>
              <a:rPr lang="en-GB" sz="2800" b="1" dirty="0">
                <a:solidFill>
                  <a:srgbClr val="FFFF00"/>
                </a:solidFill>
              </a:rPr>
              <a:t> da </a:t>
            </a:r>
            <a:r>
              <a:rPr lang="en-GB" sz="2800" b="1" dirty="0" err="1">
                <a:solidFill>
                  <a:srgbClr val="FFFF00"/>
                </a:solidFill>
              </a:rPr>
              <a:t>Máquina</a:t>
            </a:r>
            <a:r>
              <a:rPr lang="en-GB" sz="2800" dirty="0"/>
              <a:t>.  </a:t>
            </a:r>
          </a:p>
          <a:p>
            <a:endParaRPr lang="en-GB" sz="2800" dirty="0"/>
          </a:p>
          <a:p>
            <a:pPr marL="342900" indent="-342900">
              <a:buFont typeface="Wingdings" panose="05000000000000000000" pitchFamily="2" charset="2"/>
              <a:buChar char="Ø"/>
            </a:pPr>
            <a:r>
              <a:rPr lang="en-GB" sz="2800" dirty="0" err="1"/>
              <a:t>Ou</a:t>
            </a:r>
            <a:r>
              <a:rPr lang="en-GB" sz="2800" dirty="0"/>
              <a:t> </a:t>
            </a:r>
            <a:r>
              <a:rPr lang="en-GB" sz="2800" dirty="0" err="1"/>
              <a:t>então</a:t>
            </a:r>
            <a:r>
              <a:rPr lang="en-GB" sz="2800" dirty="0"/>
              <a:t>, Como </a:t>
            </a:r>
            <a:r>
              <a:rPr lang="en-GB" sz="2800" dirty="0" err="1"/>
              <a:t>fazer</a:t>
            </a:r>
            <a:r>
              <a:rPr lang="en-GB" sz="2800" dirty="0"/>
              <a:t> </a:t>
            </a:r>
            <a:r>
              <a:rPr lang="en-GB" sz="2800" dirty="0" err="1"/>
              <a:t>sistemas</a:t>
            </a:r>
            <a:r>
              <a:rPr lang="en-GB" sz="2800" dirty="0"/>
              <a:t> </a:t>
            </a:r>
            <a:r>
              <a:rPr lang="en-GB" sz="2800" dirty="0" err="1"/>
              <a:t>inteligentes</a:t>
            </a:r>
            <a:r>
              <a:rPr lang="en-GB" sz="2800" dirty="0"/>
              <a:t> </a:t>
            </a:r>
            <a:r>
              <a:rPr lang="en-GB" sz="2800" dirty="0" err="1"/>
              <a:t>partilhar</a:t>
            </a:r>
            <a:r>
              <a:rPr lang="en-GB" sz="2800" dirty="0"/>
              <a:t> </a:t>
            </a:r>
            <a:r>
              <a:rPr lang="en-GB" sz="2800" dirty="0" err="1"/>
              <a:t>os</a:t>
            </a:r>
            <a:r>
              <a:rPr lang="en-GB" sz="2800" dirty="0"/>
              <a:t> </a:t>
            </a:r>
            <a:r>
              <a:rPr lang="en-GB" sz="2800" b="1" dirty="0" err="1">
                <a:solidFill>
                  <a:srgbClr val="FFFF00"/>
                </a:solidFill>
              </a:rPr>
              <a:t>nossos</a:t>
            </a:r>
            <a:r>
              <a:rPr lang="en-GB" sz="2800" dirty="0">
                <a:solidFill>
                  <a:srgbClr val="FFFF00"/>
                </a:solidFill>
              </a:rPr>
              <a:t> </a:t>
            </a:r>
            <a:r>
              <a:rPr lang="en-GB" sz="2800" dirty="0" err="1">
                <a:solidFill>
                  <a:srgbClr val="FFFF00"/>
                </a:solidFill>
              </a:rPr>
              <a:t>valores</a:t>
            </a:r>
            <a:r>
              <a:rPr lang="en-GB" sz="2800" dirty="0"/>
              <a:t>?</a:t>
            </a:r>
          </a:p>
        </p:txBody>
      </p:sp>
      <p:sp>
        <p:nvSpPr>
          <p:cNvPr id="5" name="Rectangle 4"/>
          <p:cNvSpPr/>
          <p:nvPr/>
        </p:nvSpPr>
        <p:spPr>
          <a:xfrm>
            <a:off x="1465020" y="3973558"/>
            <a:ext cx="9159696" cy="707886"/>
          </a:xfrm>
          <a:prstGeom prst="rect">
            <a:avLst/>
          </a:prstGeom>
          <a:solidFill>
            <a:srgbClr val="FFFF00"/>
          </a:solidFill>
        </p:spPr>
        <p:txBody>
          <a:bodyPr wrap="square">
            <a:spAutoFit/>
          </a:bodyPr>
          <a:lstStyle/>
          <a:p>
            <a:r>
              <a:rPr lang="en-GB" sz="2000" i="1" dirty="0">
                <a:solidFill>
                  <a:schemeClr val="bg1"/>
                </a:solidFill>
              </a:rPr>
              <a:t>A </a:t>
            </a:r>
            <a:r>
              <a:rPr lang="en-GB" sz="2000" i="1" dirty="0" err="1">
                <a:solidFill>
                  <a:schemeClr val="bg1"/>
                </a:solidFill>
              </a:rPr>
              <a:t>verdadeira</a:t>
            </a:r>
            <a:r>
              <a:rPr lang="en-GB" sz="2000" i="1" dirty="0">
                <a:solidFill>
                  <a:schemeClr val="bg1"/>
                </a:solidFill>
              </a:rPr>
              <a:t> </a:t>
            </a:r>
            <a:r>
              <a:rPr lang="en-GB" sz="2000" i="1" dirty="0" err="1">
                <a:solidFill>
                  <a:schemeClr val="bg1"/>
                </a:solidFill>
              </a:rPr>
              <a:t>questão</a:t>
            </a:r>
            <a:r>
              <a:rPr lang="en-GB" sz="2000" i="1" dirty="0">
                <a:solidFill>
                  <a:schemeClr val="bg1"/>
                </a:solidFill>
              </a:rPr>
              <a:t> </a:t>
            </a:r>
            <a:r>
              <a:rPr lang="en-GB" sz="2000" i="1" dirty="0" err="1">
                <a:solidFill>
                  <a:schemeClr val="bg1"/>
                </a:solidFill>
              </a:rPr>
              <a:t>poderá</a:t>
            </a:r>
            <a:r>
              <a:rPr lang="en-GB" sz="2000" i="1" dirty="0">
                <a:solidFill>
                  <a:schemeClr val="bg1"/>
                </a:solidFill>
              </a:rPr>
              <a:t> </a:t>
            </a:r>
            <a:r>
              <a:rPr lang="en-GB" sz="2000" i="1" dirty="0" err="1">
                <a:solidFill>
                  <a:schemeClr val="bg1"/>
                </a:solidFill>
              </a:rPr>
              <a:t>ser</a:t>
            </a:r>
            <a:r>
              <a:rPr lang="en-GB" sz="2000" i="1" dirty="0">
                <a:solidFill>
                  <a:schemeClr val="bg1"/>
                </a:solidFill>
              </a:rPr>
              <a:t>:</a:t>
            </a:r>
          </a:p>
          <a:p>
            <a:r>
              <a:rPr lang="en-GB" sz="2000" i="1" dirty="0">
                <a:solidFill>
                  <a:schemeClr val="bg1"/>
                </a:solidFill>
              </a:rPr>
              <a:t>	“ Is </a:t>
            </a:r>
            <a:r>
              <a:rPr lang="en-GB" sz="2000" b="1" i="1" dirty="0">
                <a:solidFill>
                  <a:schemeClr val="bg1"/>
                </a:solidFill>
              </a:rPr>
              <a:t>AI</a:t>
            </a:r>
            <a:r>
              <a:rPr lang="en-GB" sz="2000" i="1" dirty="0">
                <a:solidFill>
                  <a:schemeClr val="bg1"/>
                </a:solidFill>
              </a:rPr>
              <a:t> the </a:t>
            </a:r>
            <a:r>
              <a:rPr lang="en-GB" sz="2000" b="1" i="1" dirty="0">
                <a:solidFill>
                  <a:schemeClr val="bg1"/>
                </a:solidFill>
              </a:rPr>
              <a:t>threat</a:t>
            </a:r>
            <a:r>
              <a:rPr lang="en-GB" sz="2000" i="1" dirty="0">
                <a:solidFill>
                  <a:schemeClr val="bg1"/>
                </a:solidFill>
              </a:rPr>
              <a:t>  or is the threat staring back at us in the </a:t>
            </a:r>
            <a:r>
              <a:rPr lang="en-GB" sz="2000" b="1" i="1" dirty="0">
                <a:solidFill>
                  <a:schemeClr val="bg1"/>
                </a:solidFill>
              </a:rPr>
              <a:t>mirror</a:t>
            </a:r>
            <a:r>
              <a:rPr lang="en-GB" sz="2000" i="1" dirty="0">
                <a:solidFill>
                  <a:schemeClr val="bg1"/>
                </a:solidFill>
              </a:rPr>
              <a:t>?</a:t>
            </a:r>
          </a:p>
        </p:txBody>
      </p:sp>
      <p:sp>
        <p:nvSpPr>
          <p:cNvPr id="6" name="Rectangle 5"/>
          <p:cNvSpPr/>
          <p:nvPr/>
        </p:nvSpPr>
        <p:spPr>
          <a:xfrm>
            <a:off x="140377" y="5257488"/>
            <a:ext cx="8729978" cy="646331"/>
          </a:xfrm>
          <a:prstGeom prst="rect">
            <a:avLst/>
          </a:prstGeom>
          <a:noFill/>
          <a:ln>
            <a:solidFill>
              <a:srgbClr val="000000"/>
            </a:solidFill>
          </a:ln>
        </p:spPr>
        <p:txBody>
          <a:bodyPr wrap="square">
            <a:spAutoFit/>
          </a:bodyPr>
          <a:lstStyle/>
          <a:p>
            <a:r>
              <a:rPr lang="en-GB" dirty="0"/>
              <a:t>Stuart Russell </a:t>
            </a:r>
            <a:r>
              <a:rPr lang="en-GB" i="1" dirty="0"/>
              <a:t>(U. California- Berkley) </a:t>
            </a:r>
          </a:p>
          <a:p>
            <a:r>
              <a:rPr lang="en-GB" b="1" i="1" dirty="0"/>
              <a:t>open letter </a:t>
            </a:r>
            <a:r>
              <a:rPr lang="en-GB" i="1" dirty="0"/>
              <a:t>( </a:t>
            </a:r>
            <a:r>
              <a:rPr lang="en-GB" i="1" dirty="0">
                <a:hlinkClick r:id="rId3"/>
              </a:rPr>
              <a:t>FLI - Future of Life Institute</a:t>
            </a:r>
            <a:r>
              <a:rPr lang="en-GB" i="1" dirty="0"/>
              <a:t> ) </a:t>
            </a:r>
            <a:r>
              <a:rPr lang="en-GB" b="1" i="1" dirty="0"/>
              <a:t>to keep AI beneficial</a:t>
            </a:r>
            <a:r>
              <a:rPr lang="en-GB" i="1" dirty="0"/>
              <a:t>. </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64980" y="4538561"/>
            <a:ext cx="1257300" cy="17716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90458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3552" y="1124745"/>
            <a:ext cx="7772400" cy="1470025"/>
          </a:xfrm>
        </p:spPr>
        <p:txBody>
          <a:bodyPr>
            <a:normAutofit/>
          </a:bodyPr>
          <a:lstStyle/>
          <a:p>
            <a:r>
              <a:rPr lang="pt-PT" dirty="0" smtClean="0"/>
              <a:t/>
            </a:r>
            <a:br>
              <a:rPr lang="pt-PT" dirty="0" smtClean="0"/>
            </a:br>
            <a:endParaRPr lang="en-GB" dirty="0"/>
          </a:p>
        </p:txBody>
      </p:sp>
      <p:sp>
        <p:nvSpPr>
          <p:cNvPr id="7" name="Rectangle 6"/>
          <p:cNvSpPr/>
          <p:nvPr/>
        </p:nvSpPr>
        <p:spPr>
          <a:xfrm>
            <a:off x="1738529" y="1052736"/>
            <a:ext cx="8283911" cy="3785652"/>
          </a:xfrm>
          <a:prstGeom prst="rect">
            <a:avLst/>
          </a:prstGeom>
        </p:spPr>
        <p:txBody>
          <a:bodyPr wrap="square">
            <a:spAutoFit/>
          </a:bodyPr>
          <a:lstStyle/>
          <a:p>
            <a:pPr marL="285750" indent="-285750">
              <a:buFont typeface="Wingdings" panose="05000000000000000000" pitchFamily="2" charset="2"/>
              <a:buChar char="Ø"/>
            </a:pPr>
            <a:r>
              <a:rPr lang="en-GB" sz="2400" dirty="0" err="1"/>
              <a:t>Ingénuo</a:t>
            </a:r>
            <a:r>
              <a:rPr lang="en-GB" sz="2400" dirty="0"/>
              <a:t> </a:t>
            </a:r>
            <a:r>
              <a:rPr lang="en-GB" sz="2400" dirty="0" err="1"/>
              <a:t>imaginar</a:t>
            </a:r>
            <a:r>
              <a:rPr lang="en-GB" sz="2400" dirty="0"/>
              <a:t> que </a:t>
            </a:r>
            <a:r>
              <a:rPr lang="en-GB" sz="2400" dirty="0" err="1"/>
              <a:t>haverá</a:t>
            </a:r>
            <a:r>
              <a:rPr lang="en-GB" sz="2400" dirty="0"/>
              <a:t> </a:t>
            </a:r>
            <a:r>
              <a:rPr lang="en-GB" sz="2400" dirty="0" err="1"/>
              <a:t>apenas</a:t>
            </a:r>
            <a:r>
              <a:rPr lang="en-GB" sz="2400" dirty="0"/>
              <a:t> um </a:t>
            </a:r>
            <a:r>
              <a:rPr lang="en-GB" sz="2400" dirty="0" err="1"/>
              <a:t>conjunto</a:t>
            </a:r>
            <a:r>
              <a:rPr lang="en-GB" sz="2400" dirty="0"/>
              <a:t> de </a:t>
            </a:r>
            <a:r>
              <a:rPr lang="en-GB" sz="2400" b="1" dirty="0" err="1"/>
              <a:t>princípios</a:t>
            </a:r>
            <a:r>
              <a:rPr lang="en-GB" sz="2400" b="1" dirty="0"/>
              <a:t> </a:t>
            </a:r>
            <a:r>
              <a:rPr lang="en-GB" sz="2400" b="1" dirty="0" err="1"/>
              <a:t>éticos</a:t>
            </a:r>
            <a:r>
              <a:rPr lang="en-GB" sz="2400" b="1" dirty="0"/>
              <a:t> </a:t>
            </a:r>
            <a:r>
              <a:rPr lang="en-GB" sz="2400" b="1" dirty="0" err="1"/>
              <a:t>para</a:t>
            </a:r>
            <a:r>
              <a:rPr lang="en-GB" sz="2400" b="1" dirty="0"/>
              <a:t> </a:t>
            </a:r>
            <a:r>
              <a:rPr lang="en-GB" sz="2400" b="1" dirty="0" err="1"/>
              <a:t>todos</a:t>
            </a:r>
            <a:r>
              <a:rPr lang="en-GB" sz="2400" b="1" dirty="0"/>
              <a:t> </a:t>
            </a:r>
            <a:r>
              <a:rPr lang="en-GB" sz="2400" b="1" dirty="0" err="1"/>
              <a:t>os</a:t>
            </a:r>
            <a:r>
              <a:rPr lang="en-GB" sz="2400" b="1" dirty="0"/>
              <a:t> </a:t>
            </a:r>
            <a:r>
              <a:rPr lang="en-GB" sz="2400" b="1" dirty="0" err="1"/>
              <a:t>Robôs</a:t>
            </a:r>
            <a:r>
              <a:rPr lang="en-GB" sz="2400" b="1" dirty="0"/>
              <a:t>/</a:t>
            </a:r>
            <a:r>
              <a:rPr lang="en-GB" sz="2400" b="1" dirty="0" err="1"/>
              <a:t>Sistemas</a:t>
            </a:r>
            <a:r>
              <a:rPr lang="en-GB" sz="2400" b="1" dirty="0"/>
              <a:t> </a:t>
            </a:r>
            <a:r>
              <a:rPr lang="en-GB" sz="2400" b="1" dirty="0" err="1"/>
              <a:t>Inteligentes</a:t>
            </a:r>
            <a:r>
              <a:rPr lang="en-GB" sz="2400" b="1" dirty="0"/>
              <a:t>.</a:t>
            </a:r>
            <a:endParaRPr lang="pt-PT" sz="2400" b="1" dirty="0"/>
          </a:p>
          <a:p>
            <a:pPr marL="285750" indent="-285750">
              <a:buFont typeface="Wingdings" panose="05000000000000000000" pitchFamily="2" charset="2"/>
              <a:buChar char="Ø"/>
            </a:pPr>
            <a:endParaRPr lang="pt-PT" sz="2400" b="1" dirty="0"/>
          </a:p>
          <a:p>
            <a:pPr marL="285750" indent="-285750">
              <a:buFont typeface="Wingdings" panose="05000000000000000000" pitchFamily="2" charset="2"/>
              <a:buChar char="Ø"/>
            </a:pPr>
            <a:endParaRPr lang="pt-PT" sz="2400" dirty="0"/>
          </a:p>
          <a:p>
            <a:pPr marL="285750" indent="-285750">
              <a:buFont typeface="Wingdings" panose="05000000000000000000" pitchFamily="2" charset="2"/>
              <a:buChar char="Ø"/>
            </a:pPr>
            <a:r>
              <a:rPr lang="pt-PT" sz="2400" dirty="0"/>
              <a:t>Haverá sempre  “Robô </a:t>
            </a:r>
            <a:r>
              <a:rPr lang="pt-PT" sz="2400" b="1" dirty="0"/>
              <a:t>Injustos-oportunistas</a:t>
            </a:r>
            <a:r>
              <a:rPr lang="pt-PT" sz="2400" dirty="0"/>
              <a:t>” nos negócios e “</a:t>
            </a:r>
            <a:r>
              <a:rPr lang="pt-PT" sz="2400" b="1" dirty="0" err="1"/>
              <a:t>Killer</a:t>
            </a:r>
            <a:r>
              <a:rPr lang="pt-PT" sz="2400" dirty="0"/>
              <a:t> Robots” na guerra.</a:t>
            </a:r>
          </a:p>
          <a:p>
            <a:pPr marL="285750" indent="-285750">
              <a:buFont typeface="Wingdings" panose="05000000000000000000" pitchFamily="2" charset="2"/>
              <a:buChar char="Ø"/>
            </a:pPr>
            <a:endParaRPr lang="pt-PT" sz="2400" dirty="0"/>
          </a:p>
          <a:p>
            <a:pPr marL="285750" indent="-285750">
              <a:buFont typeface="Wingdings" panose="05000000000000000000" pitchFamily="2" charset="2"/>
              <a:buChar char="Ø"/>
            </a:pPr>
            <a:endParaRPr lang="pt-PT" sz="2400" dirty="0"/>
          </a:p>
          <a:p>
            <a:pPr marL="285750" indent="-285750">
              <a:buFont typeface="Wingdings" panose="05000000000000000000" pitchFamily="2" charset="2"/>
              <a:buChar char="Ø"/>
            </a:pPr>
            <a:endParaRPr lang="pt-PT" sz="2400" dirty="0"/>
          </a:p>
          <a:p>
            <a:pPr marL="285750" indent="-285750">
              <a:buFont typeface="Wingdings" panose="05000000000000000000" pitchFamily="2" charset="2"/>
              <a:buChar char="Ø"/>
            </a:pPr>
            <a:r>
              <a:rPr lang="pt-PT" sz="2400" b="1" dirty="0"/>
              <a:t>É preciso uma comissão para  </a:t>
            </a:r>
            <a:r>
              <a:rPr lang="pt-PT" sz="2400" b="1" i="1" dirty="0"/>
              <a:t>Ética na IA e Robótica</a:t>
            </a:r>
            <a:endParaRPr lang="en-GB" sz="2400" b="1" i="1" dirty="0"/>
          </a:p>
        </p:txBody>
      </p:sp>
    </p:spTree>
    <p:extLst>
      <p:ext uri="{BB962C8B-B14F-4D97-AF65-F5344CB8AC3E}">
        <p14:creationId xmlns:p14="http://schemas.microsoft.com/office/powerpoint/2010/main" val="40479030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701290" y="1196751"/>
            <a:ext cx="10614100" cy="604243"/>
          </a:xfrm>
        </p:spPr>
        <p:txBody>
          <a:bodyPr>
            <a:noAutofit/>
          </a:bodyPr>
          <a:lstStyle/>
          <a:p>
            <a:pPr algn="l"/>
            <a:r>
              <a:rPr lang="en-GB" sz="2400" b="1" dirty="0">
                <a:solidFill>
                  <a:srgbClr val="FFFF00"/>
                </a:solidFill>
              </a:rPr>
              <a:t>AI Now Institute de New York </a:t>
            </a:r>
            <a:r>
              <a:rPr lang="en-GB" sz="2400" dirty="0">
                <a:solidFill>
                  <a:srgbClr val="FFFF00"/>
                </a:solidFill>
              </a:rPr>
              <a:t>University </a:t>
            </a:r>
            <a:r>
              <a:rPr lang="en-GB" sz="2400" dirty="0" err="1">
                <a:solidFill>
                  <a:schemeClr val="tx1"/>
                </a:solidFill>
              </a:rPr>
              <a:t>organizou</a:t>
            </a:r>
            <a:r>
              <a:rPr lang="en-GB" sz="2400" dirty="0">
                <a:solidFill>
                  <a:schemeClr val="tx1"/>
                </a:solidFill>
              </a:rPr>
              <a:t> o AI Now 2017 Symposium</a:t>
            </a:r>
            <a:endParaRPr lang="en-GB" sz="3200" dirty="0">
              <a:solidFill>
                <a:schemeClr val="tx1"/>
              </a:solidFill>
            </a:endParaRPr>
          </a:p>
        </p:txBody>
      </p:sp>
      <p:sp>
        <p:nvSpPr>
          <p:cNvPr id="10" name="Rectangle 9"/>
          <p:cNvSpPr/>
          <p:nvPr/>
        </p:nvSpPr>
        <p:spPr>
          <a:xfrm>
            <a:off x="1705627" y="1916833"/>
            <a:ext cx="8606093" cy="1200328"/>
          </a:xfrm>
          <a:prstGeom prst="rect">
            <a:avLst/>
          </a:prstGeom>
        </p:spPr>
        <p:txBody>
          <a:bodyPr wrap="square">
            <a:spAutoFit/>
          </a:bodyPr>
          <a:lstStyle/>
          <a:p>
            <a:r>
              <a:rPr lang="pt-PT" sz="2400" dirty="0"/>
              <a:t>- </a:t>
            </a:r>
            <a:r>
              <a:rPr lang="en-GB" sz="2400" b="1" dirty="0"/>
              <a:t>AI​ ​Now​ ​2017​ ​Report</a:t>
            </a:r>
          </a:p>
          <a:p>
            <a:r>
              <a:rPr lang="en-GB" sz="2400" dirty="0" err="1"/>
              <a:t>Responsabilização</a:t>
            </a:r>
            <a:r>
              <a:rPr lang="en-GB" sz="2400" dirty="0"/>
              <a:t> </a:t>
            </a:r>
            <a:r>
              <a:rPr lang="en-GB" sz="2400" dirty="0" err="1"/>
              <a:t>pelo</a:t>
            </a:r>
            <a:r>
              <a:rPr lang="en-GB" sz="2400" dirty="0"/>
              <a:t> </a:t>
            </a:r>
            <a:r>
              <a:rPr lang="en-GB" sz="2400" dirty="0" err="1"/>
              <a:t>uso</a:t>
            </a:r>
            <a:r>
              <a:rPr lang="en-GB" sz="2400" dirty="0"/>
              <a:t> da </a:t>
            </a:r>
            <a:r>
              <a:rPr lang="en-GB" sz="2400" b="1" dirty="0" err="1"/>
              <a:t>força</a:t>
            </a:r>
            <a:r>
              <a:rPr lang="en-GB" sz="2400" b="1" dirty="0"/>
              <a:t> </a:t>
            </a:r>
            <a:r>
              <a:rPr lang="en-GB" sz="2400" b="1" dirty="0" err="1"/>
              <a:t>violenta</a:t>
            </a:r>
            <a:r>
              <a:rPr lang="en-GB" sz="2400" b="1" dirty="0"/>
              <a:t> </a:t>
            </a:r>
            <a:r>
              <a:rPr lang="en-GB" sz="2400" dirty="0"/>
              <a:t>contra </a:t>
            </a:r>
            <a:r>
              <a:rPr lang="en-GB" sz="2400" dirty="0" err="1"/>
              <a:t>humanos</a:t>
            </a:r>
            <a:r>
              <a:rPr lang="en-GB" sz="2400" dirty="0"/>
              <a:t> </a:t>
            </a:r>
            <a:r>
              <a:rPr lang="en-GB" sz="2400" dirty="0" err="1"/>
              <a:t>em</a:t>
            </a:r>
            <a:r>
              <a:rPr lang="en-GB" sz="2400" dirty="0"/>
              <a:t> </a:t>
            </a:r>
            <a:r>
              <a:rPr lang="en-GB" sz="2400" b="1" dirty="0" err="1"/>
              <a:t>contextos</a:t>
            </a:r>
            <a:r>
              <a:rPr lang="en-GB" sz="2400" dirty="0"/>
              <a:t> </a:t>
            </a:r>
            <a:r>
              <a:rPr lang="en-GB" sz="2400" b="1" dirty="0" err="1"/>
              <a:t>militares</a:t>
            </a:r>
            <a:r>
              <a:rPr lang="en-GB" sz="2400" b="1" dirty="0"/>
              <a:t>.</a:t>
            </a:r>
            <a:endParaRPr lang="en-GB" sz="2400" dirty="0"/>
          </a:p>
        </p:txBody>
      </p:sp>
      <p:sp>
        <p:nvSpPr>
          <p:cNvPr id="4" name="Rectangle 3"/>
          <p:cNvSpPr/>
          <p:nvPr/>
        </p:nvSpPr>
        <p:spPr>
          <a:xfrm>
            <a:off x="1592116" y="3140969"/>
            <a:ext cx="8719604" cy="2923878"/>
          </a:xfrm>
          <a:prstGeom prst="rect">
            <a:avLst/>
          </a:prstGeom>
        </p:spPr>
        <p:txBody>
          <a:bodyPr wrap="square">
            <a:spAutoFit/>
          </a:bodyPr>
          <a:lstStyle/>
          <a:p>
            <a:endParaRPr lang="en-GB" sz="2400" dirty="0"/>
          </a:p>
          <a:p>
            <a:r>
              <a:rPr lang="en-GB" sz="2400" dirty="0"/>
              <a:t>Peter </a:t>
            </a:r>
            <a:r>
              <a:rPr lang="en-GB" sz="2400" dirty="0" err="1"/>
              <a:t>Asaro</a:t>
            </a:r>
            <a:r>
              <a:rPr lang="en-GB" sz="2400" dirty="0"/>
              <a:t> </a:t>
            </a:r>
            <a:r>
              <a:rPr lang="en-GB" sz="2400" dirty="0" err="1"/>
              <a:t>apontou</a:t>
            </a:r>
            <a:r>
              <a:rPr lang="en-GB" sz="2400" dirty="0"/>
              <a:t> </a:t>
            </a:r>
            <a:r>
              <a:rPr lang="en-GB" sz="2400" dirty="0" err="1"/>
              <a:t>dificuldades</a:t>
            </a:r>
            <a:r>
              <a:rPr lang="en-GB" sz="2400" dirty="0"/>
              <a:t> </a:t>
            </a:r>
            <a:r>
              <a:rPr lang="en-GB" sz="2400" dirty="0" err="1"/>
              <a:t>éticas</a:t>
            </a:r>
            <a:r>
              <a:rPr lang="en-GB" sz="2400" dirty="0"/>
              <a:t> no </a:t>
            </a:r>
            <a:r>
              <a:rPr lang="en-GB" sz="2400" dirty="0" err="1"/>
              <a:t>uso</a:t>
            </a:r>
            <a:r>
              <a:rPr lang="en-GB" sz="2400" dirty="0"/>
              <a:t> dos  </a:t>
            </a:r>
            <a:r>
              <a:rPr lang="en-GB" sz="2800" b="1" dirty="0"/>
              <a:t>Lethal Autonomous Weapons Systems (</a:t>
            </a:r>
            <a:r>
              <a:rPr lang="en-GB" sz="2800" b="1" dirty="0">
                <a:solidFill>
                  <a:srgbClr val="FF0000"/>
                </a:solidFill>
              </a:rPr>
              <a:t>LAWS</a:t>
            </a:r>
            <a:r>
              <a:rPr lang="en-GB" sz="2800" b="1" dirty="0"/>
              <a:t>)</a:t>
            </a:r>
            <a:r>
              <a:rPr lang="en-GB" sz="2800" dirty="0"/>
              <a:t> </a:t>
            </a:r>
          </a:p>
          <a:p>
            <a:r>
              <a:rPr lang="en-GB" sz="2400" b="1" dirty="0" err="1"/>
              <a:t>Devemos</a:t>
            </a:r>
            <a:r>
              <a:rPr lang="en-GB" sz="2400" b="1" dirty="0"/>
              <a:t> </a:t>
            </a:r>
            <a:r>
              <a:rPr lang="en-GB" sz="2400" b="1" dirty="0" err="1"/>
              <a:t>adotar</a:t>
            </a:r>
            <a:r>
              <a:rPr lang="en-GB" sz="2400" b="1" dirty="0"/>
              <a:t> </a:t>
            </a:r>
            <a:r>
              <a:rPr lang="en-GB" sz="2400" b="1" dirty="0" err="1"/>
              <a:t>princípios</a:t>
            </a:r>
            <a:r>
              <a:rPr lang="en-GB" sz="2400" b="1" dirty="0"/>
              <a:t> </a:t>
            </a:r>
            <a:r>
              <a:rPr lang="en-GB" sz="2400" b="1" dirty="0" err="1"/>
              <a:t>éticos</a:t>
            </a:r>
            <a:r>
              <a:rPr lang="en-GB" sz="2400" b="1" dirty="0"/>
              <a:t> </a:t>
            </a:r>
            <a:r>
              <a:rPr lang="en-GB" sz="2400" dirty="0"/>
              <a:t>que </a:t>
            </a:r>
            <a:r>
              <a:rPr lang="en-GB" sz="2400" dirty="0" err="1"/>
              <a:t>mantenham</a:t>
            </a:r>
            <a:r>
              <a:rPr lang="en-GB" sz="2400" dirty="0"/>
              <a:t> </a:t>
            </a:r>
            <a:r>
              <a:rPr lang="en-GB" sz="2800" b="1" dirty="0">
                <a:solidFill>
                  <a:srgbClr val="FF0000"/>
                </a:solidFill>
              </a:rPr>
              <a:t>control do </a:t>
            </a:r>
            <a:r>
              <a:rPr lang="en-GB" sz="2800" b="1" dirty="0" err="1">
                <a:solidFill>
                  <a:srgbClr val="FF0000"/>
                </a:solidFill>
              </a:rPr>
              <a:t>humano</a:t>
            </a:r>
            <a:r>
              <a:rPr lang="en-GB" sz="2400" b="1" dirty="0">
                <a:solidFill>
                  <a:srgbClr val="FF0000"/>
                </a:solidFill>
              </a:rPr>
              <a:t> </a:t>
            </a:r>
            <a:r>
              <a:rPr lang="en-GB" sz="2400" dirty="0" err="1"/>
              <a:t>nestes</a:t>
            </a:r>
            <a:r>
              <a:rPr lang="en-GB" sz="2400" dirty="0"/>
              <a:t> </a:t>
            </a:r>
            <a:r>
              <a:rPr lang="en-GB" sz="2400" dirty="0" err="1"/>
              <a:t>sistemas</a:t>
            </a:r>
            <a:r>
              <a:rPr lang="en-GB" sz="2400" dirty="0"/>
              <a:t>.</a:t>
            </a:r>
            <a:br>
              <a:rPr lang="en-GB" sz="2400" dirty="0"/>
            </a:br>
            <a:r>
              <a:rPr lang="en-GB" sz="2400" dirty="0"/>
              <a:t/>
            </a:r>
            <a:br>
              <a:rPr lang="en-GB" sz="2400" dirty="0"/>
            </a:br>
            <a:endParaRPr lang="en-GB" sz="2400" dirty="0"/>
          </a:p>
        </p:txBody>
      </p:sp>
      <p:grpSp>
        <p:nvGrpSpPr>
          <p:cNvPr id="2" name="Group 1"/>
          <p:cNvGrpSpPr/>
          <p:nvPr/>
        </p:nvGrpSpPr>
        <p:grpSpPr>
          <a:xfrm>
            <a:off x="4588804" y="5060755"/>
            <a:ext cx="7603196" cy="1231989"/>
            <a:chOff x="681660" y="5193459"/>
            <a:chExt cx="7603196" cy="1231989"/>
          </a:xfrm>
        </p:grpSpPr>
        <p:sp>
          <p:nvSpPr>
            <p:cNvPr id="7" name="Rectangle 6"/>
            <p:cNvSpPr/>
            <p:nvPr/>
          </p:nvSpPr>
          <p:spPr>
            <a:xfrm rot="21185157">
              <a:off x="684485" y="5193459"/>
              <a:ext cx="7600371" cy="123198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Rectangle 5"/>
            <p:cNvSpPr/>
            <p:nvPr/>
          </p:nvSpPr>
          <p:spPr>
            <a:xfrm rot="21185157">
              <a:off x="681660" y="5330556"/>
              <a:ext cx="7578959" cy="923330"/>
            </a:xfrm>
            <a:prstGeom prst="rect">
              <a:avLst/>
            </a:prstGeom>
          </p:spPr>
          <p:txBody>
            <a:bodyPr wrap="square">
              <a:spAutoFit/>
            </a:bodyPr>
            <a:lstStyle/>
            <a:p>
              <a:r>
                <a:rPr lang="en-GB" b="1" dirty="0">
                  <a:solidFill>
                    <a:schemeClr val="bg1"/>
                  </a:solidFill>
                </a:rPr>
                <a:t>Starting a military AI arms race is a bad idea</a:t>
              </a:r>
              <a:endParaRPr lang="en-GB" dirty="0">
                <a:solidFill>
                  <a:schemeClr val="bg1"/>
                </a:solidFill>
              </a:endParaRPr>
            </a:p>
            <a:p>
              <a:r>
                <a:rPr lang="en-GB" b="1" dirty="0">
                  <a:solidFill>
                    <a:schemeClr val="bg1"/>
                  </a:solidFill>
                </a:rPr>
                <a:t>Autonomous Weapons: an Open Letter from AI &amp; Robotics Researchers </a:t>
              </a:r>
              <a:r>
                <a:rPr lang="en-GB" dirty="0">
                  <a:solidFill>
                    <a:schemeClr val="bg1"/>
                  </a:solidFill>
                  <a:hlinkClick r:id="rId3"/>
                </a:rPr>
                <a:t>http://tinyurl.com/awletter</a:t>
              </a:r>
              <a:endParaRPr lang="en-GB" dirty="0">
                <a:solidFill>
                  <a:schemeClr val="bg1"/>
                </a:solidFill>
              </a:endParaRPr>
            </a:p>
          </p:txBody>
        </p:sp>
      </p:grpSp>
    </p:spTree>
    <p:extLst>
      <p:ext uri="{BB962C8B-B14F-4D97-AF65-F5344CB8AC3E}">
        <p14:creationId xmlns:p14="http://schemas.microsoft.com/office/powerpoint/2010/main" val="286874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060281" y="2442236"/>
            <a:ext cx="3492500" cy="2324100"/>
          </a:xfrm>
          <a:prstGeom prst="rect">
            <a:avLst/>
          </a:prstGeom>
        </p:spPr>
      </p:pic>
      <p:pic>
        <p:nvPicPr>
          <p:cNvPr id="9" name="Picture 8"/>
          <p:cNvPicPr>
            <a:picLocks noChangeAspect="1"/>
          </p:cNvPicPr>
          <p:nvPr/>
        </p:nvPicPr>
        <p:blipFill>
          <a:blip r:embed="rId4"/>
          <a:stretch>
            <a:fillRect/>
          </a:stretch>
        </p:blipFill>
        <p:spPr>
          <a:xfrm>
            <a:off x="5158165" y="1099556"/>
            <a:ext cx="6621129" cy="4644672"/>
          </a:xfrm>
          <a:prstGeom prst="rect">
            <a:avLst/>
          </a:prstGeom>
        </p:spPr>
      </p:pic>
      <p:sp>
        <p:nvSpPr>
          <p:cNvPr id="4" name="TextBox 4"/>
          <p:cNvSpPr txBox="1"/>
          <p:nvPr/>
        </p:nvSpPr>
        <p:spPr>
          <a:xfrm rot="20497762">
            <a:off x="5995945" y="535831"/>
            <a:ext cx="3514813" cy="707886"/>
          </a:xfrm>
          <a:prstGeom prst="rect">
            <a:avLst/>
          </a:prstGeom>
          <a:solidFill>
            <a:srgbClr val="FFFF00"/>
          </a:solidFill>
        </p:spPr>
        <p:txBody>
          <a:bodyPr wrap="square" rtlCol="0">
            <a:spAutoFit/>
          </a:bodyPr>
          <a:lstStyle/>
          <a:p>
            <a:r>
              <a:rPr lang="pt-PT" sz="2000" dirty="0" smtClean="0">
                <a:solidFill>
                  <a:schemeClr val="bg1"/>
                </a:solidFill>
              </a:rPr>
              <a:t>Portugal </a:t>
            </a:r>
            <a:r>
              <a:rPr lang="pt-PT" sz="2000" b="1" dirty="0" smtClean="0">
                <a:solidFill>
                  <a:srgbClr val="FF0000"/>
                </a:solidFill>
              </a:rPr>
              <a:t>1969</a:t>
            </a:r>
            <a:endParaRPr lang="en-GB" sz="2000" b="1" dirty="0">
              <a:solidFill>
                <a:srgbClr val="FF0000"/>
              </a:solidFill>
            </a:endParaRPr>
          </a:p>
          <a:p>
            <a:endParaRPr lang="en-GB" sz="2000" dirty="0"/>
          </a:p>
        </p:txBody>
      </p:sp>
    </p:spTree>
    <p:extLst>
      <p:ext uri="{BB962C8B-B14F-4D97-AF65-F5344CB8AC3E}">
        <p14:creationId xmlns:p14="http://schemas.microsoft.com/office/powerpoint/2010/main" val="2171724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135559" y="1412776"/>
            <a:ext cx="7560840" cy="504056"/>
          </a:xfrm>
        </p:spPr>
        <p:txBody>
          <a:bodyPr>
            <a:normAutofit/>
          </a:bodyPr>
          <a:lstStyle/>
          <a:p>
            <a:pPr algn="l"/>
            <a:r>
              <a:rPr lang="pt-PT" sz="2000" i="1" dirty="0">
                <a:solidFill>
                  <a:srgbClr val="FF0000"/>
                </a:solidFill>
              </a:rPr>
              <a:t>AI NOW 2017 </a:t>
            </a:r>
            <a:r>
              <a:rPr lang="pt-PT" sz="2000" i="1" dirty="0" err="1">
                <a:solidFill>
                  <a:srgbClr val="FF0000"/>
                </a:solidFill>
              </a:rPr>
              <a:t>Report</a:t>
            </a:r>
            <a:endParaRPr lang="en-GB" sz="2000" i="1" dirty="0">
              <a:solidFill>
                <a:srgbClr val="FF0000"/>
              </a:solidFill>
            </a:endParaRPr>
          </a:p>
          <a:p>
            <a:pPr algn="l"/>
            <a:endParaRPr lang="en-GB" dirty="0">
              <a:solidFill>
                <a:schemeClr val="tx1"/>
              </a:solidFill>
            </a:endParaRPr>
          </a:p>
        </p:txBody>
      </p:sp>
      <p:sp>
        <p:nvSpPr>
          <p:cNvPr id="9" name="Rectangle 3"/>
          <p:cNvSpPr>
            <a:spLocks noChangeArrowheads="1"/>
          </p:cNvSpPr>
          <p:nvPr/>
        </p:nvSpPr>
        <p:spPr bwMode="auto">
          <a:xfrm>
            <a:off x="2438401" y="1406009"/>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a:latin typeface="Arial" pitchFamily="34" charset="0"/>
              <a:cs typeface="Arial" pitchFamily="34" charset="0"/>
            </a:endParaRPr>
          </a:p>
        </p:txBody>
      </p:sp>
      <p:sp>
        <p:nvSpPr>
          <p:cNvPr id="5" name="Title 3"/>
          <p:cNvSpPr txBox="1">
            <a:spLocks/>
          </p:cNvSpPr>
          <p:nvPr/>
        </p:nvSpPr>
        <p:spPr>
          <a:xfrm>
            <a:off x="1760177" y="764704"/>
            <a:ext cx="8229600" cy="9321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marL="0" lvl="1"/>
            <a:r>
              <a:rPr lang="en-US" sz="2400" b="1" kern="0" dirty="0">
                <a:solidFill>
                  <a:srgbClr val="FFFF00"/>
                </a:solidFill>
              </a:rPr>
              <a:t>Que Fazer?</a:t>
            </a:r>
          </a:p>
        </p:txBody>
      </p:sp>
      <p:sp>
        <p:nvSpPr>
          <p:cNvPr id="6" name="Subtitle 2"/>
          <p:cNvSpPr txBox="1">
            <a:spLocks/>
          </p:cNvSpPr>
          <p:nvPr/>
        </p:nvSpPr>
        <p:spPr>
          <a:xfrm>
            <a:off x="1634004" y="1939613"/>
            <a:ext cx="7560840" cy="93610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400" dirty="0">
                <a:solidFill>
                  <a:schemeClr val="tx1"/>
                </a:solidFill>
              </a:rPr>
              <a:t>The AI NOW 2017 Symposium </a:t>
            </a:r>
            <a:r>
              <a:rPr lang="en-GB" sz="2400" dirty="0" err="1">
                <a:solidFill>
                  <a:schemeClr val="tx1"/>
                </a:solidFill>
              </a:rPr>
              <a:t>refletiu</a:t>
            </a:r>
            <a:r>
              <a:rPr lang="en-GB" sz="2400" dirty="0">
                <a:solidFill>
                  <a:schemeClr val="tx1"/>
                </a:solidFill>
              </a:rPr>
              <a:t> </a:t>
            </a:r>
            <a:r>
              <a:rPr lang="en-GB" sz="2400" dirty="0" err="1">
                <a:solidFill>
                  <a:schemeClr val="tx1"/>
                </a:solidFill>
              </a:rPr>
              <a:t>sobre</a:t>
            </a:r>
            <a:r>
              <a:rPr lang="en-GB" sz="2400" dirty="0">
                <a:solidFill>
                  <a:schemeClr val="tx1"/>
                </a:solidFill>
              </a:rPr>
              <a:t> </a:t>
            </a:r>
            <a:r>
              <a:rPr lang="en-GB" sz="2400" dirty="0" err="1">
                <a:solidFill>
                  <a:schemeClr val="tx1"/>
                </a:solidFill>
              </a:rPr>
              <a:t>implicações</a:t>
            </a:r>
            <a:r>
              <a:rPr lang="en-GB" sz="2400" dirty="0">
                <a:solidFill>
                  <a:schemeClr val="tx1"/>
                </a:solidFill>
              </a:rPr>
              <a:t> a </a:t>
            </a:r>
            <a:r>
              <a:rPr lang="en-GB" sz="2400" dirty="0" err="1">
                <a:solidFill>
                  <a:schemeClr val="tx1"/>
                </a:solidFill>
              </a:rPr>
              <a:t>curto</a:t>
            </a:r>
            <a:r>
              <a:rPr lang="en-GB" sz="2400" dirty="0">
                <a:solidFill>
                  <a:schemeClr val="tx1"/>
                </a:solidFill>
              </a:rPr>
              <a:t> </a:t>
            </a:r>
            <a:r>
              <a:rPr lang="en-GB" sz="2400" dirty="0" err="1">
                <a:solidFill>
                  <a:schemeClr val="tx1"/>
                </a:solidFill>
              </a:rPr>
              <a:t>prazo</a:t>
            </a:r>
            <a:r>
              <a:rPr lang="en-GB" sz="2400" dirty="0">
                <a:solidFill>
                  <a:schemeClr val="tx1"/>
                </a:solidFill>
              </a:rPr>
              <a:t> </a:t>
            </a:r>
            <a:r>
              <a:rPr lang="en-GB" sz="2400" b="1" dirty="0" err="1" smtClean="0">
                <a:solidFill>
                  <a:schemeClr val="tx1"/>
                </a:solidFill>
              </a:rPr>
              <a:t>económicas</a:t>
            </a:r>
            <a:r>
              <a:rPr lang="en-GB" sz="2400" b="1" dirty="0" smtClean="0">
                <a:solidFill>
                  <a:schemeClr val="tx1"/>
                </a:solidFill>
              </a:rPr>
              <a:t> </a:t>
            </a:r>
            <a:r>
              <a:rPr lang="en-GB" sz="2400" b="1" dirty="0">
                <a:solidFill>
                  <a:schemeClr val="tx1"/>
                </a:solidFill>
              </a:rPr>
              <a:t>e  </a:t>
            </a:r>
            <a:r>
              <a:rPr lang="en-GB" sz="2400" b="1" dirty="0" err="1">
                <a:solidFill>
                  <a:schemeClr val="tx1"/>
                </a:solidFill>
              </a:rPr>
              <a:t>sociais</a:t>
            </a:r>
            <a:r>
              <a:rPr lang="en-GB" sz="2400" b="1" dirty="0">
                <a:solidFill>
                  <a:schemeClr val="tx1"/>
                </a:solidFill>
              </a:rPr>
              <a:t> da IA</a:t>
            </a:r>
            <a:r>
              <a:rPr lang="en-GB" sz="2400" dirty="0">
                <a:solidFill>
                  <a:schemeClr val="tx1"/>
                </a:solidFill>
              </a:rPr>
              <a:t>:</a:t>
            </a:r>
            <a:endParaRPr lang="en-GB" sz="4400" dirty="0">
              <a:solidFill>
                <a:schemeClr val="tx1"/>
              </a:solidFill>
            </a:endParaRPr>
          </a:p>
        </p:txBody>
      </p:sp>
      <p:sp>
        <p:nvSpPr>
          <p:cNvPr id="15" name="Subtitle 2"/>
          <p:cNvSpPr txBox="1">
            <a:spLocks/>
          </p:cNvSpPr>
          <p:nvPr/>
        </p:nvSpPr>
        <p:spPr>
          <a:xfrm>
            <a:off x="1464190" y="2962860"/>
            <a:ext cx="8296991" cy="57606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Wingdings" panose="05000000000000000000" pitchFamily="2" charset="2"/>
              <a:buChar char="Ø"/>
            </a:pPr>
            <a:r>
              <a:rPr lang="en-GB" sz="2400" b="1" dirty="0" err="1">
                <a:solidFill>
                  <a:schemeClr val="tx1"/>
                </a:solidFill>
              </a:rPr>
              <a:t>Automação</a:t>
            </a:r>
            <a:r>
              <a:rPr lang="en-GB" sz="2400" b="1" dirty="0">
                <a:solidFill>
                  <a:schemeClr val="tx1"/>
                </a:solidFill>
              </a:rPr>
              <a:t> do </a:t>
            </a:r>
            <a:r>
              <a:rPr lang="en-GB" sz="2400" b="1" dirty="0" err="1">
                <a:solidFill>
                  <a:schemeClr val="tx1"/>
                </a:solidFill>
              </a:rPr>
              <a:t>Trabalho</a:t>
            </a:r>
            <a:r>
              <a:rPr lang="en-GB" sz="2400" b="1" dirty="0">
                <a:solidFill>
                  <a:schemeClr val="tx1"/>
                </a:solidFill>
              </a:rPr>
              <a:t> </a:t>
            </a:r>
            <a:r>
              <a:rPr lang="en-GB" sz="2400" dirty="0">
                <a:solidFill>
                  <a:schemeClr val="tx1"/>
                </a:solidFill>
              </a:rPr>
              <a:t>: IA e </a:t>
            </a:r>
            <a:r>
              <a:rPr lang="en-GB" sz="2400" dirty="0" err="1">
                <a:solidFill>
                  <a:schemeClr val="tx1"/>
                </a:solidFill>
              </a:rPr>
              <a:t>seu</a:t>
            </a:r>
            <a:r>
              <a:rPr lang="en-GB" sz="2400" dirty="0">
                <a:solidFill>
                  <a:schemeClr val="tx1"/>
                </a:solidFill>
              </a:rPr>
              <a:t> </a:t>
            </a:r>
            <a:r>
              <a:rPr lang="en-GB" sz="2400" dirty="0" err="1">
                <a:solidFill>
                  <a:schemeClr val="tx1"/>
                </a:solidFill>
              </a:rPr>
              <a:t>impacto</a:t>
            </a:r>
            <a:r>
              <a:rPr lang="en-GB" sz="2400" dirty="0">
                <a:solidFill>
                  <a:schemeClr val="tx1"/>
                </a:solidFill>
              </a:rPr>
              <a:t> </a:t>
            </a:r>
            <a:r>
              <a:rPr lang="en-GB" sz="2400" dirty="0" err="1">
                <a:solidFill>
                  <a:schemeClr val="tx1"/>
                </a:solidFill>
              </a:rPr>
              <a:t>nas</a:t>
            </a:r>
            <a:r>
              <a:rPr lang="en-GB" sz="2400" dirty="0">
                <a:solidFill>
                  <a:schemeClr val="tx1"/>
                </a:solidFill>
              </a:rPr>
              <a:t> </a:t>
            </a:r>
            <a:r>
              <a:rPr lang="en-GB" sz="2400" dirty="0" err="1">
                <a:solidFill>
                  <a:schemeClr val="tx1"/>
                </a:solidFill>
              </a:rPr>
              <a:t>práticas</a:t>
            </a:r>
            <a:r>
              <a:rPr lang="en-GB" sz="2400" dirty="0">
                <a:solidFill>
                  <a:schemeClr val="tx1"/>
                </a:solidFill>
              </a:rPr>
              <a:t> no </a:t>
            </a:r>
            <a:r>
              <a:rPr lang="en-GB" sz="2400" dirty="0" err="1">
                <a:solidFill>
                  <a:schemeClr val="tx1"/>
                </a:solidFill>
              </a:rPr>
              <a:t>mundo</a:t>
            </a:r>
            <a:r>
              <a:rPr lang="en-GB" sz="2400" dirty="0">
                <a:solidFill>
                  <a:schemeClr val="tx1"/>
                </a:solidFill>
              </a:rPr>
              <a:t> do </a:t>
            </a:r>
            <a:r>
              <a:rPr lang="en-GB" sz="2400" dirty="0" err="1">
                <a:solidFill>
                  <a:schemeClr val="tx1"/>
                </a:solidFill>
              </a:rPr>
              <a:t>trabalho</a:t>
            </a:r>
            <a:r>
              <a:rPr lang="en-GB" sz="2400" dirty="0">
                <a:solidFill>
                  <a:schemeClr val="tx1"/>
                </a:solidFill>
              </a:rPr>
              <a:t> (</a:t>
            </a:r>
            <a:r>
              <a:rPr lang="en-GB" sz="2400" dirty="0" err="1">
                <a:solidFill>
                  <a:schemeClr val="tx1"/>
                </a:solidFill>
              </a:rPr>
              <a:t>contratação</a:t>
            </a:r>
            <a:r>
              <a:rPr lang="en-GB" sz="2400" dirty="0">
                <a:solidFill>
                  <a:schemeClr val="tx1"/>
                </a:solidFill>
              </a:rPr>
              <a:t>, </a:t>
            </a:r>
            <a:r>
              <a:rPr lang="en-GB" sz="2400" dirty="0" err="1">
                <a:solidFill>
                  <a:schemeClr val="tx1"/>
                </a:solidFill>
              </a:rPr>
              <a:t>despedimento</a:t>
            </a:r>
            <a:r>
              <a:rPr lang="en-GB" sz="2400" dirty="0">
                <a:solidFill>
                  <a:schemeClr val="tx1"/>
                </a:solidFill>
              </a:rPr>
              <a:t>, </a:t>
            </a:r>
            <a:r>
              <a:rPr lang="en-GB" sz="2400" dirty="0" err="1">
                <a:solidFill>
                  <a:schemeClr val="tx1"/>
                </a:solidFill>
              </a:rPr>
              <a:t>gestão</a:t>
            </a:r>
            <a:r>
              <a:rPr lang="en-GB" sz="2400" dirty="0">
                <a:solidFill>
                  <a:schemeClr val="tx1"/>
                </a:solidFill>
              </a:rPr>
              <a:t>);</a:t>
            </a:r>
            <a:endParaRPr lang="en-GB" sz="4400" dirty="0">
              <a:solidFill>
                <a:schemeClr val="tx1"/>
              </a:solidFill>
            </a:endParaRPr>
          </a:p>
        </p:txBody>
      </p:sp>
      <p:sp>
        <p:nvSpPr>
          <p:cNvPr id="16" name="Subtitle 2"/>
          <p:cNvSpPr txBox="1">
            <a:spLocks/>
          </p:cNvSpPr>
          <p:nvPr/>
        </p:nvSpPr>
        <p:spPr>
          <a:xfrm>
            <a:off x="1521425" y="3918470"/>
            <a:ext cx="9339073" cy="53139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Wingdings" panose="05000000000000000000" pitchFamily="2" charset="2"/>
              <a:buChar char="Ø"/>
            </a:pPr>
            <a:r>
              <a:rPr lang="en-GB" sz="2400" b="1" dirty="0" err="1">
                <a:solidFill>
                  <a:schemeClr val="tx1"/>
                </a:solidFill>
              </a:rPr>
              <a:t>Enviezamento</a:t>
            </a:r>
            <a:r>
              <a:rPr lang="en-GB" sz="2400" b="1" dirty="0">
                <a:solidFill>
                  <a:schemeClr val="tx1"/>
                </a:solidFill>
              </a:rPr>
              <a:t> </a:t>
            </a:r>
            <a:r>
              <a:rPr lang="en-GB" sz="2400" b="1" dirty="0" err="1">
                <a:solidFill>
                  <a:schemeClr val="tx1"/>
                </a:solidFill>
              </a:rPr>
              <a:t>na</a:t>
            </a:r>
            <a:r>
              <a:rPr lang="en-GB" sz="2400" b="1" dirty="0">
                <a:solidFill>
                  <a:schemeClr val="tx1"/>
                </a:solidFill>
              </a:rPr>
              <a:t> </a:t>
            </a:r>
            <a:r>
              <a:rPr lang="en-GB" sz="2400" b="1" dirty="0" err="1">
                <a:solidFill>
                  <a:schemeClr val="tx1"/>
                </a:solidFill>
              </a:rPr>
              <a:t>Inclusão</a:t>
            </a:r>
            <a:r>
              <a:rPr lang="en-GB" sz="2400" dirty="0">
                <a:solidFill>
                  <a:schemeClr val="tx1"/>
                </a:solidFill>
              </a:rPr>
              <a:t>: </a:t>
            </a:r>
            <a:r>
              <a:rPr lang="en-GB" sz="2400" b="1" dirty="0" err="1">
                <a:solidFill>
                  <a:schemeClr val="tx1"/>
                </a:solidFill>
              </a:rPr>
              <a:t>parcialismo</a:t>
            </a:r>
            <a:r>
              <a:rPr lang="en-GB" sz="2400" b="1" dirty="0">
                <a:solidFill>
                  <a:schemeClr val="tx1"/>
                </a:solidFill>
              </a:rPr>
              <a:t> </a:t>
            </a:r>
            <a:r>
              <a:rPr lang="en-GB" sz="2400" dirty="0">
                <a:solidFill>
                  <a:schemeClr val="tx1"/>
                </a:solidFill>
              </a:rPr>
              <a:t>de </a:t>
            </a:r>
            <a:r>
              <a:rPr lang="en-GB" sz="2400" dirty="0" err="1">
                <a:solidFill>
                  <a:schemeClr val="tx1"/>
                </a:solidFill>
              </a:rPr>
              <a:t>sistemas</a:t>
            </a:r>
            <a:r>
              <a:rPr lang="en-GB" sz="2400" dirty="0">
                <a:solidFill>
                  <a:schemeClr val="tx1"/>
                </a:solidFill>
              </a:rPr>
              <a:t> de IA que </a:t>
            </a:r>
            <a:r>
              <a:rPr lang="en-GB" sz="2400" dirty="0" err="1">
                <a:solidFill>
                  <a:schemeClr val="tx1"/>
                </a:solidFill>
              </a:rPr>
              <a:t>podem</a:t>
            </a:r>
            <a:r>
              <a:rPr lang="en-GB" sz="2400" dirty="0">
                <a:solidFill>
                  <a:schemeClr val="tx1"/>
                </a:solidFill>
              </a:rPr>
              <a:t> </a:t>
            </a:r>
            <a:r>
              <a:rPr lang="en-GB" sz="2400" b="1" dirty="0" err="1">
                <a:solidFill>
                  <a:schemeClr val="tx1"/>
                </a:solidFill>
              </a:rPr>
              <a:t>perpetuar</a:t>
            </a:r>
            <a:r>
              <a:rPr lang="en-GB" sz="2400" dirty="0">
                <a:solidFill>
                  <a:schemeClr val="tx1"/>
                </a:solidFill>
              </a:rPr>
              <a:t>  e </a:t>
            </a:r>
            <a:r>
              <a:rPr lang="en-GB" sz="2400" dirty="0" err="1">
                <a:solidFill>
                  <a:schemeClr val="tx1"/>
                </a:solidFill>
              </a:rPr>
              <a:t>ampliar</a:t>
            </a:r>
            <a:r>
              <a:rPr lang="en-GB" sz="2400" dirty="0">
                <a:solidFill>
                  <a:schemeClr val="tx1"/>
                </a:solidFill>
              </a:rPr>
              <a:t>, </a:t>
            </a:r>
            <a:r>
              <a:rPr lang="en-GB" sz="2400" dirty="0" err="1">
                <a:solidFill>
                  <a:schemeClr val="tx1"/>
                </a:solidFill>
              </a:rPr>
              <a:t>devido</a:t>
            </a:r>
            <a:r>
              <a:rPr lang="en-GB" sz="2400" dirty="0">
                <a:solidFill>
                  <a:schemeClr val="tx1"/>
                </a:solidFill>
              </a:rPr>
              <a:t> a dados do </a:t>
            </a:r>
            <a:r>
              <a:rPr lang="en-GB" sz="2400" dirty="0" err="1">
                <a:solidFill>
                  <a:schemeClr val="tx1"/>
                </a:solidFill>
              </a:rPr>
              <a:t>treino</a:t>
            </a:r>
            <a:r>
              <a:rPr lang="en-GB" sz="2400" dirty="0">
                <a:solidFill>
                  <a:schemeClr val="tx1"/>
                </a:solidFill>
              </a:rPr>
              <a:t> </a:t>
            </a:r>
            <a:r>
              <a:rPr lang="en-GB" sz="2400" dirty="0" err="1">
                <a:solidFill>
                  <a:schemeClr val="tx1"/>
                </a:solidFill>
              </a:rPr>
              <a:t>enviezados</a:t>
            </a:r>
            <a:r>
              <a:rPr lang="en-GB" sz="2400" dirty="0">
                <a:solidFill>
                  <a:schemeClr val="tx1"/>
                </a:solidFill>
              </a:rPr>
              <a:t> </a:t>
            </a:r>
            <a:r>
              <a:rPr lang="en-GB" sz="2400" dirty="0" err="1">
                <a:solidFill>
                  <a:schemeClr val="tx1"/>
                </a:solidFill>
              </a:rPr>
              <a:t>ou</a:t>
            </a:r>
            <a:r>
              <a:rPr lang="en-GB" sz="2400" dirty="0">
                <a:solidFill>
                  <a:schemeClr val="tx1"/>
                </a:solidFill>
              </a:rPr>
              <a:t> </a:t>
            </a:r>
            <a:r>
              <a:rPr lang="en-GB" sz="2400" dirty="0" err="1">
                <a:solidFill>
                  <a:schemeClr val="tx1"/>
                </a:solidFill>
              </a:rPr>
              <a:t>algoritmos</a:t>
            </a:r>
            <a:r>
              <a:rPr lang="en-GB" sz="2400" dirty="0">
                <a:solidFill>
                  <a:schemeClr val="tx1"/>
                </a:solidFill>
              </a:rPr>
              <a:t> </a:t>
            </a:r>
            <a:r>
              <a:rPr lang="en-GB" sz="2400" dirty="0" err="1">
                <a:solidFill>
                  <a:schemeClr val="tx1"/>
                </a:solidFill>
              </a:rPr>
              <a:t>errados</a:t>
            </a:r>
            <a:r>
              <a:rPr lang="en-GB" sz="2400" dirty="0">
                <a:solidFill>
                  <a:schemeClr val="tx1"/>
                </a:solidFill>
              </a:rPr>
              <a:t>; </a:t>
            </a:r>
          </a:p>
        </p:txBody>
      </p:sp>
      <p:sp>
        <p:nvSpPr>
          <p:cNvPr id="17" name="Subtitle 2"/>
          <p:cNvSpPr txBox="1">
            <a:spLocks/>
          </p:cNvSpPr>
          <p:nvPr/>
        </p:nvSpPr>
        <p:spPr>
          <a:xfrm>
            <a:off x="1573161" y="5174155"/>
            <a:ext cx="9590597" cy="66664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285750" indent="-285750" algn="l">
              <a:buFont typeface="Wingdings" panose="05000000000000000000" pitchFamily="2" charset="2"/>
              <a:buChar char="Ø"/>
            </a:pPr>
            <a:r>
              <a:rPr lang="en-GB" sz="2400" b="1" dirty="0" err="1">
                <a:solidFill>
                  <a:schemeClr val="tx1"/>
                </a:solidFill>
              </a:rPr>
              <a:t>Ética</a:t>
            </a:r>
            <a:r>
              <a:rPr lang="en-GB" sz="2400" b="1" dirty="0">
                <a:solidFill>
                  <a:schemeClr val="tx1"/>
                </a:solidFill>
              </a:rPr>
              <a:t> e </a:t>
            </a:r>
            <a:r>
              <a:rPr lang="en-GB" sz="2400" b="1" dirty="0" err="1">
                <a:solidFill>
                  <a:schemeClr val="tx1"/>
                </a:solidFill>
              </a:rPr>
              <a:t>Governação</a:t>
            </a:r>
            <a:r>
              <a:rPr lang="en-GB" sz="2400" dirty="0">
                <a:solidFill>
                  <a:schemeClr val="tx1"/>
                </a:solidFill>
              </a:rPr>
              <a:t>: </a:t>
            </a:r>
            <a:r>
              <a:rPr lang="en-GB" sz="2400" dirty="0" err="1">
                <a:solidFill>
                  <a:schemeClr val="tx1"/>
                </a:solidFill>
              </a:rPr>
              <a:t>desenvolver</a:t>
            </a:r>
            <a:r>
              <a:rPr lang="en-GB" sz="2400" dirty="0">
                <a:solidFill>
                  <a:schemeClr val="tx1"/>
                </a:solidFill>
              </a:rPr>
              <a:t> </a:t>
            </a:r>
            <a:r>
              <a:rPr lang="en-GB" sz="2400" dirty="0" err="1">
                <a:solidFill>
                  <a:schemeClr val="tx1"/>
                </a:solidFill>
              </a:rPr>
              <a:t>códigos</a:t>
            </a:r>
            <a:r>
              <a:rPr lang="en-GB" sz="2400" dirty="0">
                <a:solidFill>
                  <a:schemeClr val="tx1"/>
                </a:solidFill>
              </a:rPr>
              <a:t> </a:t>
            </a:r>
            <a:r>
              <a:rPr lang="en-GB" sz="2400" dirty="0" err="1">
                <a:solidFill>
                  <a:schemeClr val="tx1"/>
                </a:solidFill>
              </a:rPr>
              <a:t>éticos</a:t>
            </a:r>
            <a:r>
              <a:rPr lang="en-GB" sz="2400" dirty="0">
                <a:solidFill>
                  <a:schemeClr val="tx1"/>
                </a:solidFill>
              </a:rPr>
              <a:t> </a:t>
            </a:r>
            <a:r>
              <a:rPr lang="en-GB" sz="2400" dirty="0" err="1">
                <a:solidFill>
                  <a:schemeClr val="tx1"/>
                </a:solidFill>
              </a:rPr>
              <a:t>em</a:t>
            </a:r>
            <a:r>
              <a:rPr lang="en-GB" sz="2400" dirty="0">
                <a:solidFill>
                  <a:schemeClr val="tx1"/>
                </a:solidFill>
              </a:rPr>
              <a:t> tempos de </a:t>
            </a:r>
            <a:r>
              <a:rPr lang="en-GB" sz="2400" dirty="0" err="1">
                <a:solidFill>
                  <a:schemeClr val="tx1"/>
                </a:solidFill>
              </a:rPr>
              <a:t>volatilidade</a:t>
            </a:r>
            <a:r>
              <a:rPr lang="en-GB" sz="2400" dirty="0">
                <a:solidFill>
                  <a:schemeClr val="tx1"/>
                </a:solidFill>
              </a:rPr>
              <a:t> </a:t>
            </a:r>
            <a:r>
              <a:rPr lang="en-GB" sz="2400" dirty="0" err="1">
                <a:solidFill>
                  <a:schemeClr val="tx1"/>
                </a:solidFill>
              </a:rPr>
              <a:t>política</a:t>
            </a:r>
            <a:endParaRPr lang="en-GB" sz="2400" dirty="0">
              <a:solidFill>
                <a:schemeClr val="tx1"/>
              </a:solidFill>
            </a:endParaRPr>
          </a:p>
        </p:txBody>
      </p:sp>
    </p:spTree>
    <p:extLst>
      <p:ext uri="{BB962C8B-B14F-4D97-AF65-F5344CB8AC3E}">
        <p14:creationId xmlns:p14="http://schemas.microsoft.com/office/powerpoint/2010/main" val="98270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71220" y="764704"/>
            <a:ext cx="7560840" cy="648072"/>
          </a:xfrm>
        </p:spPr>
        <p:txBody>
          <a:bodyPr>
            <a:noAutofit/>
          </a:bodyPr>
          <a:lstStyle/>
          <a:p>
            <a:pPr algn="l"/>
            <a:r>
              <a:rPr lang="en-GB" sz="1800" i="1" dirty="0">
                <a:solidFill>
                  <a:schemeClr val="tx1"/>
                </a:solidFill>
              </a:rPr>
              <a:t> </a:t>
            </a:r>
            <a:r>
              <a:rPr lang="en-GB" sz="2400" b="1" i="1" dirty="0" err="1">
                <a:solidFill>
                  <a:srgbClr val="C00000"/>
                </a:solidFill>
              </a:rPr>
              <a:t>Recomendações</a:t>
            </a:r>
            <a:endParaRPr lang="en-GB" b="1" dirty="0">
              <a:solidFill>
                <a:srgbClr val="C00000"/>
              </a:solidFill>
            </a:endParaRPr>
          </a:p>
        </p:txBody>
      </p:sp>
      <p:sp>
        <p:nvSpPr>
          <p:cNvPr id="5" name="TextBox 4"/>
          <p:cNvSpPr txBox="1"/>
          <p:nvPr/>
        </p:nvSpPr>
        <p:spPr>
          <a:xfrm>
            <a:off x="1742408" y="2276873"/>
            <a:ext cx="8460332" cy="892552"/>
          </a:xfrm>
          <a:prstGeom prst="rect">
            <a:avLst/>
          </a:prstGeom>
          <a:noFill/>
        </p:spPr>
        <p:txBody>
          <a:bodyPr wrap="square" rtlCol="0">
            <a:spAutoFit/>
          </a:bodyPr>
          <a:lstStyle/>
          <a:p>
            <a:r>
              <a:rPr lang="en-GB" sz="2800" b="1" dirty="0">
                <a:solidFill>
                  <a:srgbClr val="C00000"/>
                </a:solidFill>
              </a:rPr>
              <a:t>A</a:t>
            </a:r>
            <a:r>
              <a:rPr lang="en-GB" sz="2400" dirty="0"/>
              <a:t>: </a:t>
            </a:r>
            <a:r>
              <a:rPr lang="pt-PT" sz="2400" dirty="0"/>
              <a:t>a quem nos devemos dirigir se (por exemplo) um automóvel </a:t>
            </a:r>
            <a:r>
              <a:rPr lang="pt-PT" sz="2400" dirty="0" err="1"/>
              <a:t>autoconduzido</a:t>
            </a:r>
            <a:r>
              <a:rPr lang="pt-PT" sz="2400" dirty="0"/>
              <a:t> atropelar um peão?</a:t>
            </a:r>
            <a:endParaRPr lang="en-GB" sz="2400" dirty="0"/>
          </a:p>
        </p:txBody>
      </p:sp>
      <p:sp>
        <p:nvSpPr>
          <p:cNvPr id="14" name="TextBox 13"/>
          <p:cNvSpPr txBox="1"/>
          <p:nvPr/>
        </p:nvSpPr>
        <p:spPr>
          <a:xfrm>
            <a:off x="1703512" y="1249261"/>
            <a:ext cx="10161536" cy="954107"/>
          </a:xfrm>
          <a:prstGeom prst="rect">
            <a:avLst/>
          </a:prstGeom>
          <a:noFill/>
        </p:spPr>
        <p:txBody>
          <a:bodyPr wrap="square" rtlCol="0">
            <a:spAutoFit/>
          </a:bodyPr>
          <a:lstStyle/>
          <a:p>
            <a:r>
              <a:rPr lang="en-GB" sz="2800" b="1" dirty="0"/>
              <a:t>ART</a:t>
            </a:r>
            <a:r>
              <a:rPr lang="en-GB" sz="2800" dirty="0"/>
              <a:t> </a:t>
            </a:r>
            <a:r>
              <a:rPr lang="en-GB" sz="2800" dirty="0" err="1"/>
              <a:t>em</a:t>
            </a:r>
            <a:r>
              <a:rPr lang="en-GB" sz="2800" dirty="0"/>
              <a:t> </a:t>
            </a:r>
            <a:r>
              <a:rPr lang="en-GB" sz="2800" dirty="0" err="1"/>
              <a:t>ARTificial</a:t>
            </a:r>
            <a:r>
              <a:rPr lang="en-GB" sz="2800" dirty="0"/>
              <a:t> Intelligence: </a:t>
            </a:r>
          </a:p>
          <a:p>
            <a:r>
              <a:rPr lang="en-GB" sz="2800" b="1" dirty="0">
                <a:solidFill>
                  <a:srgbClr val="C00000"/>
                </a:solidFill>
              </a:rPr>
              <a:t>			Accountability</a:t>
            </a:r>
            <a:r>
              <a:rPr lang="en-GB" sz="2800" b="1" dirty="0"/>
              <a:t>, </a:t>
            </a:r>
            <a:r>
              <a:rPr lang="en-GB" sz="2800" b="1" dirty="0">
                <a:solidFill>
                  <a:srgbClr val="00B050"/>
                </a:solidFill>
              </a:rPr>
              <a:t>Responsibility</a:t>
            </a:r>
            <a:r>
              <a:rPr lang="en-GB" sz="2800" b="1" dirty="0"/>
              <a:t>, </a:t>
            </a:r>
            <a:r>
              <a:rPr lang="en-GB" sz="2800" b="1" dirty="0">
                <a:solidFill>
                  <a:srgbClr val="FFFF00"/>
                </a:solidFill>
              </a:rPr>
              <a:t>Transparency</a:t>
            </a:r>
          </a:p>
        </p:txBody>
      </p:sp>
      <p:sp>
        <p:nvSpPr>
          <p:cNvPr id="7" name="TextBox 6"/>
          <p:cNvSpPr txBox="1"/>
          <p:nvPr/>
        </p:nvSpPr>
        <p:spPr>
          <a:xfrm>
            <a:off x="1746428" y="3409047"/>
            <a:ext cx="8886076" cy="892552"/>
          </a:xfrm>
          <a:prstGeom prst="rect">
            <a:avLst/>
          </a:prstGeom>
          <a:noFill/>
        </p:spPr>
        <p:txBody>
          <a:bodyPr wrap="square" rtlCol="0">
            <a:spAutoFit/>
          </a:bodyPr>
          <a:lstStyle/>
          <a:p>
            <a:r>
              <a:rPr lang="en-GB" sz="2800" b="1" dirty="0">
                <a:solidFill>
                  <a:srgbClr val="00B050"/>
                </a:solidFill>
              </a:rPr>
              <a:t>R</a:t>
            </a:r>
            <a:r>
              <a:rPr lang="en-GB" sz="2400" dirty="0"/>
              <a:t>: </a:t>
            </a:r>
            <a:r>
              <a:rPr lang="pt-PT" sz="2400" dirty="0"/>
              <a:t>Responsabilidade de os fornecedores dos sistemas tornarem </a:t>
            </a:r>
            <a:r>
              <a:rPr lang="pt-PT" sz="2400" dirty="0" smtClean="0"/>
              <a:t>claro </a:t>
            </a:r>
            <a:r>
              <a:rPr lang="pt-PT" sz="2400" dirty="0"/>
              <a:t>e </a:t>
            </a:r>
            <a:r>
              <a:rPr lang="pt-PT" sz="2400" dirty="0" smtClean="0"/>
              <a:t>compreensível o </a:t>
            </a:r>
            <a:r>
              <a:rPr lang="pt-PT" sz="2400" b="1" dirty="0" smtClean="0"/>
              <a:t>Porquê</a:t>
            </a:r>
            <a:r>
              <a:rPr lang="pt-PT" sz="2400" dirty="0" smtClean="0"/>
              <a:t> das decisões</a:t>
            </a:r>
            <a:r>
              <a:rPr lang="en-GB" sz="2400" dirty="0"/>
              <a:t>.</a:t>
            </a:r>
          </a:p>
        </p:txBody>
      </p:sp>
      <p:sp>
        <p:nvSpPr>
          <p:cNvPr id="6" name="TextBox 5"/>
          <p:cNvSpPr txBox="1"/>
          <p:nvPr/>
        </p:nvSpPr>
        <p:spPr>
          <a:xfrm>
            <a:off x="1746428" y="4437112"/>
            <a:ext cx="8886076" cy="1446550"/>
          </a:xfrm>
          <a:prstGeom prst="rect">
            <a:avLst/>
          </a:prstGeom>
          <a:noFill/>
        </p:spPr>
        <p:txBody>
          <a:bodyPr wrap="square" rtlCol="0">
            <a:spAutoFit/>
          </a:bodyPr>
          <a:lstStyle/>
          <a:p>
            <a:r>
              <a:rPr lang="en-GB" sz="3200" b="1" dirty="0">
                <a:solidFill>
                  <a:srgbClr val="0070C0"/>
                </a:solidFill>
              </a:rPr>
              <a:t>T</a:t>
            </a:r>
            <a:r>
              <a:rPr lang="en-GB" sz="2400" dirty="0"/>
              <a:t>: </a:t>
            </a:r>
            <a:r>
              <a:rPr lang="pt-PT" sz="2800" dirty="0"/>
              <a:t>especificação, desenvolvimento e reprodutibilidade dos sistemas de IA. Tal implica a </a:t>
            </a:r>
            <a:r>
              <a:rPr lang="pt-PT" sz="2800" b="1" dirty="0"/>
              <a:t>compreensão</a:t>
            </a:r>
            <a:r>
              <a:rPr lang="pt-PT" sz="2800" dirty="0"/>
              <a:t> </a:t>
            </a:r>
            <a:r>
              <a:rPr lang="pt-PT" sz="2800" dirty="0" smtClean="0"/>
              <a:t>de Como  funcionam </a:t>
            </a:r>
            <a:r>
              <a:rPr lang="pt-PT" sz="2800" dirty="0"/>
              <a:t>e, </a:t>
            </a:r>
            <a:r>
              <a:rPr lang="pt-PT" sz="2800" dirty="0" smtClean="0"/>
              <a:t>possível inclusão </a:t>
            </a:r>
            <a:r>
              <a:rPr lang="pt-PT" sz="2800" dirty="0"/>
              <a:t>do “</a:t>
            </a:r>
            <a:r>
              <a:rPr lang="pt-PT" sz="2800" b="1" dirty="0" err="1"/>
              <a:t>Human</a:t>
            </a:r>
            <a:r>
              <a:rPr lang="pt-PT" sz="2800" b="1" dirty="0"/>
              <a:t> in </a:t>
            </a:r>
            <a:r>
              <a:rPr lang="pt-PT" sz="2800" b="1" dirty="0" err="1"/>
              <a:t>the</a:t>
            </a:r>
            <a:r>
              <a:rPr lang="pt-PT" sz="2800" b="1" dirty="0"/>
              <a:t> </a:t>
            </a:r>
            <a:r>
              <a:rPr lang="pt-PT" sz="2800" b="1" dirty="0" err="1"/>
              <a:t>Loop</a:t>
            </a:r>
            <a:r>
              <a:rPr lang="pt-PT" sz="2800" dirty="0"/>
              <a:t>”</a:t>
            </a:r>
            <a:endParaRPr lang="en-GB" sz="2800" dirty="0"/>
          </a:p>
        </p:txBody>
      </p:sp>
    </p:spTree>
    <p:extLst>
      <p:ext uri="{BB962C8B-B14F-4D97-AF65-F5344CB8AC3E}">
        <p14:creationId xmlns:p14="http://schemas.microsoft.com/office/powerpoint/2010/main" val="41873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38992" y="1118377"/>
            <a:ext cx="8352928" cy="7832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
          <p:cNvSpPr txBox="1"/>
          <p:nvPr/>
        </p:nvSpPr>
        <p:spPr>
          <a:xfrm>
            <a:off x="1991544" y="1124744"/>
            <a:ext cx="7776864" cy="830997"/>
          </a:xfrm>
          <a:prstGeom prst="rect">
            <a:avLst/>
          </a:prstGeom>
          <a:solidFill>
            <a:srgbClr val="FFFF00"/>
          </a:solidFill>
        </p:spPr>
        <p:txBody>
          <a:bodyPr wrap="square" rtlCol="0">
            <a:spAutoFit/>
          </a:bodyPr>
          <a:lstStyle/>
          <a:p>
            <a:pPr marL="342900" indent="-342900">
              <a:buFont typeface="Wingdings" panose="05000000000000000000" pitchFamily="2" charset="2"/>
              <a:buChar char="Ø"/>
            </a:pPr>
            <a:r>
              <a:rPr lang="pt-PT" sz="2400" b="1" dirty="0">
                <a:solidFill>
                  <a:schemeClr val="bg1"/>
                </a:solidFill>
              </a:rPr>
              <a:t>transferências de competências, Sim!</a:t>
            </a:r>
            <a:endParaRPr lang="en-GB" sz="2400" b="1" dirty="0">
              <a:solidFill>
                <a:schemeClr val="bg1"/>
              </a:solidFill>
            </a:endParaRPr>
          </a:p>
          <a:p>
            <a:r>
              <a:rPr lang="pt-PT" sz="2400" b="1" dirty="0">
                <a:solidFill>
                  <a:schemeClr val="bg1"/>
                </a:solidFill>
              </a:rPr>
              <a:t>      Humanos obsoletos?  Não!</a:t>
            </a:r>
            <a:endParaRPr lang="en-GB" sz="2400" b="1" dirty="0">
              <a:solidFill>
                <a:schemeClr val="bg1"/>
              </a:solidFill>
            </a:endParaRPr>
          </a:p>
        </p:txBody>
      </p:sp>
      <p:sp>
        <p:nvSpPr>
          <p:cNvPr id="13" name="TextBox 13"/>
          <p:cNvSpPr txBox="1"/>
          <p:nvPr/>
        </p:nvSpPr>
        <p:spPr>
          <a:xfrm>
            <a:off x="1767907" y="2057024"/>
            <a:ext cx="8388423" cy="1569660"/>
          </a:xfrm>
          <a:prstGeom prst="rect">
            <a:avLst/>
          </a:prstGeom>
          <a:solidFill>
            <a:schemeClr val="accent6">
              <a:lumMod val="40000"/>
              <a:lumOff val="60000"/>
            </a:schemeClr>
          </a:solidFill>
        </p:spPr>
        <p:txBody>
          <a:bodyPr wrap="square" rtlCol="0">
            <a:spAutoFit/>
          </a:bodyPr>
          <a:lstStyle/>
          <a:p>
            <a:pPr marL="342900" indent="-342900">
              <a:buFont typeface="Wingdings" panose="05000000000000000000" pitchFamily="2" charset="2"/>
              <a:buChar char="Ø"/>
            </a:pPr>
            <a:r>
              <a:rPr lang="pt-PT" sz="2400" b="1" dirty="0">
                <a:solidFill>
                  <a:srgbClr val="000000"/>
                </a:solidFill>
              </a:rPr>
              <a:t>sociedades recompõe-se das revoluções </a:t>
            </a:r>
            <a:r>
              <a:rPr lang="pt-PT" sz="2400" b="1" dirty="0" smtClean="0">
                <a:solidFill>
                  <a:srgbClr val="000000"/>
                </a:solidFill>
              </a:rPr>
              <a:t>económico/tecnológicas  </a:t>
            </a:r>
            <a:r>
              <a:rPr lang="pt-PT" sz="2400" b="1" dirty="0">
                <a:solidFill>
                  <a:srgbClr val="000000"/>
                </a:solidFill>
              </a:rPr>
              <a:t>mas muitas pessoas concretas podem ser trituradas no processo </a:t>
            </a:r>
          </a:p>
          <a:p>
            <a:pPr marL="342900" indent="-342900">
              <a:buFont typeface="Wingdings" panose="05000000000000000000" pitchFamily="2" charset="2"/>
              <a:buChar char="Ø"/>
            </a:pPr>
            <a:r>
              <a:rPr lang="pt-PT" sz="2400" b="1" dirty="0">
                <a:solidFill>
                  <a:srgbClr val="000000"/>
                </a:solidFill>
              </a:rPr>
              <a:t>DEVER: não permitir que tal aconteça </a:t>
            </a:r>
            <a:endParaRPr lang="en-GB" sz="2400" b="1" dirty="0">
              <a:solidFill>
                <a:srgbClr val="000000"/>
              </a:solidFill>
            </a:endParaRPr>
          </a:p>
        </p:txBody>
      </p:sp>
      <p:sp>
        <p:nvSpPr>
          <p:cNvPr id="10" name="Rectangle 9"/>
          <p:cNvSpPr/>
          <p:nvPr/>
        </p:nvSpPr>
        <p:spPr>
          <a:xfrm>
            <a:off x="1631503" y="2132856"/>
            <a:ext cx="8676456" cy="10496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6"/>
          <p:cNvSpPr txBox="1"/>
          <p:nvPr/>
        </p:nvSpPr>
        <p:spPr>
          <a:xfrm>
            <a:off x="1598680" y="3656503"/>
            <a:ext cx="8886076" cy="1200328"/>
          </a:xfrm>
          <a:prstGeom prst="rect">
            <a:avLst/>
          </a:prstGeom>
          <a:solidFill>
            <a:schemeClr val="accent6">
              <a:lumMod val="75000"/>
            </a:schemeClr>
          </a:solidFill>
        </p:spPr>
        <p:txBody>
          <a:bodyPr wrap="square" rtlCol="0">
            <a:spAutoFit/>
          </a:bodyPr>
          <a:lstStyle/>
          <a:p>
            <a:r>
              <a:rPr lang="pt-PT" sz="2400" b="1" dirty="0">
                <a:solidFill>
                  <a:srgbClr val="000000"/>
                </a:solidFill>
              </a:rPr>
              <a:t>M. </a:t>
            </a:r>
            <a:r>
              <a:rPr lang="pt-PT" sz="2400" b="1" dirty="0" err="1">
                <a:solidFill>
                  <a:srgbClr val="000000"/>
                </a:solidFill>
              </a:rPr>
              <a:t>Delvaux</a:t>
            </a:r>
            <a:r>
              <a:rPr lang="pt-PT" sz="2400" b="1" dirty="0">
                <a:solidFill>
                  <a:srgbClr val="000000"/>
                </a:solidFill>
              </a:rPr>
              <a:t> propôs à UE legislação detalhada sobre os deveres e direitos civis a aplicar a entidades de IA. Tal incluía dar a robôs inteligentes uma </a:t>
            </a:r>
            <a:r>
              <a:rPr lang="pt-PT" sz="2400" b="1" dirty="0" smtClean="0">
                <a:solidFill>
                  <a:srgbClr val="000000"/>
                </a:solidFill>
              </a:rPr>
              <a:t> “</a:t>
            </a:r>
            <a:r>
              <a:rPr lang="pt-PT" sz="2400" b="1" dirty="0" err="1">
                <a:solidFill>
                  <a:srgbClr val="000000"/>
                </a:solidFill>
              </a:rPr>
              <a:t>e-personalidade</a:t>
            </a:r>
            <a:r>
              <a:rPr lang="pt-PT" sz="2400" b="1" dirty="0">
                <a:solidFill>
                  <a:srgbClr val="000000"/>
                </a:solidFill>
              </a:rPr>
              <a:t>” limitada </a:t>
            </a:r>
            <a:endParaRPr lang="en-GB" sz="2400" b="1" dirty="0">
              <a:solidFill>
                <a:srgbClr val="000000"/>
              </a:solidFill>
            </a:endParaRPr>
          </a:p>
        </p:txBody>
      </p:sp>
      <p:sp>
        <p:nvSpPr>
          <p:cNvPr id="12" name="Rectangle 11"/>
          <p:cNvSpPr/>
          <p:nvPr/>
        </p:nvSpPr>
        <p:spPr>
          <a:xfrm>
            <a:off x="1617634" y="3709524"/>
            <a:ext cx="8886075" cy="10195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5"/>
          <p:cNvSpPr txBox="1"/>
          <p:nvPr/>
        </p:nvSpPr>
        <p:spPr>
          <a:xfrm>
            <a:off x="1746428" y="4916957"/>
            <a:ext cx="8886076" cy="107721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Todos se devem interessar civicamente pelo futuro</a:t>
            </a:r>
          </a:p>
          <a:p>
            <a:pPr algn="ctr"/>
            <a:r>
              <a:rPr lang="pt-PT"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que se está a preparar AGORA</a:t>
            </a:r>
            <a:endParaRPr lang="en-GB"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026909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0" grpId="0" animBg="1"/>
      <p:bldP spid="15" grpId="0" animBg="1"/>
      <p:bldP spid="12" grpId="0" animBg="1"/>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5"/>
          <p:cNvSpPr txBox="1"/>
          <p:nvPr/>
        </p:nvSpPr>
        <p:spPr>
          <a:xfrm>
            <a:off x="1803577" y="4631732"/>
            <a:ext cx="8886076" cy="107721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PT"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Todos se devem interessar civicamente pelo futuro</a:t>
            </a:r>
          </a:p>
          <a:p>
            <a:pPr algn="ctr"/>
            <a:r>
              <a:rPr lang="pt-PT"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que se está a preparar AGORA</a:t>
            </a:r>
            <a:endParaRPr lang="en-GB"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Content Placeholder 2"/>
          <p:cNvSpPr txBox="1">
            <a:spLocks/>
          </p:cNvSpPr>
          <p:nvPr/>
        </p:nvSpPr>
        <p:spPr>
          <a:xfrm>
            <a:off x="1847528" y="2132857"/>
            <a:ext cx="8229600" cy="31292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endParaRPr lang="pt-PT" dirty="0" smtClean="0">
              <a:solidFill>
                <a:schemeClr val="tx1"/>
              </a:solidFill>
            </a:endParaRPr>
          </a:p>
          <a:p>
            <a:r>
              <a:rPr lang="pt-PT" dirty="0" smtClean="0">
                <a:solidFill>
                  <a:schemeClr val="tx1"/>
                </a:solidFill>
              </a:rPr>
              <a:t>OBRIGADO!</a:t>
            </a:r>
            <a:endParaRPr lang="pt-PT" dirty="0">
              <a:solidFill>
                <a:schemeClr val="tx1"/>
              </a:solidFill>
            </a:endParaRPr>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19950" y="764705"/>
            <a:ext cx="3448050" cy="412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18" name="Group 17"/>
          <p:cNvGrpSpPr>
            <a:grpSpLocks/>
          </p:cNvGrpSpPr>
          <p:nvPr/>
        </p:nvGrpSpPr>
        <p:grpSpPr bwMode="auto">
          <a:xfrm>
            <a:off x="4060737" y="3255493"/>
            <a:ext cx="5999832" cy="1160017"/>
            <a:chOff x="2224173" y="4551363"/>
            <a:chExt cx="5999298" cy="1160017"/>
          </a:xfrm>
        </p:grpSpPr>
        <p:sp>
          <p:nvSpPr>
            <p:cNvPr id="19" name="Oval 18"/>
            <p:cNvSpPr/>
            <p:nvPr/>
          </p:nvSpPr>
          <p:spPr>
            <a:xfrm>
              <a:off x="6566267" y="4551363"/>
              <a:ext cx="1657204" cy="93662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 name="TextBox 4"/>
            <p:cNvSpPr txBox="1">
              <a:spLocks noChangeArrowheads="1"/>
            </p:cNvSpPr>
            <p:nvPr/>
          </p:nvSpPr>
          <p:spPr bwMode="auto">
            <a:xfrm>
              <a:off x="2224173" y="4880383"/>
              <a:ext cx="31686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b="1" dirty="0" smtClean="0">
                  <a:solidFill>
                    <a:srgbClr val="FFFFFF"/>
                  </a:solidFill>
                  <a:cs typeface="Arial" charset="0"/>
                </a:rPr>
                <a:t>IA </a:t>
              </a:r>
              <a:r>
                <a:rPr lang="en-GB" b="1" dirty="0" err="1" smtClean="0">
                  <a:solidFill>
                    <a:srgbClr val="FFFFFF"/>
                  </a:solidFill>
                  <a:cs typeface="Arial" charset="0"/>
                </a:rPr>
                <a:t>é</a:t>
              </a:r>
              <a:r>
                <a:rPr lang="en-GB" b="1" dirty="0" smtClean="0">
                  <a:solidFill>
                    <a:srgbClr val="FFFFFF"/>
                  </a:solidFill>
                  <a:cs typeface="Arial" charset="0"/>
                </a:rPr>
                <a:t> </a:t>
              </a:r>
              <a:r>
                <a:rPr lang="en-GB" b="1" dirty="0" err="1" smtClean="0">
                  <a:solidFill>
                    <a:srgbClr val="FFFFFF"/>
                  </a:solidFill>
                  <a:cs typeface="Arial" charset="0"/>
                </a:rPr>
                <a:t>fascinante</a:t>
              </a:r>
              <a:r>
                <a:rPr lang="en-GB" b="1" dirty="0" smtClean="0">
                  <a:solidFill>
                    <a:srgbClr val="FFFFFF"/>
                  </a:solidFill>
                  <a:cs typeface="Arial" charset="0"/>
                </a:rPr>
                <a:t> MAS </a:t>
              </a:r>
              <a:r>
                <a:rPr lang="en-GB" b="1" dirty="0">
                  <a:solidFill>
                    <a:srgbClr val="FFFFFF"/>
                  </a:solidFill>
                  <a:cs typeface="Arial" charset="0"/>
                </a:rPr>
                <a:t>… CAUTELA…</a:t>
              </a:r>
              <a:endParaRPr lang="en-GB" dirty="0">
                <a:solidFill>
                  <a:srgbClr val="FFFFFF"/>
                </a:solidFill>
                <a:cs typeface="Arial" charset="0"/>
              </a:endParaRPr>
            </a:p>
          </p:txBody>
        </p:sp>
      </p:grpSp>
      <p:pic>
        <p:nvPicPr>
          <p:cNvPr id="8" name="Picture 7"/>
          <p:cNvPicPr>
            <a:picLocks noChangeAspect="1"/>
          </p:cNvPicPr>
          <p:nvPr/>
        </p:nvPicPr>
        <p:blipFill>
          <a:blip r:embed="rId4"/>
          <a:stretch>
            <a:fillRect/>
          </a:stretch>
        </p:blipFill>
        <p:spPr>
          <a:xfrm rot="3993438">
            <a:off x="9892332" y="1575606"/>
            <a:ext cx="2184400" cy="1574800"/>
          </a:xfrm>
          <a:prstGeom prst="rect">
            <a:avLst/>
          </a:prstGeom>
        </p:spPr>
      </p:pic>
    </p:spTree>
    <p:extLst>
      <p:ext uri="{BB962C8B-B14F-4D97-AF65-F5344CB8AC3E}">
        <p14:creationId xmlns:p14="http://schemas.microsoft.com/office/powerpoint/2010/main" val="1152730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43295" y="1062340"/>
            <a:ext cx="2626915" cy="4835668"/>
          </a:xfrm>
          <a:prstGeom prst="rect">
            <a:avLst/>
          </a:prstGeom>
        </p:spPr>
      </p:pic>
      <p:pic>
        <p:nvPicPr>
          <p:cNvPr id="3" name="Picture 2"/>
          <p:cNvPicPr>
            <a:picLocks noChangeAspect="1"/>
          </p:cNvPicPr>
          <p:nvPr/>
        </p:nvPicPr>
        <p:blipFill>
          <a:blip r:embed="rId4"/>
          <a:stretch>
            <a:fillRect/>
          </a:stretch>
        </p:blipFill>
        <p:spPr>
          <a:xfrm>
            <a:off x="9150283" y="2783050"/>
            <a:ext cx="2857500" cy="2857500"/>
          </a:xfrm>
          <a:prstGeom prst="rect">
            <a:avLst/>
          </a:prstGeom>
        </p:spPr>
      </p:pic>
      <p:pic>
        <p:nvPicPr>
          <p:cNvPr id="4" name="Picture 3"/>
          <p:cNvPicPr>
            <a:picLocks noChangeAspect="1"/>
          </p:cNvPicPr>
          <p:nvPr/>
        </p:nvPicPr>
        <p:blipFill>
          <a:blip r:embed="rId5"/>
          <a:stretch>
            <a:fillRect/>
          </a:stretch>
        </p:blipFill>
        <p:spPr>
          <a:xfrm>
            <a:off x="4845403" y="1684843"/>
            <a:ext cx="3937000" cy="3937000"/>
          </a:xfrm>
          <a:prstGeom prst="rect">
            <a:avLst/>
          </a:prstGeom>
        </p:spPr>
      </p:pic>
      <p:sp>
        <p:nvSpPr>
          <p:cNvPr id="5" name="TextBox 4"/>
          <p:cNvSpPr txBox="1"/>
          <p:nvPr/>
        </p:nvSpPr>
        <p:spPr>
          <a:xfrm>
            <a:off x="3712210" y="731905"/>
            <a:ext cx="7846088" cy="954107"/>
          </a:xfrm>
          <a:prstGeom prst="rect">
            <a:avLst/>
          </a:prstGeom>
          <a:noFill/>
        </p:spPr>
        <p:txBody>
          <a:bodyPr wrap="square" rtlCol="0">
            <a:spAutoFit/>
          </a:bodyPr>
          <a:lstStyle/>
          <a:p>
            <a:r>
              <a:rPr lang="en-US" sz="2800" dirty="0" err="1" smtClean="0"/>
              <a:t>Futuro</a:t>
            </a:r>
            <a:r>
              <a:rPr lang="en-US" sz="2800" dirty="0" smtClean="0"/>
              <a:t>?: </a:t>
            </a:r>
          </a:p>
          <a:p>
            <a:r>
              <a:rPr lang="en-US" sz="2800" dirty="0"/>
              <a:t>	</a:t>
            </a:r>
            <a:r>
              <a:rPr lang="en-US" sz="2800" dirty="0" err="1" smtClean="0"/>
              <a:t>Futuro</a:t>
            </a:r>
            <a:r>
              <a:rPr lang="en-US" sz="2800" dirty="0" smtClean="0"/>
              <a:t>?  </a:t>
            </a:r>
            <a:r>
              <a:rPr lang="en-US" sz="2800" dirty="0" err="1" smtClean="0"/>
              <a:t>Electrónica</a:t>
            </a:r>
            <a:r>
              <a:rPr lang="en-US" sz="2800" dirty="0" smtClean="0"/>
              <a:t> e </a:t>
            </a:r>
            <a:r>
              <a:rPr lang="en-US" sz="2800" dirty="0" err="1" smtClean="0"/>
              <a:t>Computação</a:t>
            </a:r>
            <a:endParaRPr lang="en-GB" sz="2800" dirty="0"/>
          </a:p>
        </p:txBody>
      </p:sp>
    </p:spTree>
    <p:extLst>
      <p:ext uri="{BB962C8B-B14F-4D97-AF65-F5344CB8AC3E}">
        <p14:creationId xmlns:p14="http://schemas.microsoft.com/office/powerpoint/2010/main" val="1468280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89136" y="1988376"/>
            <a:ext cx="10348991" cy="2193199"/>
            <a:chOff x="589136" y="1988376"/>
            <a:chExt cx="10348991" cy="2193199"/>
          </a:xfrm>
        </p:grpSpPr>
        <p:pic>
          <p:nvPicPr>
            <p:cNvPr id="3" name="Picture 2"/>
            <p:cNvPicPr>
              <a:picLocks noChangeAspect="1"/>
            </p:cNvPicPr>
            <p:nvPr/>
          </p:nvPicPr>
          <p:blipFill>
            <a:blip r:embed="rId3"/>
            <a:stretch>
              <a:fillRect/>
            </a:stretch>
          </p:blipFill>
          <p:spPr>
            <a:xfrm>
              <a:off x="9312527" y="2462949"/>
              <a:ext cx="1625600" cy="1625600"/>
            </a:xfrm>
            <a:prstGeom prst="rect">
              <a:avLst/>
            </a:prstGeom>
          </p:spPr>
        </p:pic>
        <p:sp>
          <p:nvSpPr>
            <p:cNvPr id="10" name="Rectangle 9"/>
            <p:cNvSpPr/>
            <p:nvPr/>
          </p:nvSpPr>
          <p:spPr>
            <a:xfrm rot="20562629">
              <a:off x="589136" y="1988376"/>
              <a:ext cx="6096000" cy="461665"/>
            </a:xfrm>
            <a:prstGeom prst="rect">
              <a:avLst/>
            </a:prstGeom>
          </p:spPr>
          <p:txBody>
            <a:bodyPr>
              <a:spAutoFit/>
            </a:bodyPr>
            <a:lstStyle/>
            <a:p>
              <a:r>
                <a:rPr lang="pt-PT" sz="2400" dirty="0" smtClean="0"/>
                <a:t>Agradecimentos aos professores esforçados </a:t>
              </a:r>
              <a:endParaRPr lang="en-GB"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08467" y="2561489"/>
              <a:ext cx="2255816" cy="1620086"/>
            </a:xfrm>
            <a:prstGeom prst="rect">
              <a:avLst/>
            </a:prstGeom>
          </p:spPr>
        </p:pic>
      </p:grpSp>
      <p:grpSp>
        <p:nvGrpSpPr>
          <p:cNvPr id="4" name="Group 3"/>
          <p:cNvGrpSpPr/>
          <p:nvPr/>
        </p:nvGrpSpPr>
        <p:grpSpPr>
          <a:xfrm>
            <a:off x="91575" y="4645341"/>
            <a:ext cx="12047606" cy="1246600"/>
            <a:chOff x="91575" y="4645341"/>
            <a:chExt cx="12047606" cy="1246600"/>
          </a:xfrm>
        </p:grpSpPr>
        <p:sp>
          <p:nvSpPr>
            <p:cNvPr id="2" name="Rectangle 1"/>
            <p:cNvSpPr/>
            <p:nvPr/>
          </p:nvSpPr>
          <p:spPr>
            <a:xfrm>
              <a:off x="91575" y="4645341"/>
              <a:ext cx="6096000" cy="830997"/>
            </a:xfrm>
            <a:prstGeom prst="rect">
              <a:avLst/>
            </a:prstGeom>
          </p:spPr>
          <p:txBody>
            <a:bodyPr>
              <a:spAutoFit/>
            </a:bodyPr>
            <a:lstStyle/>
            <a:p>
              <a:r>
                <a:rPr lang="pt-PT" sz="2400" dirty="0" smtClean="0"/>
                <a:t>o </a:t>
              </a:r>
              <a:r>
                <a:rPr lang="pt-PT" sz="2400" dirty="0"/>
                <a:t>aviso </a:t>
              </a:r>
              <a:r>
                <a:rPr lang="pt-PT" sz="2400" dirty="0" smtClean="0"/>
                <a:t>de um </a:t>
              </a:r>
              <a:r>
                <a:rPr lang="pt-PT" sz="2400" dirty="0"/>
                <a:t>Prof. </a:t>
              </a:r>
              <a:r>
                <a:rPr lang="pt-PT" sz="2400" dirty="0" smtClean="0"/>
                <a:t>“Para quê? Nunca irás trabalhar </a:t>
              </a:r>
              <a:r>
                <a:rPr lang="pt-PT" sz="2400" dirty="0"/>
                <a:t>para empresas de Computadores</a:t>
              </a:r>
              <a:r>
                <a:rPr lang="pt-PT" sz="2400" dirty="0" smtClean="0"/>
                <a:t>” ...</a:t>
              </a:r>
              <a:endParaRPr lang="en-GB" sz="2400" dirty="0"/>
            </a:p>
          </p:txBody>
        </p:sp>
        <p:sp>
          <p:nvSpPr>
            <p:cNvPr id="14" name="Rectangle 13"/>
            <p:cNvSpPr/>
            <p:nvPr/>
          </p:nvSpPr>
          <p:spPr>
            <a:xfrm>
              <a:off x="6043181" y="4691613"/>
              <a:ext cx="6096000" cy="1200328"/>
            </a:xfrm>
            <a:prstGeom prst="rect">
              <a:avLst/>
            </a:prstGeom>
          </p:spPr>
          <p:txBody>
            <a:bodyPr>
              <a:spAutoFit/>
            </a:bodyPr>
            <a:lstStyle/>
            <a:p>
              <a:r>
                <a:rPr lang="pt-PT" sz="2400" dirty="0" err="1" smtClean="0"/>
                <a:t>Fortran</a:t>
              </a:r>
              <a:r>
                <a:rPr lang="pt-PT" sz="2400" dirty="0" smtClean="0"/>
                <a:t>; Algol</a:t>
              </a:r>
            </a:p>
            <a:p>
              <a:r>
                <a:rPr lang="pt-PT" sz="2400" dirty="0" smtClean="0"/>
                <a:t>Contrato com a Digital </a:t>
              </a:r>
              <a:r>
                <a:rPr lang="pt-PT" sz="2400" dirty="0" err="1" smtClean="0"/>
                <a:t>Equipment</a:t>
              </a:r>
              <a:r>
                <a:rPr lang="pt-PT" sz="2400" dirty="0" smtClean="0"/>
                <a:t> </a:t>
              </a:r>
              <a:r>
                <a:rPr lang="pt-PT" sz="2400" dirty="0" err="1" smtClean="0"/>
                <a:t>Corporation</a:t>
              </a:r>
              <a:r>
                <a:rPr lang="pt-PT" sz="2400" dirty="0" smtClean="0"/>
                <a:t>- DEC na  </a:t>
              </a:r>
              <a:r>
                <a:rPr lang="pt-PT" sz="2400" dirty="0" err="1" smtClean="0"/>
                <a:t>Suiça</a:t>
              </a:r>
              <a:endParaRPr lang="en-GB" sz="2400" dirty="0"/>
            </a:p>
          </p:txBody>
        </p:sp>
      </p:grpSp>
    </p:spTree>
    <p:extLst>
      <p:ext uri="{BB962C8B-B14F-4D97-AF65-F5344CB8AC3E}">
        <p14:creationId xmlns:p14="http://schemas.microsoft.com/office/powerpoint/2010/main" val="2167080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447680" y="721271"/>
            <a:ext cx="6744320" cy="5633199"/>
            <a:chOff x="5447680" y="721271"/>
            <a:chExt cx="6744320" cy="5633199"/>
          </a:xfrm>
        </p:grpSpPr>
        <p:pic>
          <p:nvPicPr>
            <p:cNvPr id="13" name="Picture 12"/>
            <p:cNvPicPr>
              <a:picLocks noChangeAspect="1"/>
            </p:cNvPicPr>
            <p:nvPr/>
          </p:nvPicPr>
          <p:blipFill>
            <a:blip r:embed="rId3"/>
            <a:stretch>
              <a:fillRect/>
            </a:stretch>
          </p:blipFill>
          <p:spPr>
            <a:xfrm>
              <a:off x="7284251" y="2668205"/>
              <a:ext cx="4907749" cy="368626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47680" y="721271"/>
              <a:ext cx="4861471" cy="2625503"/>
            </a:xfrm>
            <a:prstGeom prst="rect">
              <a:avLst/>
            </a:prstGeom>
          </p:spPr>
        </p:pic>
      </p:grpSp>
      <p:grpSp>
        <p:nvGrpSpPr>
          <p:cNvPr id="7" name="Group 6"/>
          <p:cNvGrpSpPr/>
          <p:nvPr/>
        </p:nvGrpSpPr>
        <p:grpSpPr>
          <a:xfrm>
            <a:off x="383856" y="1131455"/>
            <a:ext cx="6012939" cy="5278178"/>
            <a:chOff x="383856" y="1131455"/>
            <a:chExt cx="6012939" cy="5278178"/>
          </a:xfrm>
        </p:grpSpPr>
        <p:pic>
          <p:nvPicPr>
            <p:cNvPr id="8" name="Picture 7"/>
            <p:cNvPicPr>
              <a:picLocks noChangeAspect="1"/>
            </p:cNvPicPr>
            <p:nvPr/>
          </p:nvPicPr>
          <p:blipFill>
            <a:blip r:embed="rId5"/>
            <a:stretch>
              <a:fillRect/>
            </a:stretch>
          </p:blipFill>
          <p:spPr>
            <a:xfrm>
              <a:off x="3285295" y="3793433"/>
              <a:ext cx="3111500" cy="2616200"/>
            </a:xfrm>
            <a:prstGeom prst="rect">
              <a:avLst/>
            </a:prstGeom>
          </p:spPr>
        </p:pic>
        <p:grpSp>
          <p:nvGrpSpPr>
            <p:cNvPr id="4" name="Group 3"/>
            <p:cNvGrpSpPr/>
            <p:nvPr/>
          </p:nvGrpSpPr>
          <p:grpSpPr>
            <a:xfrm>
              <a:off x="383856" y="1131455"/>
              <a:ext cx="4064000" cy="3427091"/>
              <a:chOff x="383856" y="1131455"/>
              <a:chExt cx="4064000" cy="3427091"/>
            </a:xfrm>
          </p:grpSpPr>
          <p:pic>
            <p:nvPicPr>
              <p:cNvPr id="6" name="Picture 5"/>
              <p:cNvPicPr>
                <a:picLocks noChangeAspect="1"/>
              </p:cNvPicPr>
              <p:nvPr/>
            </p:nvPicPr>
            <p:blipFill>
              <a:blip r:embed="rId6">
                <a:duotone>
                  <a:prstClr val="black"/>
                  <a:srgbClr val="FEFF63">
                    <a:tint val="45000"/>
                    <a:satMod val="400000"/>
                  </a:srgbClr>
                </a:duotone>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83856" y="1774062"/>
                <a:ext cx="4064000" cy="1892300"/>
              </a:xfrm>
              <a:prstGeom prst="rect">
                <a:avLst/>
              </a:prstGeom>
            </p:spPr>
          </p:pic>
          <p:sp>
            <p:nvSpPr>
              <p:cNvPr id="2" name="TextBox 1"/>
              <p:cNvSpPr txBox="1"/>
              <p:nvPr/>
            </p:nvSpPr>
            <p:spPr>
              <a:xfrm>
                <a:off x="1281072" y="1131455"/>
                <a:ext cx="2574894" cy="461665"/>
              </a:xfrm>
              <a:prstGeom prst="rect">
                <a:avLst/>
              </a:prstGeom>
              <a:noFill/>
            </p:spPr>
            <p:txBody>
              <a:bodyPr wrap="none" rtlCol="0">
                <a:spAutoFit/>
              </a:bodyPr>
              <a:lstStyle/>
              <a:p>
                <a:r>
                  <a:rPr lang="en-US" sz="2400" dirty="0" smtClean="0"/>
                  <a:t>Mod / </a:t>
                </a:r>
                <a:r>
                  <a:rPr lang="en-US" sz="2400" dirty="0" err="1"/>
                  <a:t>D</a:t>
                </a:r>
                <a:r>
                  <a:rPr lang="en-US" sz="2400" dirty="0" err="1" smtClean="0"/>
                  <a:t>esmod</a:t>
                </a:r>
                <a:r>
                  <a:rPr lang="en-US" sz="2400" dirty="0" smtClean="0"/>
                  <a:t> FSK</a:t>
                </a:r>
                <a:endParaRPr lang="en-US" sz="2400" dirty="0"/>
              </a:p>
            </p:txBody>
          </p:sp>
          <p:sp>
            <p:nvSpPr>
              <p:cNvPr id="3" name="TextBox 2"/>
              <p:cNvSpPr txBox="1"/>
              <p:nvPr/>
            </p:nvSpPr>
            <p:spPr>
              <a:xfrm>
                <a:off x="414108" y="3727549"/>
                <a:ext cx="2557762" cy="830997"/>
              </a:xfrm>
              <a:prstGeom prst="rect">
                <a:avLst/>
              </a:prstGeom>
              <a:noFill/>
            </p:spPr>
            <p:txBody>
              <a:bodyPr wrap="none" rtlCol="0">
                <a:spAutoFit/>
              </a:bodyPr>
              <a:lstStyle/>
              <a:p>
                <a:r>
                  <a:rPr lang="en-US" sz="2400" b="1" dirty="0" smtClean="0"/>
                  <a:t>PLL</a:t>
                </a:r>
              </a:p>
              <a:p>
                <a:r>
                  <a:rPr lang="en-US" sz="2400" dirty="0" smtClean="0"/>
                  <a:t>Phase Locked Loop</a:t>
                </a:r>
                <a:endParaRPr lang="en-US" sz="2400" dirty="0"/>
              </a:p>
            </p:txBody>
          </p:sp>
        </p:grpSp>
      </p:grpSp>
    </p:spTree>
    <p:extLst>
      <p:ext uri="{BB962C8B-B14F-4D97-AF65-F5344CB8AC3E}">
        <p14:creationId xmlns:p14="http://schemas.microsoft.com/office/powerpoint/2010/main" val="2149642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994921"/>
            <a:ext cx="12192000" cy="680900"/>
          </a:xfrm>
        </p:spPr>
        <p:txBody>
          <a:bodyPr>
            <a:noAutofit/>
          </a:bodyPr>
          <a:lstStyle/>
          <a:p>
            <a:r>
              <a:rPr lang="pt-PT" sz="2400" dirty="0" smtClean="0">
                <a:latin typeface="+mn-lt"/>
              </a:rPr>
              <a:t>N. </a:t>
            </a:r>
            <a:r>
              <a:rPr lang="pt-PT" sz="2400" dirty="0" err="1" smtClean="0">
                <a:latin typeface="+mn-lt"/>
              </a:rPr>
              <a:t>Wirth</a:t>
            </a:r>
            <a:r>
              <a:rPr lang="pt-PT" sz="2400" dirty="0" smtClean="0">
                <a:latin typeface="+mn-lt"/>
              </a:rPr>
              <a:t>: </a:t>
            </a:r>
            <a:r>
              <a:rPr lang="pt-PT" sz="2400" b="1" dirty="0" smtClean="0">
                <a:latin typeface="+mn-lt"/>
              </a:rPr>
              <a:t>Pascal</a:t>
            </a:r>
            <a:r>
              <a:rPr lang="pt-PT" sz="2400" dirty="0" smtClean="0">
                <a:latin typeface="+mn-lt"/>
              </a:rPr>
              <a:t>,					 D. </a:t>
            </a:r>
            <a:r>
              <a:rPr lang="pt-PT" sz="2400" dirty="0" err="1" smtClean="0">
                <a:latin typeface="+mn-lt"/>
              </a:rPr>
              <a:t>Knuth</a:t>
            </a:r>
            <a:r>
              <a:rPr lang="pt-PT" sz="2400" dirty="0" smtClean="0">
                <a:latin typeface="+mn-lt"/>
              </a:rPr>
              <a:t> </a:t>
            </a:r>
            <a:r>
              <a:rPr lang="pt-PT" sz="2400" dirty="0">
                <a:latin typeface="+mn-lt"/>
              </a:rPr>
              <a:t>e a programação estruturada</a:t>
            </a:r>
            <a:r>
              <a:rPr lang="pt-PT" sz="2400" dirty="0" smtClean="0">
                <a:latin typeface="+mn-lt"/>
              </a:rPr>
              <a:t>.</a:t>
            </a:r>
            <a:endParaRPr lang="en-US" sz="2400" dirty="0">
              <a:latin typeface="+mn-lt"/>
            </a:endParaRPr>
          </a:p>
        </p:txBody>
      </p:sp>
      <p:pic>
        <p:nvPicPr>
          <p:cNvPr id="2" name="Picture 1"/>
          <p:cNvPicPr>
            <a:picLocks noChangeAspect="1"/>
          </p:cNvPicPr>
          <p:nvPr/>
        </p:nvPicPr>
        <p:blipFill>
          <a:blip r:embed="rId3"/>
          <a:stretch>
            <a:fillRect/>
          </a:stretch>
        </p:blipFill>
        <p:spPr>
          <a:xfrm>
            <a:off x="8077087" y="1669581"/>
            <a:ext cx="2230437" cy="3244272"/>
          </a:xfrm>
          <a:prstGeom prst="rect">
            <a:avLst/>
          </a:prstGeom>
        </p:spPr>
      </p:pic>
      <p:grpSp>
        <p:nvGrpSpPr>
          <p:cNvPr id="3" name="Group 2"/>
          <p:cNvGrpSpPr/>
          <p:nvPr/>
        </p:nvGrpSpPr>
        <p:grpSpPr>
          <a:xfrm>
            <a:off x="1040437" y="1589612"/>
            <a:ext cx="5801868" cy="3434218"/>
            <a:chOff x="1128545" y="2401454"/>
            <a:chExt cx="7027814" cy="3593154"/>
          </a:xfrm>
        </p:grpSpPr>
        <p:pic>
          <p:nvPicPr>
            <p:cNvPr id="6" name="Picture 5"/>
            <p:cNvPicPr>
              <a:picLocks noChangeAspect="1"/>
            </p:cNvPicPr>
            <p:nvPr/>
          </p:nvPicPr>
          <p:blipFill>
            <a:blip r:embed="rId4"/>
            <a:stretch>
              <a:fillRect/>
            </a:stretch>
          </p:blipFill>
          <p:spPr>
            <a:xfrm>
              <a:off x="1130300" y="2401454"/>
              <a:ext cx="7026059" cy="3504045"/>
            </a:xfrm>
            <a:prstGeom prst="rect">
              <a:avLst/>
            </a:prstGeom>
          </p:spPr>
        </p:pic>
        <p:pic>
          <p:nvPicPr>
            <p:cNvPr id="7" name="Picture 6"/>
            <p:cNvPicPr>
              <a:picLocks noChangeAspect="1"/>
            </p:cNvPicPr>
            <p:nvPr/>
          </p:nvPicPr>
          <p:blipFill>
            <a:blip r:embed="rId5"/>
            <a:stretch>
              <a:fillRect/>
            </a:stretch>
          </p:blipFill>
          <p:spPr>
            <a:xfrm>
              <a:off x="1128545" y="2565608"/>
              <a:ext cx="2374900" cy="3429000"/>
            </a:xfrm>
            <a:prstGeom prst="rect">
              <a:avLst/>
            </a:prstGeom>
          </p:spPr>
        </p:pic>
      </p:grpSp>
      <p:sp>
        <p:nvSpPr>
          <p:cNvPr id="8" name="Rectangle 7"/>
          <p:cNvSpPr/>
          <p:nvPr/>
        </p:nvSpPr>
        <p:spPr>
          <a:xfrm>
            <a:off x="2350265" y="5136806"/>
            <a:ext cx="9095152" cy="830997"/>
          </a:xfrm>
          <a:prstGeom prst="rect">
            <a:avLst/>
          </a:prstGeom>
        </p:spPr>
        <p:txBody>
          <a:bodyPr wrap="square">
            <a:spAutoFit/>
          </a:bodyPr>
          <a:lstStyle/>
          <a:p>
            <a:r>
              <a:rPr lang="pt-PT" sz="2400" dirty="0"/>
              <a:t> Introdução do ensino do Pascal.</a:t>
            </a:r>
            <a:r>
              <a:rPr lang="en-GB" sz="2400" dirty="0"/>
              <a:t/>
            </a:r>
            <a:br>
              <a:rPr lang="en-GB" sz="2400" dirty="0"/>
            </a:br>
            <a:r>
              <a:rPr lang="pt-PT" sz="2400" dirty="0"/>
              <a:t>1</a:t>
            </a:r>
            <a:r>
              <a:rPr lang="pt-PT" sz="2400" dirty="0" smtClean="0"/>
              <a:t>8h </a:t>
            </a:r>
            <a:r>
              <a:rPr lang="pt-PT" sz="2400" dirty="0"/>
              <a:t>de aulas, 5 cadeiras diferentes e </a:t>
            </a:r>
            <a:r>
              <a:rPr lang="pt-PT" sz="2400" dirty="0" smtClean="0"/>
              <a:t>... </a:t>
            </a:r>
            <a:r>
              <a:rPr lang="pt-PT" sz="2400" dirty="0"/>
              <a:t>desculpas a </a:t>
            </a:r>
            <a:r>
              <a:rPr lang="pt-PT" sz="2400" dirty="0" smtClean="0"/>
              <a:t>pedir </a:t>
            </a:r>
            <a:endParaRPr lang="en-GB" sz="2400" dirty="0"/>
          </a:p>
        </p:txBody>
      </p:sp>
    </p:spTree>
    <p:extLst>
      <p:ext uri="{BB962C8B-B14F-4D97-AF65-F5344CB8AC3E}">
        <p14:creationId xmlns:p14="http://schemas.microsoft.com/office/powerpoint/2010/main" val="193653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Tema do Offic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1543</TotalTime>
  <Words>4960</Words>
  <Application>Microsoft Office PowerPoint</Application>
  <PresentationFormat>Ecrã Panorâmico</PresentationFormat>
  <Paragraphs>588</Paragraphs>
  <Slides>53</Slides>
  <Notes>42</Notes>
  <HiddenSlides>1</HiddenSlides>
  <MMClips>0</MMClips>
  <ScaleCrop>false</ScaleCrop>
  <HeadingPairs>
    <vt:vector size="8" baseType="variant">
      <vt:variant>
        <vt:lpstr>Tipos de letra usados</vt:lpstr>
      </vt:variant>
      <vt:variant>
        <vt:i4>15</vt:i4>
      </vt:variant>
      <vt:variant>
        <vt:lpstr>Tema</vt:lpstr>
      </vt:variant>
      <vt:variant>
        <vt:i4>1</vt:i4>
      </vt:variant>
      <vt:variant>
        <vt:lpstr>Servidores OLE incorporados</vt:lpstr>
      </vt:variant>
      <vt:variant>
        <vt:i4>2</vt:i4>
      </vt:variant>
      <vt:variant>
        <vt:lpstr>Títulos dos diapositivos</vt:lpstr>
      </vt:variant>
      <vt:variant>
        <vt:i4>53</vt:i4>
      </vt:variant>
    </vt:vector>
  </HeadingPairs>
  <TitlesOfParts>
    <vt:vector size="71" baseType="lpstr">
      <vt:lpstr>굴림</vt:lpstr>
      <vt:lpstr>MS PGothic</vt:lpstr>
      <vt:lpstr>MS PGothic</vt:lpstr>
      <vt:lpstr>Arial</vt:lpstr>
      <vt:lpstr>Book Antiqua</vt:lpstr>
      <vt:lpstr>Calibri</vt:lpstr>
      <vt:lpstr>Calibri Light</vt:lpstr>
      <vt:lpstr>Century Gothic</vt:lpstr>
      <vt:lpstr>Century Schoolbook</vt:lpstr>
      <vt:lpstr>Comic Sans MS</vt:lpstr>
      <vt:lpstr>Geneva</vt:lpstr>
      <vt:lpstr>Symbol</vt:lpstr>
      <vt:lpstr>Times New Roman</vt:lpstr>
      <vt:lpstr>Wingdings</vt:lpstr>
      <vt:lpstr>游明朝</vt:lpstr>
      <vt:lpstr>Tema do Office</vt:lpstr>
      <vt:lpstr>Word Document</vt:lpstr>
      <vt:lpstr>ClipArt</vt:lpstr>
      <vt:lpstr>Apresentação do PowerPoint</vt:lpstr>
      <vt:lpstr>Apresentação do PowerPoint</vt:lpstr>
      <vt:lpstr>Apresentação do PowerPoint</vt:lpstr>
      <vt:lpstr> </vt:lpstr>
      <vt:lpstr>Apresentação do PowerPoint</vt:lpstr>
      <vt:lpstr>Apresentação do PowerPoint</vt:lpstr>
      <vt:lpstr>Apresentação do PowerPoint</vt:lpstr>
      <vt:lpstr>Apresentação do PowerPoint</vt:lpstr>
      <vt:lpstr>N. Wirth: Pascal,      D. Knuth e a programação estruturada.</vt:lpstr>
      <vt:lpstr>Apresentação do PowerPoint</vt:lpstr>
      <vt:lpstr>Sistemas Baseados em  Conhecimento - KBS   Sistemas Periciais Bases de Conhecimento + Inferência Dedutiva + Transparência</vt:lpstr>
      <vt:lpstr>Apresentação do PowerPoint</vt:lpstr>
      <vt:lpstr>Apresentação do PowerPoint</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ITINERÁRIO</vt:lpstr>
      <vt:lpstr>"Robots as responsible Agents", Eugénio Oliveira, in Proceedings of IEEE International Conference on Systems, Man and Cybernetics , USA, 1997.</vt:lpstr>
      <vt:lpstr>Apresentação do PowerPoint</vt:lpstr>
      <vt:lpstr>Apresentação do PowerPoint</vt:lpstr>
      <vt:lpstr>Apresentação do PowerPoint</vt:lpstr>
      <vt:lpstr>IA Distribuída e Cooperativa</vt:lpstr>
      <vt:lpstr>Sistemas de apoio à Decisão baseados em Multi-Agentes com manutenção de coerência</vt:lpstr>
      <vt:lpstr>Sistema Multi-Agente para Gestão de Disrupções nos Centros de Controlo de Operações aéreas</vt:lpstr>
      <vt:lpstr>Aprender a Negociar; Lógica para monitorização de contratos; Modelos computacionais de Confiança</vt:lpstr>
      <vt:lpstr>Apresentação do PowerPoint</vt:lpstr>
      <vt:lpstr>Apresentação do PowerPoint</vt:lpstr>
      <vt:lpstr>Apresentação do PowerPoint</vt:lpstr>
      <vt:lpstr>Apresentação do PowerPoint</vt:lpstr>
      <vt:lpstr> </vt:lpstr>
      <vt:lpstr> </vt:lpstr>
      <vt:lpstr> </vt:lpstr>
      <vt:lpstr> </vt:lpstr>
      <vt:lpstr>Apresentação do PowerPoint</vt:lpstr>
      <vt:lpstr>Apresentação do PowerPoint</vt:lpstr>
      <vt:lpstr> </vt:lpstr>
      <vt:lpstr> </vt:lpstr>
      <vt:lpstr> </vt:lpstr>
      <vt:lpstr>Apresentação do PowerPoint</vt:lpstr>
      <vt:lpstr>Apresentação do PowerPoint</vt:lpstr>
      <vt:lpstr>Apresentação do PowerPoint</vt:lpstr>
      <vt:lpstr>Apresentação do PowerPoint</vt:lpstr>
      <vt:lpstr> </vt:lpstr>
      <vt:lpstr> </vt:lpstr>
      <vt:lpstr>Apresentação do PowerPoint</vt:lpstr>
      <vt:lpstr>Apresentação do PowerPoint</vt:lpstr>
      <vt:lpstr>Apresentação do PowerPoint</vt:lpstr>
      <vt:lpstr>Apresentação do PowerPoint</vt:lpstr>
      <vt:lpstr>Apresentação do PowerPoint</vt:lpstr>
    </vt:vector>
  </TitlesOfParts>
  <Company>Universidade do Porto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Eugénio Oliveira</dc:creator>
  <cp:lastModifiedBy>Eugénio Oliveira</cp:lastModifiedBy>
  <cp:revision>139</cp:revision>
  <dcterms:created xsi:type="dcterms:W3CDTF">2018-09-06T10:23:07Z</dcterms:created>
  <dcterms:modified xsi:type="dcterms:W3CDTF">2018-10-23T09:21:25Z</dcterms:modified>
</cp:coreProperties>
</file>