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131" r:id="rId4"/>
  </p:sldMasterIdLst>
  <p:notesMasterIdLst>
    <p:notesMasterId r:id="rId61"/>
  </p:notesMasterIdLst>
  <p:sldIdLst>
    <p:sldId id="256" r:id="rId5"/>
    <p:sldId id="258" r:id="rId6"/>
    <p:sldId id="323" r:id="rId7"/>
    <p:sldId id="263" r:id="rId8"/>
    <p:sldId id="264" r:id="rId9"/>
    <p:sldId id="268" r:id="rId10"/>
    <p:sldId id="267" r:id="rId11"/>
    <p:sldId id="269" r:id="rId12"/>
    <p:sldId id="266" r:id="rId13"/>
    <p:sldId id="270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5" r:id="rId27"/>
    <p:sldId id="286" r:id="rId28"/>
    <p:sldId id="287" r:id="rId29"/>
    <p:sldId id="296" r:id="rId30"/>
    <p:sldId id="319" r:id="rId31"/>
    <p:sldId id="289" r:id="rId32"/>
    <p:sldId id="294" r:id="rId33"/>
    <p:sldId id="295" r:id="rId34"/>
    <p:sldId id="290" r:id="rId35"/>
    <p:sldId id="291" r:id="rId36"/>
    <p:sldId id="292" r:id="rId37"/>
    <p:sldId id="314" r:id="rId38"/>
    <p:sldId id="302" r:id="rId39"/>
    <p:sldId id="298" r:id="rId40"/>
    <p:sldId id="303" r:id="rId41"/>
    <p:sldId id="293" r:id="rId42"/>
    <p:sldId id="320" r:id="rId43"/>
    <p:sldId id="316" r:id="rId44"/>
    <p:sldId id="317" r:id="rId45"/>
    <p:sldId id="328" r:id="rId46"/>
    <p:sldId id="305" r:id="rId47"/>
    <p:sldId id="300" r:id="rId48"/>
    <p:sldId id="310" r:id="rId49"/>
    <p:sldId id="306" r:id="rId50"/>
    <p:sldId id="307" r:id="rId51"/>
    <p:sldId id="299" r:id="rId52"/>
    <p:sldId id="309" r:id="rId53"/>
    <p:sldId id="325" r:id="rId54"/>
    <p:sldId id="326" r:id="rId55"/>
    <p:sldId id="327" r:id="rId56"/>
    <p:sldId id="321" r:id="rId57"/>
    <p:sldId id="322" r:id="rId58"/>
    <p:sldId id="324" r:id="rId59"/>
    <p:sldId id="312" r:id="rId6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84" y="-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theme" Target="theme/theme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2299D8-C491-4416-9623-75598427A2C3}" type="datetimeFigureOut">
              <a:rPr lang="en-US" smtClean="0"/>
              <a:t>5/9/2014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21A948-41F4-4D9E-AEB8-F2C8BFFEDF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837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1600200"/>
            <a:ext cx="8229600" cy="1513936"/>
          </a:xfrm>
        </p:spPr>
        <p:txBody>
          <a:bodyPr anchor="b">
            <a:noAutofit/>
          </a:bodyPr>
          <a:lstStyle>
            <a:lvl1pPr algn="ctr">
              <a:defRPr sz="3600" b="1"/>
            </a:lvl1pPr>
          </a:lstStyle>
          <a:p>
            <a:r>
              <a:rPr lang="en-US" dirty="0" smtClean="0"/>
              <a:t>Click to Add a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14400" y="3124200"/>
            <a:ext cx="7315200" cy="2335377"/>
          </a:xfrm>
        </p:spPr>
        <p:txBody>
          <a:bodyPr>
            <a:noAutofit/>
          </a:bodyPr>
          <a:lstStyle>
            <a:lvl1pPr marL="0" indent="0" algn="ctr">
              <a:buNone/>
              <a:defRPr sz="2800" b="1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Add a Subtitle</a:t>
            </a:r>
            <a:endParaRPr lang="en-US" dirty="0"/>
          </a:p>
        </p:txBody>
      </p:sp>
      <p:grpSp>
        <p:nvGrpSpPr>
          <p:cNvPr id="4" name="Group 6"/>
          <p:cNvGrpSpPr/>
          <p:nvPr/>
        </p:nvGrpSpPr>
        <p:grpSpPr>
          <a:xfrm>
            <a:off x="0" y="0"/>
            <a:ext cx="9144000" cy="1295400"/>
            <a:chOff x="0" y="0"/>
            <a:chExt cx="9144000" cy="1295400"/>
          </a:xfrm>
        </p:grpSpPr>
        <p:pic>
          <p:nvPicPr>
            <p:cNvPr id="9" name="Picture 8" descr="Synopsys25-logoWhite_O_transparent.png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8077200" y="341352"/>
              <a:ext cx="878174" cy="247545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1295400"/>
            </a:xfrm>
            <a:prstGeom prst="rect">
              <a:avLst/>
            </a:prstGeom>
          </p:spPr>
        </p:pic>
      </p:grpSp>
      <p:sp>
        <p:nvSpPr>
          <p:cNvPr id="10" name="Text Placehold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1742536" y="4456048"/>
            <a:ext cx="5658928" cy="1005840"/>
          </a:xfrm>
        </p:spPr>
        <p:txBody>
          <a:bodyPr anchor="b">
            <a:noAutofit/>
          </a:bodyPr>
          <a:lstStyle>
            <a:lvl1pPr marL="0" indent="0" algn="ctr">
              <a:buFontTx/>
              <a:buNone/>
              <a:defRPr sz="20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  <a:lvl2pPr algn="l">
              <a:buFontTx/>
              <a:buNone/>
              <a:defRPr/>
            </a:lvl2pPr>
            <a:lvl3pPr algn="l">
              <a:buFontTx/>
              <a:buNone/>
              <a:defRPr/>
            </a:lvl3pPr>
            <a:lvl4pPr algn="l">
              <a:buFontTx/>
              <a:buNone/>
              <a:defRPr/>
            </a:lvl4pPr>
            <a:lvl5pPr algn="l">
              <a:buFontTx/>
              <a:buNone/>
              <a:defRPr/>
            </a:lvl5pPr>
          </a:lstStyle>
          <a:p>
            <a:pPr lvl="0"/>
            <a:r>
              <a:rPr lang="en-US" dirty="0" smtClean="0"/>
              <a:t>Presenter’s Name</a:t>
            </a:r>
          </a:p>
        </p:txBody>
      </p:sp>
      <p:sp>
        <p:nvSpPr>
          <p:cNvPr id="11" name="Text Placeholder 23"/>
          <p:cNvSpPr>
            <a:spLocks noGrp="1"/>
          </p:cNvSpPr>
          <p:nvPr>
            <p:ph type="body" sz="quarter" idx="14" hasCustomPrompt="1"/>
          </p:nvPr>
        </p:nvSpPr>
        <p:spPr>
          <a:xfrm>
            <a:off x="1742537" y="5466383"/>
            <a:ext cx="5658927" cy="369887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Date</a:t>
            </a:r>
          </a:p>
        </p:txBody>
      </p:sp>
      <p:sp useBgFill="1">
        <p:nvSpPr>
          <p:cNvPr id="12" name="Rectangle 11"/>
          <p:cNvSpPr/>
          <p:nvPr/>
        </p:nvSpPr>
        <p:spPr>
          <a:xfrm>
            <a:off x="-1" y="6377959"/>
            <a:ext cx="3010619" cy="46639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/>
          <p:cNvSpPr/>
          <p:nvPr/>
        </p:nvSpPr>
        <p:spPr>
          <a:xfrm>
            <a:off x="5715000" y="6377959"/>
            <a:ext cx="3429000" cy="4800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Add a Title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Add a Title</a:t>
            </a:r>
            <a:endParaRPr lang="en-US" dirty="0"/>
          </a:p>
        </p:txBody>
      </p:sp>
      <p:sp>
        <p:nvSpPr>
          <p:cNvPr id="3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838200"/>
            <a:ext cx="8686800" cy="457200"/>
          </a:xfrm>
        </p:spPr>
        <p:txBody>
          <a:bodyPr/>
          <a:lstStyle>
            <a:lvl1pPr marL="0" indent="0">
              <a:buNone/>
              <a:defRPr sz="2400" i="1"/>
            </a:lvl1pPr>
          </a:lstStyle>
          <a:p>
            <a:pPr lvl="0"/>
            <a:r>
              <a:rPr lang="en-US" dirty="0" smtClean="0"/>
              <a:t>Click to Add a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Conten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457200" y="1414730"/>
            <a:ext cx="4032504" cy="23774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2"/>
          </p:nvPr>
        </p:nvSpPr>
        <p:spPr>
          <a:xfrm>
            <a:off x="4648200" y="1414730"/>
            <a:ext cx="4032504" cy="23774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57200" y="3965268"/>
            <a:ext cx="4032504" cy="23774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8200" y="3965268"/>
            <a:ext cx="4032504" cy="23774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838200"/>
            <a:ext cx="8686800" cy="457200"/>
          </a:xfrm>
        </p:spPr>
        <p:txBody>
          <a:bodyPr/>
          <a:lstStyle>
            <a:lvl1pPr marL="0" indent="0">
              <a:buNone/>
              <a:defRPr sz="2400" i="1"/>
            </a:lvl1pPr>
          </a:lstStyle>
          <a:p>
            <a:pPr lvl="0"/>
            <a:r>
              <a:rPr lang="en-US" dirty="0" smtClean="0"/>
              <a:t>Click to Add a Subtitle</a:t>
            </a:r>
          </a:p>
        </p:txBody>
      </p:sp>
    </p:spTree>
    <p:extLst>
      <p:ext uri="{BB962C8B-B14F-4D97-AF65-F5344CB8AC3E}">
        <p14:creationId xmlns:p14="http://schemas.microsoft.com/office/powerpoint/2010/main" val="8292104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Gray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1311215"/>
            <a:ext cx="9144000" cy="5082469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0" bIns="457200" rtlCol="0" anchor="b" anchorCtr="0"/>
          <a:lstStyle/>
          <a:p>
            <a:pPr>
              <a:spcBef>
                <a:spcPts val="1200"/>
              </a:spcBef>
            </a:pPr>
            <a:endParaRPr lang="en-US" sz="3200" b="1" dirty="0">
              <a:solidFill>
                <a:prstClr val="black"/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68332"/>
            <a:ext cx="8686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Add a Title</a:t>
            </a:r>
            <a:endParaRPr lang="en-US" dirty="0"/>
          </a:p>
        </p:txBody>
      </p:sp>
      <p:sp>
        <p:nvSpPr>
          <p:cNvPr id="5" name="Content Placeholder 8"/>
          <p:cNvSpPr>
            <a:spLocks noGrp="1"/>
          </p:cNvSpPr>
          <p:nvPr>
            <p:ph sz="quarter" idx="10"/>
          </p:nvPr>
        </p:nvSpPr>
        <p:spPr>
          <a:xfrm>
            <a:off x="457200" y="1414462"/>
            <a:ext cx="8229600" cy="4833937"/>
          </a:xfrm>
        </p:spPr>
        <p:txBody>
          <a:bodyPr vert="horz" lIns="91440" tIns="45720" rIns="91440" bIns="45720" rtlCol="0">
            <a:no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838200"/>
            <a:ext cx="8686800" cy="457200"/>
          </a:xfrm>
        </p:spPr>
        <p:txBody>
          <a:bodyPr/>
          <a:lstStyle>
            <a:lvl1pPr marL="0" indent="0">
              <a:buNone/>
              <a:defRPr sz="2400" i="1"/>
            </a:lvl1pPr>
          </a:lstStyle>
          <a:p>
            <a:pPr lvl="0"/>
            <a:r>
              <a:rPr lang="en-US" dirty="0" smtClean="0"/>
              <a:t>Click to Add a Subtitle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alf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3950562"/>
            <a:ext cx="9144000" cy="2374037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0" bIns="457200" rtlCol="0" anchor="b" anchorCtr="0"/>
          <a:lstStyle/>
          <a:p>
            <a:pPr>
              <a:spcBef>
                <a:spcPts val="1200"/>
              </a:spcBef>
            </a:pPr>
            <a:endParaRPr lang="en-US" sz="3200" b="1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Add a Title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838200"/>
            <a:ext cx="8686800" cy="457200"/>
          </a:xfrm>
        </p:spPr>
        <p:txBody>
          <a:bodyPr/>
          <a:lstStyle>
            <a:lvl1pPr marL="0" indent="0">
              <a:buNone/>
              <a:defRPr sz="2400" i="1"/>
            </a:lvl1pPr>
          </a:lstStyle>
          <a:p>
            <a:pPr lvl="0"/>
            <a:r>
              <a:rPr lang="en-US" dirty="0" smtClean="0"/>
              <a:t>Click to Add a Subtitle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3959188"/>
            <a:ext cx="9144000" cy="2441612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0" bIns="457200" rtlCol="0" anchor="b" anchorCtr="0"/>
          <a:lstStyle/>
          <a:p>
            <a:pPr>
              <a:spcBef>
                <a:spcPts val="1200"/>
              </a:spcBef>
            </a:pPr>
            <a:endParaRPr lang="en-US" sz="3200" b="1" dirty="0">
              <a:solidFill>
                <a:prstClr val="black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57200" y="1414462"/>
            <a:ext cx="8220974" cy="4852988"/>
          </a:xfrm>
        </p:spPr>
        <p:txBody>
          <a:bodyPr vert="horz" lIns="91440" tIns="45720" rIns="91440" bIns="45720" rtlCol="0">
            <a:no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Gray Bar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398142" y="0"/>
            <a:ext cx="6745857" cy="6400800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0" bIns="457200" rtlCol="0" anchor="b" anchorCtr="0"/>
          <a:lstStyle/>
          <a:p>
            <a:pPr>
              <a:spcBef>
                <a:spcPts val="1200"/>
              </a:spcBef>
            </a:pPr>
            <a:endParaRPr lang="en-US" sz="3200" b="1" dirty="0">
              <a:solidFill>
                <a:prstClr val="black"/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2648204" y="57150"/>
            <a:ext cx="6495795" cy="11430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Add a Title</a:t>
            </a:r>
            <a:endParaRPr lang="en-US" dirty="0"/>
          </a:p>
        </p:txBody>
      </p:sp>
      <p:sp>
        <p:nvSpPr>
          <p:cNvPr id="5" name="Content Placeholder 5"/>
          <p:cNvSpPr>
            <a:spLocks noGrp="1"/>
          </p:cNvSpPr>
          <p:nvPr>
            <p:ph sz="quarter" idx="10"/>
          </p:nvPr>
        </p:nvSpPr>
        <p:spPr>
          <a:xfrm>
            <a:off x="241540" y="370936"/>
            <a:ext cx="1940943" cy="5877463"/>
          </a:xfrm>
        </p:spPr>
        <p:txBody>
          <a:bodyPr/>
          <a:lstStyle>
            <a:lvl1pPr marL="0" indent="0">
              <a:buFontTx/>
              <a:buNone/>
              <a:defRPr sz="20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7"/>
          <p:cNvSpPr>
            <a:spLocks noGrp="1"/>
          </p:cNvSpPr>
          <p:nvPr>
            <p:ph sz="quarter" idx="11"/>
          </p:nvPr>
        </p:nvSpPr>
        <p:spPr>
          <a:xfrm>
            <a:off x="2639683" y="1414462"/>
            <a:ext cx="6275717" cy="4833937"/>
          </a:xfrm>
        </p:spPr>
        <p:txBody>
          <a:bodyPr vert="horz" lIns="91440" tIns="45720" rIns="91440" bIns="45720" rtlCol="0">
            <a:no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639682" y="838200"/>
            <a:ext cx="6504317" cy="457200"/>
          </a:xfrm>
        </p:spPr>
        <p:txBody>
          <a:bodyPr/>
          <a:lstStyle>
            <a:lvl1pPr marL="0" indent="0">
              <a:buNone/>
              <a:defRPr sz="2400" i="1"/>
            </a:lvl1pPr>
          </a:lstStyle>
          <a:p>
            <a:pPr lvl="0"/>
            <a:r>
              <a:rPr lang="en-US" dirty="0" smtClean="0"/>
              <a:t>Click to Add a Subtitle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Gray Bar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400800" y="0"/>
            <a:ext cx="2743200" cy="6400800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0" bIns="457200" rtlCol="0" anchor="b" anchorCtr="0"/>
          <a:lstStyle/>
          <a:p>
            <a:pPr>
              <a:spcBef>
                <a:spcPts val="1200"/>
              </a:spcBef>
            </a:pPr>
            <a:endParaRPr lang="en-US" sz="3200" b="1" dirty="0">
              <a:solidFill>
                <a:prstClr val="black"/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65776"/>
            <a:ext cx="5715000" cy="11430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Add a Title</a:t>
            </a:r>
            <a:endParaRPr lang="en-US" dirty="0"/>
          </a:p>
        </p:txBody>
      </p:sp>
      <p:sp>
        <p:nvSpPr>
          <p:cNvPr id="5" name="Content Placeholder 5"/>
          <p:cNvSpPr>
            <a:spLocks noGrp="1"/>
          </p:cNvSpPr>
          <p:nvPr>
            <p:ph sz="quarter" idx="10"/>
          </p:nvPr>
        </p:nvSpPr>
        <p:spPr>
          <a:xfrm>
            <a:off x="457200" y="1414463"/>
            <a:ext cx="5715000" cy="4833936"/>
          </a:xfrm>
        </p:spPr>
        <p:txBody>
          <a:bodyPr vert="horz" lIns="91440" tIns="45720" rIns="91440" bIns="45720" rtlCol="0">
            <a:no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" name="Content Placeholder 7"/>
          <p:cNvSpPr>
            <a:spLocks noGrp="1"/>
          </p:cNvSpPr>
          <p:nvPr>
            <p:ph sz="quarter" idx="11"/>
          </p:nvPr>
        </p:nvSpPr>
        <p:spPr>
          <a:xfrm>
            <a:off x="6553200" y="228600"/>
            <a:ext cx="2438400" cy="6019800"/>
          </a:xfrm>
        </p:spPr>
        <p:txBody>
          <a:bodyPr/>
          <a:lstStyle>
            <a:lvl1pPr marL="0" indent="0">
              <a:buNone/>
              <a:defRPr sz="2000"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838200"/>
            <a:ext cx="5719313" cy="457200"/>
          </a:xfrm>
        </p:spPr>
        <p:txBody>
          <a:bodyPr/>
          <a:lstStyle>
            <a:lvl1pPr marL="0" indent="0">
              <a:buNone/>
              <a:defRPr sz="2400" i="1"/>
            </a:lvl1pPr>
          </a:lstStyle>
          <a:p>
            <a:pPr lvl="0"/>
            <a:r>
              <a:rPr lang="en-US" dirty="0" smtClean="0"/>
              <a:t>Click to Add a Subtitle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Left Gray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3108960" cy="6400800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0" bIns="457200" rtlCol="0" anchor="b" anchorCtr="0"/>
          <a:lstStyle/>
          <a:p>
            <a:pPr>
              <a:spcBef>
                <a:spcPts val="1200"/>
              </a:spcBef>
            </a:pPr>
            <a:endParaRPr lang="en-US" sz="3200" b="1" dirty="0">
              <a:solidFill>
                <a:prstClr val="black"/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3336925" y="65776"/>
            <a:ext cx="5807075" cy="11430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Add a Title</a:t>
            </a:r>
            <a:endParaRPr lang="en-US" dirty="0"/>
          </a:p>
        </p:txBody>
      </p:sp>
      <p:sp>
        <p:nvSpPr>
          <p:cNvPr id="5" name="Content Placeholder 5"/>
          <p:cNvSpPr>
            <a:spLocks noGrp="1"/>
          </p:cNvSpPr>
          <p:nvPr>
            <p:ph sz="quarter" idx="10"/>
          </p:nvPr>
        </p:nvSpPr>
        <p:spPr>
          <a:xfrm>
            <a:off x="3336925" y="1414462"/>
            <a:ext cx="5577840" cy="4833937"/>
          </a:xfrm>
        </p:spPr>
        <p:txBody>
          <a:bodyPr vert="horz" lIns="91440" tIns="45720" rIns="91440" bIns="45720" rtlCol="0">
            <a:no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6" name="Content Placeholder 7"/>
          <p:cNvSpPr>
            <a:spLocks noGrp="1"/>
          </p:cNvSpPr>
          <p:nvPr>
            <p:ph sz="quarter" idx="11"/>
          </p:nvPr>
        </p:nvSpPr>
        <p:spPr>
          <a:xfrm>
            <a:off x="205740" y="228600"/>
            <a:ext cx="2697480" cy="6019800"/>
          </a:xfrm>
        </p:spPr>
        <p:txBody>
          <a:bodyPr/>
          <a:lstStyle>
            <a:lvl1pPr marL="233363" indent="-233363">
              <a:buFont typeface="Arial" pitchFamily="34" charset="0"/>
              <a:buChar char="•"/>
              <a:defRPr sz="2000"/>
            </a:lvl1pPr>
            <a:lvl2pPr marL="457200" indent="-227013">
              <a:buFont typeface="Arial" pitchFamily="34" charset="0"/>
              <a:buChar char="–"/>
              <a:defRPr sz="1800" baseline="0"/>
            </a:lvl2pPr>
            <a:lvl3pPr marL="690563" indent="-236538">
              <a:buFont typeface="Arial" pitchFamily="34" charset="0"/>
              <a:buChar char="–"/>
              <a:tabLst>
                <a:tab pos="690563" algn="l"/>
              </a:tabLst>
              <a:defRPr sz="1600" baseline="0"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3336925" y="838200"/>
            <a:ext cx="5807075" cy="457200"/>
          </a:xfrm>
        </p:spPr>
        <p:txBody>
          <a:bodyPr/>
          <a:lstStyle>
            <a:lvl1pPr marL="0" indent="0">
              <a:buNone/>
              <a:defRPr sz="2400" i="1"/>
            </a:lvl1pPr>
          </a:lstStyle>
          <a:p>
            <a:pPr lvl="0"/>
            <a:r>
              <a:rPr lang="en-US" dirty="0" smtClean="0"/>
              <a:t>Click to Add a Subtitle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29996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adorso\Pictures\Focus4-3_PPT-fl_72_lowRes_more Blu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91362"/>
            <a:ext cx="9144000" cy="4075277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5201" y="3200400"/>
            <a:ext cx="2133598" cy="609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32320" y="2106155"/>
            <a:ext cx="327935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FFFFFF"/>
                </a:solidFill>
              </a:rPr>
              <a:t>Thank You</a:t>
            </a:r>
            <a:endParaRPr lang="en-US" sz="4800" b="1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6386794"/>
            <a:ext cx="9144000" cy="47120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68574"/>
            <a:ext cx="8686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Add a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4462"/>
            <a:ext cx="8229600" cy="4848225"/>
          </a:xfrm>
        </p:spPr>
        <p:txBody>
          <a:bodyPr vert="horz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 smtClean="0"/>
            </a:lvl5pPr>
            <a:lvl6pPr>
              <a:defRPr lang="en-US" dirty="0" smtClean="0"/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 logo">
    <p:bg>
      <p:bgPr>
        <a:blipFill dpi="0" rotWithShape="1">
          <a:blip r:embed="rId2">
            <a:lum/>
          </a:blip>
          <a:srcRect/>
          <a:stretch>
            <a:fillRect l="25000" t="40000" r="25000" b="4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236898"/>
            <a:ext cx="9144000" cy="62110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6236898"/>
            <a:ext cx="9144000" cy="62110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0" y="6236898"/>
            <a:ext cx="9144000" cy="62110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- NOT Print Ver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S1213FocusBackgr10x7-5_96_9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Picture 8" descr="CS1213FocusBackgr10x7-5_96_9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685800"/>
            <a:ext cx="8229600" cy="1177506"/>
          </a:xfrm>
        </p:spPr>
        <p:txBody>
          <a:bodyPr anchor="b">
            <a:noAutofit/>
          </a:bodyPr>
          <a:lstStyle>
            <a:lvl1pPr algn="ctr">
              <a:defRPr sz="36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Add a Title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76300" y="1880558"/>
            <a:ext cx="7391400" cy="1891342"/>
          </a:xfrm>
        </p:spPr>
        <p:txBody>
          <a:bodyPr/>
          <a:lstStyle>
            <a:lvl1pPr marL="0" indent="0" algn="ctr">
              <a:buNone/>
              <a:defRPr sz="2800" b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Add a Subtitle</a:t>
            </a:r>
            <a:endParaRPr lang="en-US" dirty="0"/>
          </a:p>
        </p:txBody>
      </p:sp>
      <p:sp>
        <p:nvSpPr>
          <p:cNvPr id="6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1843709" y="2637186"/>
            <a:ext cx="5456582" cy="731520"/>
          </a:xfrm>
        </p:spPr>
        <p:txBody>
          <a:bodyPr anchor="b"/>
          <a:lstStyle>
            <a:lvl1pPr marL="0" indent="0" algn="ctr">
              <a:buNone/>
              <a:defRPr sz="2000" baseline="0">
                <a:solidFill>
                  <a:srgbClr val="FFFFFF"/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algn="ctr"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algn="ctr"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algn="ctr"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Presenter’s Name</a:t>
            </a:r>
          </a:p>
        </p:txBody>
      </p:sp>
      <p:sp>
        <p:nvSpPr>
          <p:cNvPr id="7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2743200" y="3372928"/>
            <a:ext cx="3657600" cy="396815"/>
          </a:xfrm>
        </p:spPr>
        <p:txBody>
          <a:bodyPr anchor="b"/>
          <a:lstStyle>
            <a:lvl1pPr algn="ctr">
              <a:buNone/>
              <a:defRPr sz="18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smtClean="0"/>
              <a:t>Date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802" y="6349043"/>
            <a:ext cx="1412907" cy="403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1537828"/>
            <a:ext cx="8229600" cy="1600200"/>
          </a:xfrm>
        </p:spPr>
        <p:txBody>
          <a:bodyPr anchor="b"/>
          <a:lstStyle>
            <a:lvl1pPr algn="ctr">
              <a:defRPr sz="3600" b="1"/>
            </a:lvl1pPr>
          </a:lstStyle>
          <a:p>
            <a:r>
              <a:rPr lang="en-US" dirty="0" smtClean="0"/>
              <a:t>Click to Add a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14400" y="3216492"/>
            <a:ext cx="7315200" cy="1752600"/>
          </a:xfrm>
        </p:spPr>
        <p:txBody>
          <a:bodyPr>
            <a:noAutofit/>
          </a:bodyPr>
          <a:lstStyle>
            <a:lvl1pPr marL="0" indent="0" algn="ctr">
              <a:buNone/>
              <a:defRPr sz="2800" b="1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Add a Subtitle</a:t>
            </a:r>
            <a:endParaRPr lang="en-US" dirty="0"/>
          </a:p>
        </p:txBody>
      </p:sp>
      <p:grpSp>
        <p:nvGrpSpPr>
          <p:cNvPr id="4" name="Group 6"/>
          <p:cNvGrpSpPr/>
          <p:nvPr/>
        </p:nvGrpSpPr>
        <p:grpSpPr>
          <a:xfrm>
            <a:off x="0" y="0"/>
            <a:ext cx="9144000" cy="1295400"/>
            <a:chOff x="-14377" y="0"/>
            <a:chExt cx="9144000" cy="1295400"/>
          </a:xfrm>
        </p:grpSpPr>
        <p:pic>
          <p:nvPicPr>
            <p:cNvPr id="9" name="Picture 8" descr="Synopsys25-logoWhite_O_transparent.png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8672422" y="341352"/>
              <a:ext cx="282951" cy="7976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4377" y="0"/>
              <a:ext cx="9144000" cy="1295400"/>
            </a:xfrm>
            <a:prstGeom prst="rect">
              <a:avLst/>
            </a:prstGeom>
          </p:spPr>
        </p:pic>
      </p:grpSp>
      <p:sp useBgFill="1">
        <p:nvSpPr>
          <p:cNvPr id="10" name="Rectangle 9"/>
          <p:cNvSpPr/>
          <p:nvPr/>
        </p:nvSpPr>
        <p:spPr>
          <a:xfrm>
            <a:off x="0" y="6377959"/>
            <a:ext cx="2950234" cy="46639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/>
          <p:cNvSpPr/>
          <p:nvPr/>
        </p:nvSpPr>
        <p:spPr>
          <a:xfrm>
            <a:off x="5562600" y="6395920"/>
            <a:ext cx="3581400" cy="46639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68574"/>
            <a:ext cx="8686800" cy="1143000"/>
          </a:xfrm>
        </p:spPr>
        <p:txBody>
          <a:bodyPr/>
          <a:lstStyle/>
          <a:p>
            <a:r>
              <a:rPr lang="en-US" dirty="0" smtClean="0"/>
              <a:t>Click to Add a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4462"/>
            <a:ext cx="8229600" cy="4848225"/>
          </a:xfrm>
        </p:spPr>
        <p:txBody>
          <a:bodyPr vert="horz" lIns="91440" tIns="45720" rIns="91440" bIns="45720" rtlCol="0">
            <a:no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/>
            </a:lvl4pPr>
            <a:lvl5pPr>
              <a:defRPr/>
            </a:lvl5pPr>
            <a:lvl6pPr>
              <a:defRPr/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838200"/>
            <a:ext cx="8686800" cy="457200"/>
          </a:xfrm>
        </p:spPr>
        <p:txBody>
          <a:bodyPr/>
          <a:lstStyle>
            <a:lvl1pPr marL="0" indent="0">
              <a:buNone/>
              <a:defRPr sz="2400" i="1"/>
            </a:lvl1pPr>
          </a:lstStyle>
          <a:p>
            <a:pPr lvl="0"/>
            <a:r>
              <a:rPr lang="en-US" dirty="0" smtClean="0"/>
              <a:t>Click to Add a Subtitle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6"/>
          <p:cNvSpPr txBox="1">
            <a:spLocks/>
          </p:cNvSpPr>
          <p:nvPr/>
        </p:nvSpPr>
        <p:spPr>
          <a:xfrm>
            <a:off x="0" y="1295400"/>
            <a:ext cx="9144000" cy="1143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274320" tIns="45720" rIns="274320" bIns="45720" rtlCol="0" anchor="ctr">
            <a:normAutofit/>
          </a:bodyPr>
          <a:lstStyle>
            <a:lvl1pPr marL="173038" indent="0">
              <a:defRPr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marL="173038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95400"/>
            <a:ext cx="8686800" cy="1143000"/>
          </a:xfrm>
        </p:spPr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143000" y="2688609"/>
            <a:ext cx="7543800" cy="3559791"/>
          </a:xfrm>
        </p:spPr>
        <p:txBody>
          <a:bodyPr/>
          <a:lstStyle>
            <a:lvl1pPr>
              <a:spcBef>
                <a:spcPts val="1400"/>
              </a:spcBef>
              <a:spcAft>
                <a:spcPts val="0"/>
              </a:spcAft>
              <a:buFontTx/>
              <a:buNone/>
              <a:defRPr baseline="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add agenda topics --- no bullets here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adorso\Pictures\Focus4-3_PPT-fl_72_lowRes_more Blu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91362"/>
            <a:ext cx="9144000" cy="4075277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486228"/>
            <a:ext cx="8229600" cy="1362075"/>
          </a:xfrm>
        </p:spPr>
        <p:txBody>
          <a:bodyPr anchor="b">
            <a:noAutofit/>
          </a:bodyPr>
          <a:lstStyle>
            <a:lvl1pPr algn="l">
              <a:defRPr sz="3400" b="1" cap="none" baseline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Add a Title – Transition Slide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2906713"/>
            <a:ext cx="8229600" cy="1500187"/>
          </a:xfrm>
        </p:spPr>
        <p:txBody>
          <a:bodyPr anchor="t">
            <a:noAutofit/>
          </a:bodyPr>
          <a:lstStyle>
            <a:lvl1pPr marL="0" indent="0">
              <a:buNone/>
              <a:defRPr sz="2400" b="0" i="1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Add a Subtitle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Add a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14462"/>
            <a:ext cx="4038600" cy="4848225"/>
          </a:xfrm>
        </p:spPr>
        <p:txBody>
          <a:bodyPr vert="horz" lIns="91440" tIns="45720" rIns="91440" bIns="45720" rtlCol="0">
            <a:no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/>
            </a:lvl4pPr>
            <a:lvl5pPr>
              <a:defRPr/>
            </a:lvl5pPr>
            <a:lvl6pPr>
              <a:defRPr/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4462"/>
            <a:ext cx="4038600" cy="4848225"/>
          </a:xfrm>
        </p:spPr>
        <p:txBody>
          <a:bodyPr vert="horz" lIns="91440" tIns="45720" rIns="91440" bIns="45720" rtlCol="0">
            <a:no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/>
            </a:lvl4pPr>
            <a:lvl5pPr>
              <a:defRPr/>
            </a:lvl5pPr>
            <a:lvl6pPr>
              <a:defRPr/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Subtit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Add a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14462"/>
            <a:ext cx="4038600" cy="4848225"/>
          </a:xfrm>
        </p:spPr>
        <p:txBody>
          <a:bodyPr vert="horz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4462"/>
            <a:ext cx="4038600" cy="4848225"/>
          </a:xfrm>
        </p:spPr>
        <p:txBody>
          <a:bodyPr vert="horz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838200"/>
            <a:ext cx="8686800" cy="457200"/>
          </a:xfrm>
        </p:spPr>
        <p:txBody>
          <a:bodyPr/>
          <a:lstStyle>
            <a:lvl1pPr marL="0" indent="0">
              <a:buNone/>
              <a:defRPr sz="2400" i="1"/>
            </a:lvl1pPr>
          </a:lstStyle>
          <a:p>
            <a:pPr lvl="0"/>
            <a:r>
              <a:rPr lang="en-US" dirty="0" smtClean="0"/>
              <a:t>Click to Add a Subtitle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" y="6400838"/>
            <a:ext cx="9143245" cy="45716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8574"/>
            <a:ext cx="868642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14462"/>
            <a:ext cx="8229600" cy="48482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5"/>
            <a:endParaRPr lang="en-US" dirty="0" smtClean="0"/>
          </a:p>
          <a:p>
            <a:pPr lvl="5"/>
            <a:endParaRPr lang="en-US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239816" y="6535578"/>
            <a:ext cx="2819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© 2014 Synopsys. All rights reserved. </a:t>
            </a:r>
            <a:endParaRPr lang="en-US" sz="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74060" y="6535578"/>
            <a:ext cx="64008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AE2347F-76BC-4690-80B5-B24BA0EA7B0A}" type="slidenum">
              <a:rPr lang="en-US" sz="9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‹#›</a:t>
            </a:fld>
            <a:endParaRPr lang="en-US" sz="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3079630" y="6475623"/>
            <a:ext cx="29847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tx1">
                    <a:tint val="75000"/>
                  </a:schemeClr>
                </a:solidFill>
                <a:latin typeface="Arial Black" pitchFamily="34" charset="0"/>
              </a:defRPr>
            </a:lvl1pPr>
          </a:lstStyle>
          <a:p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32" r:id="rId1"/>
    <p:sldLayoutId id="2147485133" r:id="rId2"/>
    <p:sldLayoutId id="2147485134" r:id="rId3"/>
    <p:sldLayoutId id="2147485135" r:id="rId4"/>
    <p:sldLayoutId id="2147485136" r:id="rId5"/>
    <p:sldLayoutId id="2147485137" r:id="rId6"/>
    <p:sldLayoutId id="2147485138" r:id="rId7"/>
    <p:sldLayoutId id="2147485139" r:id="rId8"/>
    <p:sldLayoutId id="2147485140" r:id="rId9"/>
    <p:sldLayoutId id="2147485142" r:id="rId10"/>
    <p:sldLayoutId id="2147485143" r:id="rId11"/>
    <p:sldLayoutId id="2147485144" r:id="rId12"/>
    <p:sldLayoutId id="2147485153" r:id="rId13"/>
    <p:sldLayoutId id="2147485146" r:id="rId14"/>
    <p:sldLayoutId id="2147485147" r:id="rId15"/>
    <p:sldLayoutId id="2147485148" r:id="rId16"/>
    <p:sldLayoutId id="2147485149" r:id="rId17"/>
    <p:sldLayoutId id="2147485150" r:id="rId18"/>
    <p:sldLayoutId id="2147485151" r:id="rId19"/>
    <p:sldLayoutId id="2147485152" r:id="rId20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3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90513" indent="-290513" algn="l" defTabSz="914400" rtl="0" eaLnBrk="1" latinLnBrk="0" hangingPunct="1">
        <a:spcBef>
          <a:spcPts val="6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68325" indent="-279400" algn="l" defTabSz="914400" rtl="0" eaLnBrk="1" latinLnBrk="0" hangingPunct="1">
        <a:spcBef>
          <a:spcPts val="6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90513" algn="l" defTabSz="568325" rtl="0" eaLnBrk="1" latinLnBrk="0" hangingPunct="1">
        <a:spcBef>
          <a:spcPts val="600"/>
        </a:spcBef>
        <a:buFont typeface="Arial" pitchFamily="34" charset="0"/>
        <a:buChar char="–"/>
        <a:tabLst>
          <a:tab pos="803275" algn="l"/>
        </a:tabLst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49350" indent="-2921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154113" indent="-295275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154113" indent="0" algn="l" defTabSz="914400" rtl="0" eaLnBrk="1" latinLnBrk="0" hangingPunct="1">
        <a:spcBef>
          <a:spcPct val="20000"/>
        </a:spcBef>
        <a:buFont typeface="Arial" pitchFamily="34" charset="0"/>
        <a:buNone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PT" dirty="0" smtClean="0"/>
              <a:t>Thesis Progress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PT" dirty="0" smtClean="0"/>
              <a:t>Adaptive Equalization of Interchip communication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err="1" smtClean="0"/>
              <a:t>Dénis</a:t>
            </a:r>
            <a:r>
              <a:rPr lang="en-US" dirty="0" smtClean="0"/>
              <a:t> Silva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pt-PT" dirty="0" smtClean="0"/>
              <a:t>May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7821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Eye Opening Diagrams </a:t>
            </a:r>
            <a:r>
              <a:rPr lang="pt-PT" dirty="0" smtClean="0"/>
              <a:t>Ref2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6626" name="Picture 2" descr="C:\Users\dgsilva\Desktop\pics_presentation\ref2_g3_before_equalizati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049" y="4000501"/>
            <a:ext cx="3343275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7" name="Picture 3" descr="C:\Users\dgsilva\Desktop\pics_presentation\ref2_g4_before_equalizati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981451"/>
            <a:ext cx="3581400" cy="200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8" name="Picture 4" descr="C:\Users\dgsilva\Desktop\pics_presentation\ref2_g1_before_equalizatio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" y="1490664"/>
            <a:ext cx="3559174" cy="214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9" name="Picture 5" descr="C:\Users\dgsilva\Desktop\pics_presentation\ref2_g2_before_equalization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2698" y="1550194"/>
            <a:ext cx="3567928" cy="2029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3203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CTLE optimizer settings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85800" y="1600200"/>
            <a:ext cx="7848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/>
              <a:t>The CTLE consists in a one zero </a:t>
            </a:r>
            <a:r>
              <a:rPr lang="pt-PT" dirty="0"/>
              <a:t>,</a:t>
            </a:r>
            <a:r>
              <a:rPr lang="pt-PT" dirty="0" smtClean="0"/>
              <a:t> </a:t>
            </a:r>
            <a:r>
              <a:rPr lang="pt-PT" dirty="0"/>
              <a:t>Two pole Transfer Function</a:t>
            </a:r>
            <a:r>
              <a:rPr lang="pt-PT" dirty="0" smtClean="0"/>
              <a:t>.</a:t>
            </a:r>
          </a:p>
          <a:p>
            <a:endParaRPr lang="pt-PT" dirty="0" smtClean="0"/>
          </a:p>
          <a:p>
            <a:r>
              <a:rPr lang="pt-PT" dirty="0" smtClean="0"/>
              <a:t>Optimize CTLE poles and zeros for maximum eye opening</a:t>
            </a:r>
            <a:endParaRPr lang="pt-PT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PT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dirty="0" smtClean="0"/>
              <a:t>1000bits/eye diagram calculation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PT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dirty="0" smtClean="0"/>
              <a:t>Bit by bit simulation Mode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PT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dirty="0" smtClean="0"/>
              <a:t>Random Optimizer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P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dirty="0" smtClean="0"/>
              <a:t>Maximize Eye Width and  </a:t>
            </a:r>
            <a:r>
              <a:rPr lang="pt-PT" dirty="0" smtClean="0"/>
              <a:t>Height.</a:t>
            </a:r>
            <a:endParaRPr lang="pt-PT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2368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CTLE optimizer </a:t>
            </a:r>
            <a:r>
              <a:rPr lang="pt-PT" dirty="0" smtClean="0"/>
              <a:t>results Ref1 HS_G1_A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7650" name="Picture 2" descr="C:\Users\dgsilva\Desktop\pics_presentation\ref1_g1_Tf_equalizati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524000"/>
            <a:ext cx="3966589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dgsilva\Desktop\pics_presentation\ref1_g1_before_equalizati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371600"/>
            <a:ext cx="3067050" cy="2157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1" name="Picture 3" descr="C:\Users\dgsilva\Desktop\pics_presentation\ref1_g1_after_equalizatio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810001"/>
            <a:ext cx="3073837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271646" y="5791200"/>
            <a:ext cx="5032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 smtClean="0"/>
              <a:t>*Contains a correction to bring DC gain to </a:t>
            </a:r>
            <a:r>
              <a:rPr lang="pt-PT" dirty="0" smtClean="0"/>
              <a:t>0dBc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3487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CTLE optimizer results </a:t>
            </a:r>
            <a:r>
              <a:rPr lang="pt-PT" dirty="0" smtClean="0"/>
              <a:t> Ref1 HS_G2_B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8674" name="Picture 2" descr="C:\Users\dgsilva\Desktop\pics_presentation\ref1_g2_Tf_equalizati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990600"/>
            <a:ext cx="4745038" cy="4406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5" name="Picture 3" descr="C:\Users\dgsilva\Desktop\pics_presentation\ref1_g2_before_equalizati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4663" y="1905000"/>
            <a:ext cx="290298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6" name="Picture 4" descr="C:\Users\dgsilva\Desktop\pics_presentation\ref1_g2_after_equalizatio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4663" y="3886200"/>
            <a:ext cx="2760657" cy="1881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94645" y="5715000"/>
            <a:ext cx="5032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 smtClean="0"/>
              <a:t>*Contains a correction to bring DC gain to </a:t>
            </a:r>
            <a:r>
              <a:rPr lang="pt-PT" dirty="0" smtClean="0"/>
              <a:t>0dBc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8529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CTLE optimizer results </a:t>
            </a:r>
            <a:r>
              <a:rPr lang="pt-PT" dirty="0" smtClean="0"/>
              <a:t> Ref1 HS_G3_B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9698" name="Picture 2" descr="C:\Users\dgsilva\Desktop\pics_presentation\ref1_g3_Tf_equalizati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295400"/>
            <a:ext cx="4767021" cy="4564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dgsilva\Desktop\pics_presentation\ref1_g2_before_equalizati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1421" y="1905000"/>
            <a:ext cx="290298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:\Users\dgsilva\Desktop\pics_presentation\ref1_g2_after_equalizatio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1421" y="3886200"/>
            <a:ext cx="2760657" cy="1881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371600" y="5943600"/>
            <a:ext cx="5032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 smtClean="0"/>
              <a:t>*Contains a correction to bring DC gain to </a:t>
            </a:r>
            <a:r>
              <a:rPr lang="pt-PT" dirty="0" smtClean="0"/>
              <a:t>0dBc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6002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CTLE optimizer results </a:t>
            </a:r>
            <a:r>
              <a:rPr lang="pt-PT" dirty="0" smtClean="0"/>
              <a:t> Ref1 HS_G4_B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22" name="Picture 2" descr="C:\Users\dgsilva\Desktop\pics_presentation\ref1_g4_Tf_equalizati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989" y="1552575"/>
            <a:ext cx="5053336" cy="3260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3" name="Picture 3" descr="C:\Users\dgsilva\Desktop\pics_presentation\ref1_g4_before_equalizati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676400"/>
            <a:ext cx="3418166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4" name="Picture 4" descr="C:\Users\dgsilva\Desktop\pics_presentation\ref1_g4_after_equalizatio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778679"/>
            <a:ext cx="3124200" cy="2068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371600" y="5943600"/>
            <a:ext cx="4916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 smtClean="0"/>
              <a:t>*Contains a correction to bring DC gain to 0dB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1929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CTLE optimizer results </a:t>
            </a:r>
            <a:r>
              <a:rPr lang="pt-PT" dirty="0" smtClean="0"/>
              <a:t> Ref2 HS_G1_A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1746" name="Picture 2" descr="C:\Users\dgsilva\Desktop\pics_presentation\ref2_g1_Tf_equalizati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066800"/>
            <a:ext cx="4648200" cy="4499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7" name="Picture 3" descr="C:\Users\dgsilva\Desktop\pics_presentation\ref2_g1_before_equalizati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6850" y="1676400"/>
            <a:ext cx="3227940" cy="2164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8" name="Picture 4" descr="C:\Users\dgsilva\Desktop\pics_presentation\ref2_g1_after_equalizatio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860095"/>
            <a:ext cx="3429000" cy="2317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371600" y="5943600"/>
            <a:ext cx="4916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 smtClean="0"/>
              <a:t>*Contains a correction to bring DC gain to 0dB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4273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CTLE optimizer results </a:t>
            </a:r>
            <a:r>
              <a:rPr lang="pt-PT" dirty="0" smtClean="0"/>
              <a:t> Ref2 HS_G2_B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2770" name="Picture 2" descr="C:\Users\dgsilva\Desktop\pics_presentation\ref2_g2_Tf_equalizati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5" y="1295400"/>
            <a:ext cx="4153719" cy="413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2" name="Picture 4" descr="C:\Users\dgsilva\Desktop\pics_presentation\ref2_g2_before_equalizati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600200"/>
            <a:ext cx="3923360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3" name="Picture 5" descr="C:\Users\dgsilva\Desktop\pics_presentation\ref2_g2_after_equalizatio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3964" y="3886200"/>
            <a:ext cx="3636632" cy="2430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28600" y="5610225"/>
            <a:ext cx="4916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 smtClean="0"/>
              <a:t>*Contains a correction to bring DC gain to 0dB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5097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CTLE optimizer results Ref2 </a:t>
            </a:r>
            <a:r>
              <a:rPr lang="pt-PT" dirty="0" smtClean="0"/>
              <a:t>HS_G3_B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3794" name="Picture 2" descr="C:\Users\dgsilva\Desktop\pics_presentation\ref2_g3_Tf_equalizati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143000"/>
            <a:ext cx="3981424" cy="346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5" name="Picture 3" descr="C:\Users\dgsilva\Desktop\pics_presentation\ref2_g3_before_equalizati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447798"/>
            <a:ext cx="3211512" cy="2190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6" name="Picture 4" descr="C:\Users\dgsilva\Desktop\pics_presentation\ref2_g3_after_equalizatio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574" y="3429000"/>
            <a:ext cx="3832972" cy="262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07769" y="5685393"/>
            <a:ext cx="4916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 smtClean="0"/>
              <a:t>*Contains a correction to bring DC gain to 0dB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9557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CTLE optimizer results </a:t>
            </a:r>
            <a:r>
              <a:rPr lang="pt-PT" dirty="0" smtClean="0"/>
              <a:t> Ref2 HS_G4_B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4818" name="Picture 2" descr="C:\Users\dgsilva\Desktop\pics_presentation\ref2_g4_Tf_equalizati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990600"/>
            <a:ext cx="4343400" cy="4681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19" name="Picture 3" descr="C:\Users\dgsilva\Desktop\pics_presentation\ref2_g4_before_equalizati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4425" y="1066800"/>
            <a:ext cx="4083969" cy="2759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20" name="Picture 4" descr="C:\Users\dgsilva\Desktop\pics_presentation\ref2_g4_after_equalizatio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103" y="3276600"/>
            <a:ext cx="4238897" cy="313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3719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MIPI physical Layer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482" name="Picture 2" descr="C:\Users\dgsilva\Desktop\phyoverview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371600"/>
            <a:ext cx="6144415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2459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CTLE results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5842" name="Picture 2" descr="C:\Users\dgsilva\Desktop\pics_presentation\CTLE_setting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066800"/>
            <a:ext cx="6705600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7789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CTLE results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6104254"/>
              </p:ext>
            </p:extLst>
          </p:nvPr>
        </p:nvGraphicFramePr>
        <p:xfrm>
          <a:off x="762000" y="2438400"/>
          <a:ext cx="7696200" cy="2931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5400"/>
                <a:gridCol w="838200"/>
                <a:gridCol w="762000"/>
                <a:gridCol w="990600"/>
                <a:gridCol w="685800"/>
                <a:gridCol w="762000"/>
                <a:gridCol w="762000"/>
                <a:gridCol w="914400"/>
                <a:gridCol w="685800"/>
              </a:tblGrid>
              <a:tr h="121920">
                <a:tc>
                  <a:txBody>
                    <a:bodyPr/>
                    <a:lstStyle/>
                    <a:p>
                      <a:r>
                        <a:rPr lang="pt-PT" dirty="0" smtClean="0"/>
                        <a:t>Gear</a:t>
                      </a:r>
                    </a:p>
                    <a:p>
                      <a:r>
                        <a:rPr lang="pt-PT" dirty="0" smtClean="0"/>
                        <a:t>    Ghz</a:t>
                      </a:r>
                      <a:endParaRPr 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pt-PT" dirty="0" smtClean="0"/>
                        <a:t>Ref.Channel1</a:t>
                      </a:r>
                    </a:p>
                    <a:p>
                      <a:r>
                        <a:rPr lang="pt-PT" dirty="0" smtClean="0"/>
                        <a:t>    Z        P1</a:t>
                      </a:r>
                      <a:r>
                        <a:rPr lang="pt-PT" baseline="0" dirty="0" smtClean="0"/>
                        <a:t>          P2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pt-PT" dirty="0" smtClean="0"/>
                        <a:t>Ref.Channel2</a:t>
                      </a:r>
                    </a:p>
                    <a:p>
                      <a:r>
                        <a:rPr lang="pt-PT" dirty="0" smtClean="0"/>
                        <a:t>  Z           P1          P2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PT" b="1" dirty="0" smtClean="0"/>
                        <a:t>HS_G1_A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0.275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0.425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4.473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set1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0.851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2.011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3.833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set5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PT" b="1" dirty="0" smtClean="0"/>
                        <a:t>HS_G2_B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0.234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0.435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3.253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dirty="0" smtClean="0"/>
                        <a:t>set2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0.880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1.974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3.823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set6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b="1" dirty="0" smtClean="0"/>
                        <a:t>HS_G3_B</a:t>
                      </a:r>
                      <a:endParaRPr lang="en-US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1.873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5.775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5.679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dirty="0" smtClean="0"/>
                        <a:t>set3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1.365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3.189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9.317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set7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b="1" dirty="0" smtClean="0"/>
                        <a:t>HS_G4_B</a:t>
                      </a:r>
                      <a:endParaRPr lang="en-US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3.262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8.639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11.37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dirty="0" smtClean="0"/>
                        <a:t>set4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1.193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5.659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12.85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set8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676400" y="1447800"/>
            <a:ext cx="5391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 smtClean="0"/>
              <a:t>Position of the zero and the two poles of the CTLE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2723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CTLE adaptation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PT" dirty="0" smtClean="0"/>
              <a:t>The CTLE will be adapted with assynchronous under-sampling histograms(the bigger peak in the received sample histogram results in  the biggest eye opening).</a:t>
            </a:r>
          </a:p>
          <a:p>
            <a:r>
              <a:rPr lang="pt-PT" dirty="0" smtClean="0"/>
              <a:t>The tests were made for reference channel 1</a:t>
            </a:r>
          </a:p>
          <a:p>
            <a:r>
              <a:rPr lang="pt-PT" dirty="0" smtClean="0"/>
              <a:t>Bit Rate of 11.66Gbits/s</a:t>
            </a:r>
          </a:p>
          <a:p>
            <a:r>
              <a:rPr lang="pt-PT" dirty="0" smtClean="0"/>
              <a:t>Bit by bit channel Simulation</a:t>
            </a:r>
          </a:p>
          <a:p>
            <a:pPr marL="285750" indent="-285750"/>
            <a:r>
              <a:rPr lang="pt-PT" dirty="0" smtClean="0"/>
              <a:t>3K </a:t>
            </a:r>
            <a:r>
              <a:rPr lang="pt-PT" dirty="0"/>
              <a:t>bits Prbs9 sequence transmited</a:t>
            </a:r>
          </a:p>
          <a:p>
            <a:r>
              <a:rPr lang="pt-PT" dirty="0" smtClean="0"/>
              <a:t>Over-sampling factor :16</a:t>
            </a:r>
            <a:endParaRPr lang="pt-PT" dirty="0"/>
          </a:p>
          <a:p>
            <a:r>
              <a:rPr lang="pt-PT" dirty="0" smtClean="0"/>
              <a:t>To </a:t>
            </a:r>
            <a:r>
              <a:rPr lang="pt-PT" dirty="0"/>
              <a:t>construct the histogram samples were selected in a time step (23/16)*</a:t>
            </a:r>
            <a:r>
              <a:rPr lang="pt-PT" dirty="0" smtClean="0"/>
              <a:t>UI</a:t>
            </a:r>
            <a:endParaRPr lang="pt-PT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8176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Eye vs histograms 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C:\Users\dgsilva\Desktop\pics_presentation\hist_eye_after_ctle_Set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442" y="1094032"/>
            <a:ext cx="3327808" cy="2357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dgsilva\Desktop\pics_presentation\hist_set1_histogram_after_ctle_undersample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917" y="3633786"/>
            <a:ext cx="3187904" cy="2242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dgsilva\Desktop\pics_presentation\hist_eye_after_ctle_Set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198" y="1094032"/>
            <a:ext cx="3719513" cy="2514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dgsilva\Desktop\pics_presentation\hist_set2_histogram_after_ctle_undersampled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3132" y="3633786"/>
            <a:ext cx="3733579" cy="2527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7032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Eye vs histograms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 descr="C:\Users\dgsilva\Desktop\pics_presentation\hist_eye_after_ctle_Set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066800"/>
            <a:ext cx="3605108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dgsilva\Desktop\pics_presentation\hist_set3_histogram_after_ctle_undersample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07" y="3581400"/>
            <a:ext cx="3758926" cy="2755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dgsilva\Desktop\pics_presentation\hist_eye_after_ctle_Set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9008" y="685800"/>
            <a:ext cx="4275883" cy="306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:\Users\dgsilva\Desktop\pics_presentation\hist_set4_histogram_after_ctle_undersampled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716516"/>
            <a:ext cx="3471967" cy="2484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2011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Eye vs histograms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8267272"/>
              </p:ext>
            </p:extLst>
          </p:nvPr>
        </p:nvGraphicFramePr>
        <p:xfrm>
          <a:off x="990600" y="1371600"/>
          <a:ext cx="7086600" cy="3413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1066800"/>
                <a:gridCol w="1143000"/>
                <a:gridCol w="1295400"/>
                <a:gridCol w="1219200"/>
                <a:gridCol w="11430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Before</a:t>
                      </a:r>
                    </a:p>
                    <a:p>
                      <a:r>
                        <a:rPr lang="pt-PT" dirty="0" smtClean="0"/>
                        <a:t>CTLE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Set1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Set2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Set3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Set4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PT" dirty="0" smtClean="0"/>
                        <a:t>Level0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0.685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0.566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0.837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0.988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2000" b="1" dirty="0" smtClean="0"/>
                        <a:t>0.886</a:t>
                      </a:r>
                      <a:endParaRPr lang="en-US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PT" dirty="0" smtClean="0"/>
                        <a:t>Level1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-0.685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-0.566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-0.837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-0.988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2000" b="1" dirty="0" smtClean="0"/>
                        <a:t>-0.886</a:t>
                      </a:r>
                      <a:endParaRPr lang="en-US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PT" dirty="0" smtClean="0"/>
                        <a:t>Height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0.718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0.331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1.285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2000" b="1" dirty="0" smtClean="0"/>
                        <a:t>1.255</a:t>
                      </a:r>
                      <a:endParaRPr lang="en-US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PT" dirty="0" smtClean="0"/>
                        <a:t>Width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56.10ps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13.72ps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38.59ps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59.18ps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2000" b="1" dirty="0" smtClean="0"/>
                        <a:t>63.8ps</a:t>
                      </a:r>
                      <a:endParaRPr lang="en-US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PT" dirty="0" smtClean="0"/>
                        <a:t>JitterPP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29.59ps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69.86ps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46.81ps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26.5ps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2000" b="1" dirty="0" smtClean="0"/>
                        <a:t>21.87ps</a:t>
                      </a:r>
                      <a:endParaRPr lang="en-US" sz="2000" b="1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pt-PT" dirty="0" smtClean="0"/>
                        <a:t>JitterRms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6.846ps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13.97ps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9.361ps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6.204ps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2000" b="1" dirty="0" smtClean="0"/>
                        <a:t>6.046ps</a:t>
                      </a:r>
                      <a:endParaRPr lang="en-US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PT" dirty="0" smtClean="0"/>
                        <a:t>Hist_peak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448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259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221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347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2000" b="1" dirty="0" smtClean="0"/>
                        <a:t>482</a:t>
                      </a:r>
                      <a:endParaRPr lang="en-US" sz="20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6400800" y="5501164"/>
            <a:ext cx="19287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 smtClean="0"/>
              <a:t>Selected_Setting</a:t>
            </a:r>
            <a:endParaRPr lang="en-US" dirty="0"/>
          </a:p>
        </p:txBody>
      </p:sp>
      <p:sp>
        <p:nvSpPr>
          <p:cNvPr id="12" name="Down Arrow 11"/>
          <p:cNvSpPr/>
          <p:nvPr/>
        </p:nvSpPr>
        <p:spPr>
          <a:xfrm>
            <a:off x="7315200" y="4876800"/>
            <a:ext cx="210267" cy="49053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44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LMS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4463"/>
            <a:ext cx="8229600" cy="871538"/>
          </a:xfrm>
        </p:spPr>
        <p:txBody>
          <a:bodyPr/>
          <a:lstStyle/>
          <a:p>
            <a:r>
              <a:rPr lang="pt-PT" dirty="0" smtClean="0"/>
              <a:t>The Lms algorithm tries to minimize the quadratic error e(n).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5334000"/>
            <a:ext cx="8229600" cy="8715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90513" indent="-290513" algn="l" defTabSz="914400" rtl="0" eaLnBrk="1" latinLnBrk="0" hangingPunct="1">
              <a:spcBef>
                <a:spcPts val="600"/>
              </a:spcBef>
              <a:buFont typeface="Arial" pitchFamily="34" charset="0"/>
              <a:buChar char="•"/>
              <a:def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8325" indent="-279400" algn="l" defTabSz="914400" rtl="0" eaLnBrk="1" latinLnBrk="0" hangingPunct="1">
              <a:spcBef>
                <a:spcPts val="600"/>
              </a:spcBef>
              <a:buFont typeface="Arial" pitchFamily="34" charset="0"/>
              <a:buChar char="–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290513" algn="l" defTabSz="568325" rtl="0" eaLnBrk="1" latinLnBrk="0" hangingPunct="1">
              <a:spcBef>
                <a:spcPts val="600"/>
              </a:spcBef>
              <a:buFont typeface="Arial" pitchFamily="34" charset="0"/>
              <a:buChar char="–"/>
              <a:tabLst>
                <a:tab pos="803275" algn="l"/>
              </a:tabLst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9350" indent="-2921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en-US" sz="16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54113" indent="-295275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en-US" sz="16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54113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en-US" sz="16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The error signal en can be calculated in training mode or in blind Mode(decision Direct).</a:t>
            </a:r>
            <a:endParaRPr lang="en-US" dirty="0"/>
          </a:p>
        </p:txBody>
      </p:sp>
      <p:pic>
        <p:nvPicPr>
          <p:cNvPr id="1026" name="Picture 2" descr="C:\Users\dgsilva\Desktop\inkscape_drawings\DF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599" y="2514599"/>
            <a:ext cx="3089651" cy="1828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dgsilva\Desktop\inkscape_drawings\Training_mod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487966"/>
            <a:ext cx="3311370" cy="1931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066800" y="4648200"/>
                <a:ext cx="430816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800" b="0" i="1" smtClean="0">
                          <a:latin typeface="Cambria Math"/>
                        </a:rPr>
                        <m:t>𝑐𝑘</m:t>
                      </m:r>
                      <m:r>
                        <a:rPr lang="pt-PT" sz="2800" b="0" i="1" smtClean="0">
                          <a:latin typeface="Cambria Math"/>
                        </a:rPr>
                        <m:t>+1=</m:t>
                      </m:r>
                      <m:r>
                        <a:rPr lang="pt-PT" sz="2800" b="0" i="1" smtClean="0">
                          <a:latin typeface="Cambria Math"/>
                        </a:rPr>
                        <m:t>𝑐𝑘</m:t>
                      </m:r>
                      <m:r>
                        <a:rPr lang="pt-PT" sz="2800" b="0" i="1" smtClean="0">
                          <a:latin typeface="Cambria Math"/>
                        </a:rPr>
                        <m:t> −</m:t>
                      </m:r>
                      <m:r>
                        <a:rPr lang="pt-PT" sz="2800" b="0" i="1" smtClean="0">
                          <a:latin typeface="Cambria Math"/>
                          <a:ea typeface="Cambria Math"/>
                        </a:rPr>
                        <m:t>𝜇</m:t>
                      </m:r>
                      <m:r>
                        <a:rPr lang="pt-PT" sz="2800" b="0" i="1" smtClean="0">
                          <a:latin typeface="Cambria Math"/>
                          <a:ea typeface="Cambria Math"/>
                        </a:rPr>
                        <m:t>∗</m:t>
                      </m:r>
                      <m:r>
                        <a:rPr lang="pt-PT" sz="2800" b="0" i="1" smtClean="0">
                          <a:latin typeface="Cambria Math"/>
                          <a:ea typeface="Cambria Math"/>
                        </a:rPr>
                        <m:t>𝑒𝑛</m:t>
                      </m:r>
                      <m:r>
                        <a:rPr lang="pt-PT" sz="2800" b="0" i="1" smtClean="0">
                          <a:latin typeface="Cambria Math"/>
                          <a:ea typeface="Cambria Math"/>
                        </a:rPr>
                        <m:t>∗</m:t>
                      </m:r>
                      <m:r>
                        <a:rPr lang="pt-PT" sz="2800" b="0" i="1" smtClean="0">
                          <a:latin typeface="Cambria Math"/>
                          <a:ea typeface="Cambria Math"/>
                        </a:rPr>
                        <m:t>𝑦𝑛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4648200"/>
                <a:ext cx="4308167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62873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LMS ALgorithm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pt-PT" dirty="0" smtClean="0"/>
                  <a:t>Training mode </a:t>
                </a:r>
              </a:p>
              <a:p>
                <a:pPr marL="0" indent="0">
                  <a:buNone/>
                </a:pPr>
                <a:r>
                  <a:rPr lang="pt-PT" dirty="0" smtClean="0"/>
                  <a:t>In the absence of errors Training mode takes a lot to converge</a:t>
                </a:r>
              </a:p>
              <a:p>
                <a:pPr marL="288925" lvl="1" indent="0">
                  <a:buNone/>
                </a:pPr>
                <a:r>
                  <a:rPr lang="pt-PT" dirty="0" smtClean="0"/>
                  <a:t>	Consider for the error expression the input of the decision 	element:</a:t>
                </a:r>
              </a:p>
              <a:p>
                <a:pPr marL="288925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/>
                        </a:rPr>
                        <m:t>𝑒𝑛</m:t>
                      </m:r>
                      <m:r>
                        <a:rPr lang="pt-PT" b="0" i="1" smtClean="0"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pt-PT" b="0" i="0" smtClean="0">
                          <a:latin typeface="Cambria Math"/>
                        </a:rPr>
                        <m:t>dn</m:t>
                      </m:r>
                      <m:r>
                        <a:rPr lang="pt-PT" b="0" i="0" smtClean="0">
                          <a:latin typeface="Cambria Math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pt-PT" b="0" i="0" smtClean="0">
                          <a:latin typeface="Cambria Math"/>
                        </a:rPr>
                        <m:t>xn</m:t>
                      </m:r>
                    </m:oMath>
                  </m:oMathPara>
                </a14:m>
                <a:endParaRPr lang="pt-PT" dirty="0"/>
              </a:p>
              <a:p>
                <a:pPr marL="0" indent="0">
                  <a:buNone/>
                </a:pPr>
                <a:r>
                  <a:rPr lang="pt-PT" dirty="0" smtClean="0"/>
                  <a:t>Blind Mode</a:t>
                </a:r>
              </a:p>
              <a:p>
                <a:pPr marL="568325" lvl="2" indent="0">
                  <a:buNone/>
                </a:pPr>
                <a:r>
                  <a:rPr lang="pt-PT" dirty="0" smtClean="0"/>
                  <a:t>Blind mode has problems of converge if the number of wrong decisions is above a certain threshhold (typically &gt;1%)</a:t>
                </a:r>
              </a:p>
              <a:p>
                <a:pPr marL="0" indent="0">
                  <a:buNone/>
                </a:pPr>
                <a:endParaRPr lang="pt-PT" dirty="0" smtClean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111" t="-881" r="-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89837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LMS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 smtClean="0"/>
              <a:t>The simulation was made with 5000 bits Generated by a maximum length PRBS generator.</a:t>
            </a:r>
          </a:p>
          <a:p>
            <a:endParaRPr lang="pt-PT" dirty="0" smtClean="0"/>
          </a:p>
          <a:p>
            <a:r>
              <a:rPr lang="pt-PT" dirty="0" smtClean="0"/>
              <a:t>1sample/bit </a:t>
            </a:r>
            <a:r>
              <a:rPr lang="pt-PT" dirty="0" smtClean="0"/>
              <a:t>Vin=+-1 </a:t>
            </a:r>
          </a:p>
          <a:p>
            <a:endParaRPr lang="pt-PT" dirty="0" smtClean="0"/>
          </a:p>
          <a:p>
            <a:r>
              <a:rPr lang="pt-PT" dirty="0" smtClean="0"/>
              <a:t>Noise variance =0.001</a:t>
            </a:r>
          </a:p>
          <a:p>
            <a:endParaRPr lang="pt-PT" dirty="0" smtClean="0"/>
          </a:p>
          <a:p>
            <a:r>
              <a:rPr lang="pt-PT" dirty="0" smtClean="0"/>
              <a:t>Number of DFE taps=4</a:t>
            </a:r>
          </a:p>
          <a:p>
            <a:endParaRPr lang="pt-PT" dirty="0" smtClean="0"/>
          </a:p>
          <a:p>
            <a:r>
              <a:rPr lang="pt-PT" dirty="0" smtClean="0"/>
              <a:t>Decision Direct mode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1107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LMS Algorithm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 descr="C:\Users\dgsilva\Desktop\pics_presentation\matlab_DF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315835"/>
            <a:ext cx="6629400" cy="4955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6719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Contents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 smtClean="0"/>
              <a:t>This presentation demonstrates some results </a:t>
            </a:r>
            <a:r>
              <a:rPr lang="pt-PT" dirty="0" smtClean="0"/>
              <a:t>for the adaptation </a:t>
            </a:r>
            <a:r>
              <a:rPr lang="pt-PT" dirty="0" smtClean="0"/>
              <a:t>of  the CTLE and DFE for the MPhy reference channels </a:t>
            </a:r>
            <a:r>
              <a:rPr lang="pt-PT" dirty="0" smtClean="0"/>
              <a:t>	</a:t>
            </a:r>
          </a:p>
          <a:p>
            <a:endParaRPr lang="pt-PT" dirty="0" smtClean="0"/>
          </a:p>
          <a:p>
            <a:pPr lvl="2"/>
            <a:r>
              <a:rPr lang="pt-PT" dirty="0" smtClean="0"/>
              <a:t>Results </a:t>
            </a:r>
            <a:r>
              <a:rPr lang="pt-PT" dirty="0" smtClean="0"/>
              <a:t>for the CTLE adaptation using Assynchronous </a:t>
            </a:r>
            <a:r>
              <a:rPr lang="pt-PT" dirty="0" smtClean="0"/>
              <a:t>under-sampling-histograms</a:t>
            </a:r>
          </a:p>
          <a:p>
            <a:pPr lvl="2"/>
            <a:endParaRPr lang="pt-PT" dirty="0" smtClean="0"/>
          </a:p>
          <a:p>
            <a:pPr lvl="2"/>
            <a:r>
              <a:rPr lang="pt-PT" dirty="0" smtClean="0"/>
              <a:t>Results </a:t>
            </a:r>
            <a:r>
              <a:rPr lang="pt-PT" dirty="0" smtClean="0"/>
              <a:t>for the adaptation of the DFE using the LMS algorithm</a:t>
            </a:r>
          </a:p>
          <a:p>
            <a:pPr marL="0" indent="0">
              <a:buNone/>
            </a:pPr>
            <a:endParaRPr lang="pt-PT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935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LMS </a:t>
            </a:r>
            <a:r>
              <a:rPr lang="pt-PT" dirty="0" smtClean="0"/>
              <a:t>Algorithm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 descr="C:\Users\dgsilva\Desktop\pics_presentation\matlab_DFE_miu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066800"/>
            <a:ext cx="7010400" cy="4794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371600" y="5861024"/>
            <a:ext cx="55835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 smtClean="0"/>
              <a:t>Influence of the step size in DFE convergence speed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3804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Spice modeling of the communication channel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 smtClean="0"/>
              <a:t>Due to some problems with convergence in  the ADS simulations continued in Hspice</a:t>
            </a:r>
          </a:p>
          <a:p>
            <a:endParaRPr lang="pt-PT" dirty="0" smtClean="0"/>
          </a:p>
          <a:p>
            <a:r>
              <a:rPr lang="pt-PT" dirty="0" smtClean="0"/>
              <a:t>Verilog A models were developed for the Receiver,CTLE,DFE,Data Slicers and the assynchronous Undersampling calculator block.</a:t>
            </a:r>
          </a:p>
          <a:p>
            <a:endParaRPr lang="pt-PT" dirty="0" smtClean="0"/>
          </a:p>
          <a:p>
            <a:r>
              <a:rPr lang="pt-PT" dirty="0" smtClean="0"/>
              <a:t>The Channel  was described using a subcircuit in Hpice. 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8830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Spice modeling of the </a:t>
            </a:r>
            <a:r>
              <a:rPr lang="pt-PT" dirty="0" smtClean="0"/>
              <a:t>channels Ref1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 descr="C:\Users\dgsilva\Desktop\pics_presentation\ref1_model_generation_ma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371600"/>
            <a:ext cx="3733800" cy="2456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dgsilva\Desktop\pics_presentation\ref1_model_generation_phas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146857"/>
            <a:ext cx="4263561" cy="2719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dgsilva\Desktop\pics_presentation\ref1_model_generation_erro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4298" y="3581400"/>
            <a:ext cx="3045803" cy="193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00200" y="5715000"/>
            <a:ext cx="6160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 smtClean="0"/>
              <a:t>S13 represents the insertion loss of pk1+ref_channel1+pk2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2159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Spice modeling of the channels </a:t>
            </a:r>
            <a:r>
              <a:rPr lang="pt-PT" dirty="0" smtClean="0"/>
              <a:t>Ref2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3" name="Picture 3" descr="C:\Users\dgsilva\Desktop\pics_presentation\ref2_model_generation_phas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066800"/>
            <a:ext cx="4389826" cy="2754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dgsilva\Desktop\pics_presentation\ref2_model_generation_erro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7330" y="3705225"/>
            <a:ext cx="3104349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dgsilva\Desktop\pics_presentation\ref2_model_generation_ma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352550"/>
            <a:ext cx="3486563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990600" y="5715000"/>
            <a:ext cx="6160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 smtClean="0"/>
              <a:t>S13 represents the insertion loss of pk1+ref_channel2+pk2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5717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Spice simulations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pt-PT" dirty="0" smtClean="0"/>
              <a:t>Impulse response of both channels</a:t>
            </a:r>
          </a:p>
          <a:p>
            <a:pPr marL="457200" indent="-457200">
              <a:buFont typeface="+mj-lt"/>
              <a:buAutoNum type="arabicPeriod"/>
            </a:pPr>
            <a:r>
              <a:rPr lang="pt-PT" dirty="0" smtClean="0"/>
              <a:t>Distortion introduced by the channels</a:t>
            </a:r>
          </a:p>
          <a:p>
            <a:pPr marL="457200" indent="-457200">
              <a:buFont typeface="+mj-lt"/>
              <a:buAutoNum type="arabicPeriod"/>
            </a:pPr>
            <a:r>
              <a:rPr lang="pt-PT" dirty="0" smtClean="0"/>
              <a:t>Study of the CTLE </a:t>
            </a:r>
          </a:p>
          <a:p>
            <a:pPr marL="735012" lvl="1" indent="-457200">
              <a:buFont typeface="+mj-lt"/>
              <a:buAutoNum type="arabicPeriod"/>
            </a:pPr>
            <a:r>
              <a:rPr lang="pt-PT" dirty="0" smtClean="0"/>
              <a:t>Ac simulation of the CTLE</a:t>
            </a:r>
          </a:p>
          <a:p>
            <a:pPr marL="735012" lvl="1" indent="-457200">
              <a:buFont typeface="+mj-lt"/>
              <a:buAutoNum type="arabicPeriod"/>
            </a:pPr>
            <a:r>
              <a:rPr lang="pt-PT" dirty="0" smtClean="0"/>
              <a:t>Transient simulation of the efects of the CTLE in the bit sequence.</a:t>
            </a:r>
          </a:p>
          <a:p>
            <a:pPr marL="735012" lvl="1" indent="-457200">
              <a:buFont typeface="+mj-lt"/>
              <a:buAutoNum type="arabicPeriod"/>
            </a:pPr>
            <a:r>
              <a:rPr lang="pt-PT" dirty="0" smtClean="0"/>
              <a:t> Transient simulation for the assynchronous histogram  </a:t>
            </a:r>
            <a:r>
              <a:rPr lang="pt-PT" dirty="0" smtClean="0"/>
              <a:t>model</a:t>
            </a:r>
            <a:endParaRPr lang="pt-PT" dirty="0" smtClean="0"/>
          </a:p>
          <a:p>
            <a:pPr marL="0" indent="0">
              <a:buNone/>
            </a:pPr>
            <a:r>
              <a:rPr lang="pt-PT" dirty="0" smtClean="0"/>
              <a:t>4. Convergence of The LMS algorithm with the use of diferent training sequences</a:t>
            </a:r>
          </a:p>
          <a:p>
            <a:pPr marL="735012" lvl="1" indent="-457200">
              <a:buFont typeface="+mj-lt"/>
              <a:buAutoNum type="arabicPeriod"/>
            </a:pPr>
            <a:r>
              <a:rPr lang="pt-PT" dirty="0" smtClean="0"/>
              <a:t>Simulation of Blind and Training equalization Methods</a:t>
            </a:r>
          </a:p>
          <a:p>
            <a:pPr marL="0" indent="0">
              <a:buNone/>
            </a:pPr>
            <a:r>
              <a:rPr lang="pt-PT" dirty="0" smtClean="0"/>
              <a:t>5.  Error correction for the 1,2 and 3 tap DFE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188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1-Spice simulation of the channels impulse response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1266" name="Picture 2" descr="C:\Users\dgsilva\Desktop\pics_presentation\spice\impulse_respons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276350"/>
            <a:ext cx="7239000" cy="4467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7382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Reference channel1/2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4010222"/>
              </p:ext>
            </p:extLst>
          </p:nvPr>
        </p:nvGraphicFramePr>
        <p:xfrm>
          <a:off x="533400" y="1676400"/>
          <a:ext cx="79248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2200"/>
                <a:gridCol w="2362200"/>
                <a:gridCol w="32004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Ref.Channel1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dirty="0" smtClean="0"/>
                        <a:t>Ref.Channel1</a:t>
                      </a: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PT" dirty="0" smtClean="0"/>
                        <a:t>Group</a:t>
                      </a:r>
                      <a:r>
                        <a:rPr lang="pt-PT" baseline="0" dirty="0" smtClean="0"/>
                        <a:t> Delay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2.935ns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/>
                        <a:t>1.273ns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PT" dirty="0" smtClean="0"/>
                        <a:t>Main</a:t>
                      </a:r>
                      <a:r>
                        <a:rPr lang="pt-PT" baseline="0" dirty="0" smtClean="0"/>
                        <a:t> Tap atenuation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/>
                        <a:t>~25%(1.512/2)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/>
                        <a:t>~</a:t>
                      </a:r>
                      <a:r>
                        <a:rPr lang="pt-PT" baseline="0" dirty="0" smtClean="0"/>
                        <a:t>55%(0.965/2)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PT" dirty="0" smtClean="0"/>
                        <a:t>1st post tap ISI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/>
                        <a:t>0.22/1.5~0.14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/>
                        <a:t>0.21/0.965~0.21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PT" dirty="0" smtClean="0"/>
                        <a:t>2nd</a:t>
                      </a:r>
                      <a:r>
                        <a:rPr lang="pt-PT" baseline="0" dirty="0" smtClean="0"/>
                        <a:t> post tap ISI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/>
                        <a:t>0.1/1.5~0.066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/>
                        <a:t>0.1658/0.965~0.16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PT" dirty="0" smtClean="0"/>
                        <a:t>3rd</a:t>
                      </a:r>
                      <a:r>
                        <a:rPr lang="pt-PT" baseline="0" dirty="0" smtClean="0"/>
                        <a:t> post tap ISI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/>
                        <a:t>0.05/1.5~0.033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/>
                        <a:t>0.05/0.965~0.05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907002" y="4876800"/>
            <a:ext cx="5173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 smtClean="0"/>
              <a:t>*Results obtained with spice command Measure.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7237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2-Reference </a:t>
            </a:r>
            <a:r>
              <a:rPr lang="pt-PT" dirty="0"/>
              <a:t>channel1/2 </a:t>
            </a:r>
            <a:r>
              <a:rPr lang="pt-PT" dirty="0" smtClean="0"/>
              <a:t>Distortion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2290" name="Picture 2" descr="C:\Users\dgsilva\Desktop\pics_presentation\spice\transmited_vs_received_respons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143000"/>
            <a:ext cx="6934200" cy="4785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V="1">
            <a:off x="4914523" y="4724142"/>
            <a:ext cx="457200" cy="228599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3511024" y="4725364"/>
            <a:ext cx="533400" cy="228599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124200" y="5175450"/>
            <a:ext cx="19159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 smtClean="0">
                <a:solidFill>
                  <a:schemeClr val="accent4"/>
                </a:solidFill>
              </a:rPr>
              <a:t>Critical decisions</a:t>
            </a:r>
            <a:endParaRPr lang="en-US" dirty="0">
              <a:solidFill>
                <a:schemeClr val="accent4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5371723" y="4825124"/>
            <a:ext cx="190500" cy="38151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6209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3.1.CTLE AC simulations in Spice	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219" name="Picture 3" descr="C:\Users\dgsilva\Desktop\pics_presentation\spice\CTLE_a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295400"/>
            <a:ext cx="6629400" cy="4137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04800" y="5562600"/>
            <a:ext cx="8001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dirty="0"/>
              <a:t>The frequency response of the verilog A </a:t>
            </a:r>
            <a:r>
              <a:rPr lang="pt-PT" dirty="0" smtClean="0"/>
              <a:t> CTLE </a:t>
            </a:r>
            <a:r>
              <a:rPr lang="pt-PT" dirty="0"/>
              <a:t>model </a:t>
            </a:r>
            <a:r>
              <a:rPr lang="pt-PT" dirty="0" smtClean="0"/>
              <a:t>closely matchs </a:t>
            </a:r>
            <a:r>
              <a:rPr lang="pt-PT" dirty="0"/>
              <a:t>the optimal value calculated </a:t>
            </a:r>
            <a:r>
              <a:rPr lang="pt-PT" dirty="0" smtClean="0"/>
              <a:t>in </a:t>
            </a:r>
            <a:r>
              <a:rPr lang="pt-PT" dirty="0"/>
              <a:t>ADS</a:t>
            </a:r>
          </a:p>
        </p:txBody>
      </p:sp>
    </p:spTree>
    <p:extLst>
      <p:ext uri="{BB962C8B-B14F-4D97-AF65-F5344CB8AC3E}">
        <p14:creationId xmlns:p14="http://schemas.microsoft.com/office/powerpoint/2010/main" val="363063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3. CTLE /histogram transient </a:t>
            </a:r>
            <a:r>
              <a:rPr lang="pt-PT" dirty="0"/>
              <a:t>simulation 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PT" dirty="0" smtClean="0"/>
              <a:t>Specifics of the simulation</a:t>
            </a:r>
          </a:p>
          <a:p>
            <a:r>
              <a:rPr lang="pt-PT" dirty="0" smtClean="0"/>
              <a:t>bitRate=11.66 Gb/s</a:t>
            </a:r>
          </a:p>
          <a:p>
            <a:r>
              <a:rPr lang="pt-PT" dirty="0" smtClean="0"/>
              <a:t>Reference Channel1</a:t>
            </a:r>
          </a:p>
          <a:p>
            <a:r>
              <a:rPr lang="pt-PT" dirty="0" smtClean="0"/>
              <a:t>Assynchronous clock = 2.3 slower than bitRate</a:t>
            </a:r>
          </a:p>
          <a:p>
            <a:r>
              <a:rPr lang="pt-PT" dirty="0" smtClean="0"/>
              <a:t>Number of samples for histogram calculation=400</a:t>
            </a:r>
          </a:p>
          <a:p>
            <a:r>
              <a:rPr lang="pt-PT" dirty="0" smtClean="0"/>
              <a:t>Time required for histogram calculation= Nsamples*clockPeriod ~59ns</a:t>
            </a:r>
          </a:p>
          <a:p>
            <a:r>
              <a:rPr lang="pt-PT" dirty="0" smtClean="0"/>
              <a:t>Time required for CTLE adaptation=</a:t>
            </a:r>
          </a:p>
          <a:p>
            <a:pPr marL="0" indent="0">
              <a:buNone/>
            </a:pPr>
            <a:r>
              <a:rPr lang="pt-PT" dirty="0" smtClean="0"/>
              <a:t>	Nsamples*clockPeriod*NumberOfSettings </a:t>
            </a:r>
          </a:p>
          <a:p>
            <a:endParaRPr lang="pt-PT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56727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Channel characterization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3554" name="Picture 2" descr="C:\Users\dgsilva\Desktop\pics_presentation\simulation_setu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524000"/>
            <a:ext cx="79248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7856" y="5486400"/>
            <a:ext cx="74558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 smtClean="0"/>
              <a:t>Reference channels and package models represented in S-Parameters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702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3.2 CTLE transient simulation </a:t>
            </a:r>
            <a:r>
              <a:rPr lang="pt-PT" dirty="0"/>
              <a:t>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t-PT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C:\Users\dgsilva\Desktop\pics_presentation\spice\CTLE_tr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47800"/>
            <a:ext cx="8229600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V="1">
            <a:off x="2667000" y="2130636"/>
            <a:ext cx="533400" cy="228599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133600" y="2412674"/>
            <a:ext cx="1992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 smtClean="0">
                <a:solidFill>
                  <a:schemeClr val="accent4"/>
                </a:solidFill>
              </a:rPr>
              <a:t>Over-equalization</a:t>
            </a:r>
            <a:endParaRPr lang="en-US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665462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3.2 Histogram transient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C:\Users\dgsilva\Desktop\pics_presentation\spice\his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71600"/>
            <a:ext cx="8229600" cy="4892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V="1">
            <a:off x="4572000" y="3048000"/>
            <a:ext cx="533400" cy="228599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203017" y="3296002"/>
            <a:ext cx="1890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 smtClean="0">
                <a:solidFill>
                  <a:schemeClr val="accent4"/>
                </a:solidFill>
              </a:rPr>
              <a:t>Selected setting </a:t>
            </a:r>
            <a:endParaRPr lang="en-US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859368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3.2 Histogram transient analysis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 descr="C:\Users\dgsilva\Desktop\pics_presentation\New folder\histogra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541" y="1066800"/>
            <a:ext cx="80772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95203" y="5791200"/>
            <a:ext cx="5681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 smtClean="0"/>
              <a:t>Variation of the histogram with the number of samples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735001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DFE convergence reference channel1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81000" y="1371600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/>
              <a:t>Blind adaptation behaves the same way as training mode  in the absence of decision errors.</a:t>
            </a:r>
            <a:endParaRPr lang="en-US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0391281"/>
              </p:ext>
            </p:extLst>
          </p:nvPr>
        </p:nvGraphicFramePr>
        <p:xfrm>
          <a:off x="381000" y="3657600"/>
          <a:ext cx="79248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2200"/>
                <a:gridCol w="2362200"/>
                <a:gridCol w="32004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Ref.Channel1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dirty="0" smtClean="0"/>
                        <a:t>Ref.Channel2</a:t>
                      </a: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PT" dirty="0" smtClean="0"/>
                        <a:t>Group</a:t>
                      </a:r>
                      <a:r>
                        <a:rPr lang="pt-PT" baseline="0" dirty="0" smtClean="0"/>
                        <a:t> Delay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dirty="0" smtClean="0"/>
                        <a:t>1.273ns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2.935ns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PT" dirty="0" smtClean="0"/>
                        <a:t>Main</a:t>
                      </a:r>
                      <a:r>
                        <a:rPr lang="pt-PT" baseline="0" dirty="0" smtClean="0"/>
                        <a:t> Tap atenuation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/>
                        <a:t>~25%(1.512/2)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/>
                        <a:t>~</a:t>
                      </a:r>
                      <a:r>
                        <a:rPr lang="pt-PT" baseline="0" dirty="0" smtClean="0"/>
                        <a:t>55%(0.965/2)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PT" dirty="0" smtClean="0"/>
                        <a:t>1st post tap ISI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/>
                        <a:t>0.22/1.5~0.14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/>
                        <a:t>0.21/0.965~0.21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PT" dirty="0" smtClean="0"/>
                        <a:t>2nd</a:t>
                      </a:r>
                      <a:r>
                        <a:rPr lang="pt-PT" baseline="0" dirty="0" smtClean="0"/>
                        <a:t> post tap ISI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/>
                        <a:t>0.1/1.5~0.066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/>
                        <a:t>0.1658/0.965~0.16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PT" dirty="0" smtClean="0"/>
                        <a:t>3rd</a:t>
                      </a:r>
                      <a:r>
                        <a:rPr lang="pt-PT" baseline="0" dirty="0" smtClean="0"/>
                        <a:t> post tap ISI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/>
                        <a:t>0.05/1.5~0.033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/>
                        <a:t>0.05/0.965~0.05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381000" y="2133600"/>
            <a:ext cx="8458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dirty="0"/>
              <a:t>The reference channel 2 introduces bit errors if the sequence of 1’s or 0’s is bigger than 4bits</a:t>
            </a:r>
          </a:p>
          <a:p>
            <a:r>
              <a:rPr lang="pt-PT" dirty="0"/>
              <a:t>In the absence of Noise a simple slicer would correctly recover the sent sequence in ref_channel1</a:t>
            </a:r>
          </a:p>
        </p:txBody>
      </p:sp>
    </p:spTree>
    <p:extLst>
      <p:ext uri="{BB962C8B-B14F-4D97-AF65-F5344CB8AC3E}">
        <p14:creationId xmlns:p14="http://schemas.microsoft.com/office/powerpoint/2010/main" val="800873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DFE </a:t>
            </a:r>
            <a:r>
              <a:rPr lang="pt-PT" dirty="0" smtClean="0"/>
              <a:t>training Paterns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3314" name="Picture 2" descr="C:\Users\dgsilva\Desktop\pics_presentation\spice\Patern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071562"/>
            <a:ext cx="7620000" cy="503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4484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DFE </a:t>
            </a:r>
            <a:r>
              <a:rPr lang="pt-PT" dirty="0" smtClean="0"/>
              <a:t>blind convergence ref_channel2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7410" name="Picture 2" descr="C:\Users\dgsilva\Desktop\pics_presentation\spice\Paterns_blind_ref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71599"/>
            <a:ext cx="8229600" cy="4279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21690" y="5651377"/>
            <a:ext cx="8229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dirty="0"/>
              <a:t>Only PRBS converges to the correct value of the taps </a:t>
            </a:r>
          </a:p>
        </p:txBody>
      </p:sp>
    </p:spTree>
    <p:extLst>
      <p:ext uri="{BB962C8B-B14F-4D97-AF65-F5344CB8AC3E}">
        <p14:creationId xmlns:p14="http://schemas.microsoft.com/office/powerpoint/2010/main" val="353272549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4 .DFE </a:t>
            </a:r>
            <a:r>
              <a:rPr lang="pt-PT" dirty="0"/>
              <a:t>convergence </a:t>
            </a:r>
            <a:r>
              <a:rPr lang="pt-PT" dirty="0" smtClean="0"/>
              <a:t>channel ref1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4338" name="Picture 2" descr="C:\Users\dgsilva\Desktop\pics_presentation\spice\prbs_1_tap_prb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185909"/>
            <a:ext cx="7314308" cy="4451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183013" y="5822494"/>
            <a:ext cx="14991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dirty="0" smtClean="0"/>
              <a:t>Step=0.0025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0352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4.DFE </a:t>
            </a:r>
            <a:r>
              <a:rPr lang="pt-PT" dirty="0"/>
              <a:t>convergence channel </a:t>
            </a:r>
            <a:r>
              <a:rPr lang="pt-PT" dirty="0" smtClean="0"/>
              <a:t>ref2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5362" name="Picture 2" descr="C:\Users\dgsilva\Desktop\pics_presentation\spice\prbs_all_tap__ref2_prbs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295401"/>
            <a:ext cx="7467600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429000" y="5911334"/>
            <a:ext cx="19736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 smtClean="0"/>
              <a:t>Step size=0.0025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1817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DFE Simulations step size Prbs9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42" name="Picture 2" descr="C:\Users\dgsilva\Desktop\pics_presentation\spice\miu_si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503" y="1143000"/>
            <a:ext cx="7772400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609600" y="5867400"/>
            <a:ext cx="8001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dirty="0" smtClean="0"/>
              <a:t>Tap evolution for step sizes = 0.0025 0.005 0.0075 0.01 0.0125</a:t>
            </a:r>
          </a:p>
          <a:p>
            <a:r>
              <a:rPr lang="pt-PT" dirty="0" smtClean="0"/>
              <a:t>Reference_channel1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969154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DFE Simulations </a:t>
            </a:r>
            <a:r>
              <a:rPr lang="pt-PT" dirty="0" smtClean="0"/>
              <a:t>sample jitter Prbs9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6386" name="Picture 2" descr="C:\Users\dgsilva\Desktop\pics_presentation\spice\ref1_jitter_sampl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291" y="1066800"/>
            <a:ext cx="8229600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14400" y="5715000"/>
            <a:ext cx="685476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 smtClean="0"/>
              <a:t>Simulation for jitter in the sample time = 'UI/10</a:t>
            </a:r>
            <a:r>
              <a:rPr lang="pt-PT" dirty="0"/>
              <a:t>' 'UI/7.5' 'UI/5' </a:t>
            </a:r>
            <a:r>
              <a:rPr lang="pt-PT" dirty="0" smtClean="0"/>
              <a:t>'UI/4‘</a:t>
            </a:r>
          </a:p>
          <a:p>
            <a:r>
              <a:rPr lang="pt-PT" dirty="0" smtClean="0"/>
              <a:t>Reference_channel1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5723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Reference channel1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1506" name="Picture 2" descr="C:\Users\dgsilva\Desktop\pics_presentation\pk1_ref1_pk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143000"/>
            <a:ext cx="7265729" cy="4828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8814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DFE Simulations </a:t>
            </a:r>
            <a:r>
              <a:rPr lang="pt-PT" dirty="0" smtClean="0"/>
              <a:t>Noise Simulations (training)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C:\Users\dgsilva\Desktop\pics_presentation\New folder\DFE_noois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924" y="1435962"/>
            <a:ext cx="8229600" cy="4736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PT" sz="1800" dirty="0" smtClean="0"/>
              <a:t>Vin=+-160mv | reference channel2 |11.66Gb/s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33172870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DFE Simulations Noise </a:t>
            </a:r>
            <a:r>
              <a:rPr lang="pt-PT" dirty="0" smtClean="0"/>
              <a:t>Simulations (</a:t>
            </a:r>
            <a:r>
              <a:rPr lang="pt-PT" dirty="0"/>
              <a:t>training mode)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C:\Users\dgsilva\Desktop\pics_presentation\New folder\DFE_ref2_convergence_error_trai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371600"/>
            <a:ext cx="8229600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18730" y="5867400"/>
            <a:ext cx="8251794" cy="547686"/>
          </a:xfrm>
        </p:spPr>
        <p:txBody>
          <a:bodyPr/>
          <a:lstStyle/>
          <a:p>
            <a:pPr marL="0" indent="0">
              <a:buNone/>
            </a:pPr>
            <a:r>
              <a:rPr lang="pt-PT" sz="1800" dirty="0" smtClean="0"/>
              <a:t>Vin=+-160mv | reference channel2 |11.66Gb/s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42713831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DFE Simulations Noise Simulations </a:t>
            </a:r>
            <a:r>
              <a:rPr lang="pt-PT" dirty="0" smtClean="0"/>
              <a:t>(blind </a:t>
            </a:r>
            <a:r>
              <a:rPr lang="pt-PT" dirty="0"/>
              <a:t>mode)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5006" y="5715001"/>
            <a:ext cx="8251794" cy="547686"/>
          </a:xfrm>
        </p:spPr>
        <p:txBody>
          <a:bodyPr/>
          <a:lstStyle/>
          <a:p>
            <a:r>
              <a:rPr lang="pt-PT" sz="1800" dirty="0" smtClean="0"/>
              <a:t>Vin=+-160mv | reference channel2 |11.66Gb/s</a:t>
            </a:r>
            <a:endParaRPr lang="en-US" sz="1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 descr="C:\Users\dgsilva\Desktop\pics_presentation\New folder\DFE_ref2_convergence_error_blin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006" y="1447801"/>
            <a:ext cx="830580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63029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5.DFE </a:t>
            </a:r>
            <a:r>
              <a:rPr lang="pt-PT" dirty="0"/>
              <a:t>Simulations </a:t>
            </a:r>
            <a:r>
              <a:rPr lang="pt-PT" dirty="0" smtClean="0"/>
              <a:t>Error correction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 smtClean="0"/>
              <a:t>To increase the ammount of errrors caused by the channel, introduced a second channel  in series with the first one</a:t>
            </a:r>
          </a:p>
          <a:p>
            <a:r>
              <a:rPr lang="pt-PT" dirty="0" smtClean="0"/>
              <a:t>Comparison between the errors correction of an ideal slicer and a 1,2 </a:t>
            </a:r>
            <a:r>
              <a:rPr lang="pt-PT" dirty="0" smtClean="0"/>
              <a:t>or </a:t>
            </a:r>
            <a:r>
              <a:rPr lang="pt-PT" dirty="0" smtClean="0"/>
              <a:t>3 tap DFE.</a:t>
            </a:r>
          </a:p>
          <a:p>
            <a:endParaRPr lang="pt-PT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022596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5.1DFE </a:t>
            </a:r>
            <a:r>
              <a:rPr lang="pt-PT" dirty="0"/>
              <a:t>Simulations Error correction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157" y="1219200"/>
            <a:ext cx="83058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 flipV="1">
            <a:off x="5562600" y="4648200"/>
            <a:ext cx="533400" cy="228599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5562600" y="2511635"/>
            <a:ext cx="533400" cy="228599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6248400" y="4750291"/>
            <a:ext cx="533400" cy="228599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3962400" y="4799117"/>
            <a:ext cx="533400" cy="228599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2182797" y="4876799"/>
            <a:ext cx="533400" cy="228599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275659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Conclusion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 smtClean="0"/>
              <a:t>Use PRBS9 for the training sequence </a:t>
            </a:r>
          </a:p>
          <a:p>
            <a:r>
              <a:rPr lang="pt-PT" dirty="0" smtClean="0"/>
              <a:t>In the absence of errors training mode and blind mode converge for the same values</a:t>
            </a:r>
          </a:p>
          <a:p>
            <a:r>
              <a:rPr lang="pt-PT" dirty="0" smtClean="0"/>
              <a:t>The assynchronous under-sampling  technique with a small number of samples is capable of making correct decision on the CTLE settings</a:t>
            </a:r>
          </a:p>
          <a:p>
            <a:r>
              <a:rPr lang="pt-PT" dirty="0" smtClean="0"/>
              <a:t>The LMS shows good convergence characteristics even in the presence of jitter in the sample time.</a:t>
            </a:r>
          </a:p>
          <a:p>
            <a:r>
              <a:rPr lang="pt-PT" dirty="0" smtClean="0"/>
              <a:t>To make more precise mearuments for the time required for adaptation some standarts must be defined.</a:t>
            </a:r>
          </a:p>
          <a:p>
            <a:endParaRPr lang="pt-PT" dirty="0" smtClean="0"/>
          </a:p>
          <a:p>
            <a:endParaRPr lang="pt-PT" dirty="0" smtClean="0"/>
          </a:p>
          <a:p>
            <a:pPr marL="0" indent="0">
              <a:buNone/>
            </a:pPr>
            <a:endParaRPr lang="pt-PT" dirty="0" smtClean="0"/>
          </a:p>
          <a:p>
            <a:endParaRPr lang="pt-PT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609718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Future Work 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PT" dirty="0" smtClean="0"/>
              <a:t>Test full system system with CTLE DFE and histogram.</a:t>
            </a:r>
          </a:p>
          <a:p>
            <a:pPr marL="457200" indent="-457200">
              <a:buFont typeface="+mj-lt"/>
              <a:buAutoNum type="arabicPeriod"/>
            </a:pPr>
            <a:r>
              <a:rPr lang="pt-PT" dirty="0" smtClean="0"/>
              <a:t>Test </a:t>
            </a:r>
            <a:r>
              <a:rPr lang="pt-PT" dirty="0" smtClean="0"/>
              <a:t>circuit implementations for the CTLE </a:t>
            </a:r>
          </a:p>
          <a:p>
            <a:pPr marL="457200" indent="-457200">
              <a:buFont typeface="+mj-lt"/>
              <a:buAutoNum type="arabicPeriod"/>
            </a:pPr>
            <a:r>
              <a:rPr lang="pt-PT" dirty="0" smtClean="0"/>
              <a:t>Simulate physical implementations of the DFE</a:t>
            </a:r>
          </a:p>
          <a:p>
            <a:pPr marL="0" indent="0">
              <a:buNone/>
            </a:pPr>
            <a:r>
              <a:rPr lang="pt-PT" dirty="0" smtClean="0"/>
              <a:t>3.  Study the possibility of FIR Rx transversal equalizer</a:t>
            </a:r>
          </a:p>
          <a:p>
            <a:pPr marL="0" indent="0">
              <a:buNone/>
            </a:pPr>
            <a:r>
              <a:rPr lang="pt-PT" dirty="0" smtClean="0"/>
              <a:t>4.  Study Tx FIR equalization and possible adaptation</a:t>
            </a:r>
          </a:p>
          <a:p>
            <a:pPr marL="0" indent="0">
              <a:buNone/>
            </a:pPr>
            <a:r>
              <a:rPr lang="pt-PT" dirty="0" smtClean="0"/>
              <a:t>5.  Noise and Jitter measuremnts in training sequences</a:t>
            </a:r>
          </a:p>
          <a:p>
            <a:pPr marL="457200" indent="-457200">
              <a:buAutoNum type="arabicPeriod" startAt="6"/>
            </a:pPr>
            <a:r>
              <a:rPr lang="pt-PT" dirty="0" smtClean="0"/>
              <a:t>Simulate non ideal behaviour of the components of the system such as the slicers,CTLE ,DFE. </a:t>
            </a:r>
          </a:p>
          <a:p>
            <a:pPr marL="457200" indent="-457200">
              <a:buAutoNum type="arabicPeriod" startAt="6"/>
            </a:pPr>
            <a:r>
              <a:rPr lang="pt-PT" dirty="0" smtClean="0"/>
              <a:t>Implementation of the controller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19425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Reference channel 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2530" name="Picture 2" descr="C:\Users\dgsilva\Desktop\pics_presentation\pk1_ref2_pk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990599"/>
            <a:ext cx="6964891" cy="5002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417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Eye Openign Diagrams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PT" dirty="0" smtClean="0"/>
              <a:t>Tested eye opening diagrams for both Reference channels.</a:t>
            </a:r>
          </a:p>
          <a:p>
            <a:pPr marL="0" indent="0">
              <a:buNone/>
            </a:pPr>
            <a:r>
              <a:rPr lang="pt-PT" dirty="0" smtClean="0"/>
              <a:t>Simulation  </a:t>
            </a:r>
            <a:r>
              <a:rPr lang="pt-PT" dirty="0" smtClean="0"/>
              <a:t>Parameters:</a:t>
            </a:r>
          </a:p>
          <a:p>
            <a:endParaRPr lang="pt-PT" dirty="0" smtClean="0"/>
          </a:p>
          <a:p>
            <a:pPr marL="911225" lvl="2" indent="-342900">
              <a:buFont typeface="+mj-lt"/>
              <a:buAutoNum type="arabicPeriod"/>
            </a:pPr>
            <a:r>
              <a:rPr lang="pt-PT" dirty="0" smtClean="0"/>
              <a:t>HS_G1_A :1.248 Gbits/s					Vdiff=2V</a:t>
            </a:r>
          </a:p>
          <a:p>
            <a:pPr marL="911225" lvl="2" indent="-342900">
              <a:buFont typeface="+mj-lt"/>
              <a:buAutoNum type="arabicPeriod"/>
            </a:pPr>
            <a:endParaRPr lang="pt-PT" dirty="0" smtClean="0"/>
          </a:p>
          <a:p>
            <a:pPr marL="911225" lvl="2" indent="-342900">
              <a:buFont typeface="+mj-lt"/>
              <a:buAutoNum type="arabicPeriod"/>
            </a:pPr>
            <a:r>
              <a:rPr lang="pt-PT" dirty="0" smtClean="0"/>
              <a:t>HS_G2_B : 2.915Gbits/s				Trise=Tfall=0.1UI</a:t>
            </a:r>
          </a:p>
          <a:p>
            <a:pPr marL="911225" lvl="2" indent="-342900">
              <a:buFont typeface="+mj-lt"/>
              <a:buAutoNum type="arabicPeriod"/>
            </a:pPr>
            <a:endParaRPr lang="pt-PT" dirty="0" smtClean="0"/>
          </a:p>
          <a:p>
            <a:pPr marL="911225" lvl="2" indent="-342900">
              <a:buFont typeface="+mj-lt"/>
              <a:buAutoNum type="arabicPeriod"/>
            </a:pPr>
            <a:r>
              <a:rPr lang="pt-PT" dirty="0" smtClean="0"/>
              <a:t>HS_G3_B :5.8304Gbs/s					Maximum length PRBS 									with 8 Taps</a:t>
            </a:r>
          </a:p>
          <a:p>
            <a:pPr marL="911225" lvl="2" indent="-342900">
              <a:buFont typeface="+mj-lt"/>
              <a:buAutoNum type="arabicPeriod"/>
            </a:pPr>
            <a:endParaRPr lang="pt-PT" dirty="0" smtClean="0"/>
          </a:p>
          <a:p>
            <a:pPr marL="911225" lvl="2" indent="-342900">
              <a:buFont typeface="+mj-lt"/>
              <a:buAutoNum type="arabicPeriod"/>
            </a:pPr>
            <a:r>
              <a:rPr lang="pt-PT" dirty="0" smtClean="0"/>
              <a:t>HS_G4_B :11.66Gbs/s</a:t>
            </a:r>
          </a:p>
          <a:p>
            <a:pPr marL="568325" lvl="2" indent="0">
              <a:buNone/>
            </a:pPr>
            <a:endParaRPr lang="pt-PT" dirty="0" smtClean="0"/>
          </a:p>
          <a:p>
            <a:pPr marL="911225" lvl="2" indent="-34290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121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Simulation Settings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4578" name="Picture 2" descr="C:\Users\dgsilva\Desktop\pics_presentation\simulation_setup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" y="1600200"/>
            <a:ext cx="7875766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4127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Eye </a:t>
            </a:r>
            <a:r>
              <a:rPr lang="pt-PT" dirty="0" smtClean="0"/>
              <a:t>Opening Diagrams Ref1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5602" name="Picture 2" descr="C:\Users\dgsilva\Desktop\pics_presentation\ref1_g1_before_equalizati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352929"/>
            <a:ext cx="3067050" cy="2157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3" name="Picture 3" descr="C:\Users\dgsilva\Desktop\pics_presentation\ref1_g2_before_equalizati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298214"/>
            <a:ext cx="3321597" cy="2145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4" name="Picture 4" descr="C:\Users\dgsilva\Desktop\pics_presentation\ref1_g3_before_equalizatio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513937"/>
            <a:ext cx="3309865" cy="2006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5" name="Picture 5" descr="C:\Users\dgsilva\Desktop\pics_presentation\ref1_g4_before_equalization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7675" y="3443719"/>
            <a:ext cx="3526524" cy="2077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908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Theme">
  <a:themeElements>
    <a:clrScheme name="Synopsys Existing Color Palette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897ABA"/>
      </a:accent1>
      <a:accent2>
        <a:srgbClr val="FA7D21"/>
      </a:accent2>
      <a:accent3>
        <a:srgbClr val="85B634"/>
      </a:accent3>
      <a:accent4>
        <a:srgbClr val="EA1700"/>
      </a:accent4>
      <a:accent5>
        <a:srgbClr val="BCBCBC"/>
      </a:accent5>
      <a:accent6>
        <a:srgbClr val="4071BA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Synopsys Existing Color Palette">
    <a:dk1>
      <a:sysClr val="windowText" lastClr="000000"/>
    </a:dk1>
    <a:lt1>
      <a:sysClr val="window" lastClr="FFFFFF"/>
    </a:lt1>
    <a:dk2>
      <a:srgbClr val="000000"/>
    </a:dk2>
    <a:lt2>
      <a:srgbClr val="FFFFFF"/>
    </a:lt2>
    <a:accent1>
      <a:srgbClr val="897ABA"/>
    </a:accent1>
    <a:accent2>
      <a:srgbClr val="FA7D21"/>
    </a:accent2>
    <a:accent3>
      <a:srgbClr val="85B634"/>
    </a:accent3>
    <a:accent4>
      <a:srgbClr val="EA1700"/>
    </a:accent4>
    <a:accent5>
      <a:srgbClr val="BCBCBC"/>
    </a:accent5>
    <a:accent6>
      <a:srgbClr val="4071BA"/>
    </a:accent6>
    <a:hlink>
      <a:srgbClr val="0000FF"/>
    </a:hlink>
    <a:folHlink>
      <a:srgbClr val="8000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101ADF7B4125F448DF93BA5249A80D4" ma:contentTypeVersion="0" ma:contentTypeDescription="Create a new document." ma:contentTypeScope="" ma:versionID="848221a03e98a4b3775f56fe49033de3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9D670A7-D095-4A95-8EDE-77204D5AD53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579C577-4116-4A97-B4CA-CFF7FA04E35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555DCA09-6E16-4495-8FE3-18D1B7E43DA1}">
  <ds:schemaRefs>
    <ds:schemaRef ds:uri="http://www.w3.org/XML/1998/namespace"/>
    <ds:schemaRef ds:uri="http://purl.org/dc/elements/1.1/"/>
    <ds:schemaRef ds:uri="http://schemas.microsoft.com/office/2006/documentManagement/types"/>
    <ds:schemaRef ds:uri="http://purl.org/dc/dcmitype/"/>
    <ds:schemaRef ds:uri="http://purl.org/dc/terms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5729</TotalTime>
  <Words>1218</Words>
  <Application>Microsoft Office PowerPoint</Application>
  <PresentationFormat>On-screen Show (4:3)</PresentationFormat>
  <Paragraphs>306</Paragraphs>
  <Slides>56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57" baseType="lpstr">
      <vt:lpstr>Default Theme</vt:lpstr>
      <vt:lpstr>Thesis Progress</vt:lpstr>
      <vt:lpstr>MIPI physical Layer</vt:lpstr>
      <vt:lpstr>Contents</vt:lpstr>
      <vt:lpstr>Channel characterization</vt:lpstr>
      <vt:lpstr>Reference channel1 </vt:lpstr>
      <vt:lpstr>Reference channel 2</vt:lpstr>
      <vt:lpstr>Eye Openign Diagrams</vt:lpstr>
      <vt:lpstr>Simulation Settings</vt:lpstr>
      <vt:lpstr>Eye Opening Diagrams Ref1</vt:lpstr>
      <vt:lpstr>Eye Opening Diagrams Ref2</vt:lpstr>
      <vt:lpstr>CTLE optimizer settings </vt:lpstr>
      <vt:lpstr>CTLE optimizer results Ref1 HS_G1_A</vt:lpstr>
      <vt:lpstr>CTLE optimizer results  Ref1 HS_G2_B</vt:lpstr>
      <vt:lpstr>CTLE optimizer results  Ref1 HS_G3_B</vt:lpstr>
      <vt:lpstr>CTLE optimizer results  Ref1 HS_G4_B</vt:lpstr>
      <vt:lpstr>CTLE optimizer results  Ref2 HS_G1_A</vt:lpstr>
      <vt:lpstr>CTLE optimizer results  Ref2 HS_G2_B</vt:lpstr>
      <vt:lpstr>CTLE optimizer results Ref2 HS_G3_B</vt:lpstr>
      <vt:lpstr>CTLE optimizer results  Ref2 HS_G4_B</vt:lpstr>
      <vt:lpstr>CTLE results</vt:lpstr>
      <vt:lpstr>CTLE results</vt:lpstr>
      <vt:lpstr>CTLE adaptation</vt:lpstr>
      <vt:lpstr>Eye vs histograms  </vt:lpstr>
      <vt:lpstr>Eye vs histograms </vt:lpstr>
      <vt:lpstr>Eye vs histograms </vt:lpstr>
      <vt:lpstr>LMS Algorithm</vt:lpstr>
      <vt:lpstr>LMS ALgorithm</vt:lpstr>
      <vt:lpstr>LMS Algorithm</vt:lpstr>
      <vt:lpstr>LMS Algorithm</vt:lpstr>
      <vt:lpstr>LMS Algorithm </vt:lpstr>
      <vt:lpstr>Spice modeling of the communication channel</vt:lpstr>
      <vt:lpstr>Spice modeling of the channels Ref1</vt:lpstr>
      <vt:lpstr>Spice modeling of the channels Ref2</vt:lpstr>
      <vt:lpstr>Spice simulations</vt:lpstr>
      <vt:lpstr>1-Spice simulation of the channels impulse response</vt:lpstr>
      <vt:lpstr>Reference channel1/2</vt:lpstr>
      <vt:lpstr>2-Reference channel1/2 Distortion</vt:lpstr>
      <vt:lpstr>3.1.CTLE AC simulations in Spice </vt:lpstr>
      <vt:lpstr>3. CTLE /histogram transient simulation  </vt:lpstr>
      <vt:lpstr>3.2 CTLE transient simulation  </vt:lpstr>
      <vt:lpstr>3.2 Histogram transient analysis</vt:lpstr>
      <vt:lpstr>3.2 Histogram transient analysis</vt:lpstr>
      <vt:lpstr>DFE convergence reference channel1</vt:lpstr>
      <vt:lpstr>DFE training Paterns</vt:lpstr>
      <vt:lpstr>DFE blind convergence ref_channel2</vt:lpstr>
      <vt:lpstr>4 .DFE convergence channel ref1</vt:lpstr>
      <vt:lpstr>4.DFE convergence channel ref2</vt:lpstr>
      <vt:lpstr>DFE Simulations step size Prbs9</vt:lpstr>
      <vt:lpstr>DFE Simulations sample jitter Prbs9</vt:lpstr>
      <vt:lpstr>DFE Simulations Noise Simulations (training)</vt:lpstr>
      <vt:lpstr>DFE Simulations Noise Simulations (training mode)</vt:lpstr>
      <vt:lpstr>DFE Simulations Noise Simulations (blind mode)</vt:lpstr>
      <vt:lpstr>5.DFE Simulations Error correction</vt:lpstr>
      <vt:lpstr>5.1DFE Simulations Error correction</vt:lpstr>
      <vt:lpstr>Conclusion </vt:lpstr>
      <vt:lpstr>Future Work ?</vt:lpstr>
    </vt:vector>
  </TitlesOfParts>
  <Company>Synopsys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Rennie</dc:creator>
  <cp:lastModifiedBy>synopsys</cp:lastModifiedBy>
  <cp:revision>116</cp:revision>
  <dcterms:created xsi:type="dcterms:W3CDTF">2014-03-27T13:32:29Z</dcterms:created>
  <dcterms:modified xsi:type="dcterms:W3CDTF">2014-05-09T14:58:32Z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0x0101009101ADF7B4125F448DF93BA5249A80D4</vt:lpwstr>
  </property>
</Properties>
</file>