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83" r:id="rId2"/>
    <p:sldId id="670" r:id="rId3"/>
    <p:sldId id="723" r:id="rId4"/>
    <p:sldId id="687" r:id="rId5"/>
    <p:sldId id="693" r:id="rId6"/>
    <p:sldId id="691" r:id="rId7"/>
    <p:sldId id="692" r:id="rId8"/>
    <p:sldId id="719" r:id="rId9"/>
    <p:sldId id="686" r:id="rId10"/>
    <p:sldId id="681" r:id="rId11"/>
    <p:sldId id="684" r:id="rId12"/>
    <p:sldId id="671" r:id="rId13"/>
    <p:sldId id="672" r:id="rId14"/>
    <p:sldId id="673" r:id="rId15"/>
    <p:sldId id="675" r:id="rId16"/>
    <p:sldId id="677" r:id="rId17"/>
    <p:sldId id="724" r:id="rId18"/>
    <p:sldId id="678" r:id="rId19"/>
    <p:sldId id="680" r:id="rId20"/>
    <p:sldId id="694" r:id="rId21"/>
    <p:sldId id="725" r:id="rId22"/>
    <p:sldId id="726" r:id="rId23"/>
    <p:sldId id="727" r:id="rId24"/>
    <p:sldId id="701" r:id="rId25"/>
    <p:sldId id="699" r:id="rId26"/>
    <p:sldId id="700" r:id="rId27"/>
    <p:sldId id="702" r:id="rId28"/>
    <p:sldId id="679" r:id="rId29"/>
    <p:sldId id="728" r:id="rId30"/>
    <p:sldId id="703" r:id="rId31"/>
    <p:sldId id="704" r:id="rId32"/>
    <p:sldId id="706" r:id="rId33"/>
    <p:sldId id="705" r:id="rId34"/>
    <p:sldId id="688" r:id="rId35"/>
    <p:sldId id="721" r:id="rId36"/>
    <p:sldId id="689" r:id="rId37"/>
    <p:sldId id="690" r:id="rId38"/>
    <p:sldId id="695" r:id="rId39"/>
    <p:sldId id="710" r:id="rId40"/>
    <p:sldId id="718" r:id="rId41"/>
    <p:sldId id="708" r:id="rId42"/>
    <p:sldId id="720" r:id="rId43"/>
    <p:sldId id="696" r:id="rId44"/>
    <p:sldId id="697" r:id="rId45"/>
    <p:sldId id="722" r:id="rId46"/>
    <p:sldId id="709" r:id="rId47"/>
    <p:sldId id="711" r:id="rId48"/>
    <p:sldId id="713" r:id="rId49"/>
    <p:sldId id="714" r:id="rId50"/>
    <p:sldId id="715" r:id="rId51"/>
    <p:sldId id="716" r:id="rId52"/>
    <p:sldId id="717" r:id="rId53"/>
    <p:sldId id="729" r:id="rId54"/>
  </p:sldIdLst>
  <p:sldSz cx="9144000" cy="6858000" type="screen4x3"/>
  <p:notesSz cx="7099300" cy="10234613"/>
  <p:custDataLst>
    <p:tags r:id="rId57"/>
  </p:custDataLst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D13F"/>
    <a:srgbClr val="FFE697"/>
    <a:srgbClr val="FFDE75"/>
    <a:srgbClr val="CAFEDF"/>
    <a:srgbClr val="FFFFA3"/>
    <a:srgbClr val="B0DD7F"/>
    <a:srgbClr val="FFFF66"/>
    <a:srgbClr val="FBDEC1"/>
    <a:srgbClr val="F9D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2" autoAdjust="0"/>
    <p:restoredTop sz="94585" autoAdjust="0"/>
  </p:normalViewPr>
  <p:slideViewPr>
    <p:cSldViewPr>
      <p:cViewPr>
        <p:scale>
          <a:sx n="70" d="100"/>
          <a:sy n="70" d="100"/>
        </p:scale>
        <p:origin x="-13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8"/>
    </p:cViewPr>
  </p:sorterViewPr>
  <p:notesViewPr>
    <p:cSldViewPr>
      <p:cViewPr varScale="1">
        <p:scale>
          <a:sx n="35" d="100"/>
          <a:sy n="35" d="100"/>
        </p:scale>
        <p:origin x="-1542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2" tIns="0" rIns="20092" bIns="0" numCol="1" anchor="t" anchorCtr="0" compatLnSpc="1">
            <a:prstTxWarp prst="textNoShape">
              <a:avLst/>
            </a:prstTxWarp>
          </a:bodyPr>
          <a:lstStyle>
            <a:lvl1pPr>
              <a:defRPr sz="1100" i="1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2" tIns="0" rIns="20092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2" tIns="0" rIns="20092" bIns="0" numCol="1" anchor="b" anchorCtr="0" compatLnSpc="1">
            <a:prstTxWarp prst="textNoShape">
              <a:avLst/>
            </a:prstTxWarp>
          </a:bodyPr>
          <a:lstStyle>
            <a:lvl1pPr>
              <a:defRPr sz="1100" i="1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2" tIns="0" rIns="20092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fld id="{46B39BA5-C85A-406F-9FC9-9C79150EB77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81350" y="9748838"/>
            <a:ext cx="747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88" tIns="46881" rIns="92088" bIns="46881">
            <a:spAutoFit/>
          </a:bodyPr>
          <a:lstStyle/>
          <a:p>
            <a:pPr algn="ctr" defTabSz="915862">
              <a:lnSpc>
                <a:spcPct val="90000"/>
              </a:lnSpc>
              <a:defRPr/>
            </a:pPr>
            <a:r>
              <a:rPr lang="pt-PT" sz="1300" dirty="0" err="1"/>
              <a:t>Page</a:t>
            </a:r>
            <a:r>
              <a:rPr lang="pt-PT" sz="1300" dirty="0"/>
              <a:t> </a:t>
            </a:r>
            <a:fld id="{FB9F3265-D347-47F6-B34C-0E496B645909}" type="slidenum">
              <a:rPr lang="pt-PT" sz="1300"/>
              <a:pPr algn="ctr" defTabSz="915862">
                <a:lnSpc>
                  <a:spcPct val="90000"/>
                </a:lnSpc>
                <a:defRPr/>
              </a:pPr>
              <a:t>‹#›</a:t>
            </a:fld>
            <a:endParaRPr lang="pt-PT" sz="1300" dirty="0"/>
          </a:p>
        </p:txBody>
      </p:sp>
    </p:spTree>
    <p:extLst>
      <p:ext uri="{BB962C8B-B14F-4D97-AF65-F5344CB8AC3E}">
        <p14:creationId xmlns:p14="http://schemas.microsoft.com/office/powerpoint/2010/main" val="324895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2" tIns="0" rIns="20092" bIns="0" numCol="1" anchor="t" anchorCtr="0" compatLnSpc="1">
            <a:prstTxWarp prst="textNoShape">
              <a:avLst/>
            </a:prstTxWarp>
          </a:bodyPr>
          <a:lstStyle>
            <a:lvl1pPr>
              <a:defRPr sz="1100" i="1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2" tIns="0" rIns="20092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2" tIns="0" rIns="20092" bIns="0" numCol="1" anchor="b" anchorCtr="0" compatLnSpc="1">
            <a:prstTxWarp prst="textNoShape">
              <a:avLst/>
            </a:prstTxWarp>
          </a:bodyPr>
          <a:lstStyle>
            <a:lvl1pPr>
              <a:defRPr sz="1100" i="1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2" tIns="0" rIns="20092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pPr>
              <a:defRPr/>
            </a:pPr>
            <a:fld id="{63C7ECE2-B4C3-4626-A2F6-20F82D09151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38" tIns="46881" rIns="95438" bIns="46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Body Text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181350" y="9748838"/>
            <a:ext cx="747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88" tIns="46881" rIns="92088" bIns="46881">
            <a:spAutoFit/>
          </a:bodyPr>
          <a:lstStyle/>
          <a:p>
            <a:pPr algn="ctr" defTabSz="915862">
              <a:lnSpc>
                <a:spcPct val="90000"/>
              </a:lnSpc>
              <a:defRPr/>
            </a:pPr>
            <a:r>
              <a:rPr lang="pt-PT" sz="1300" dirty="0" err="1"/>
              <a:t>Page</a:t>
            </a:r>
            <a:r>
              <a:rPr lang="pt-PT" sz="1300" dirty="0"/>
              <a:t> </a:t>
            </a:r>
            <a:fld id="{80D25594-A424-4450-9A6D-EF58816E08C4}" type="slidenum">
              <a:rPr lang="pt-PT" sz="1300"/>
              <a:pPr algn="ctr" defTabSz="915862">
                <a:lnSpc>
                  <a:spcPct val="90000"/>
                </a:lnSpc>
                <a:defRPr/>
              </a:pPr>
              <a:t>‹#›</a:t>
            </a:fld>
            <a:endParaRPr lang="pt-PT" sz="1300" dirty="0"/>
          </a:p>
        </p:txBody>
      </p:sp>
      <p:sp>
        <p:nvSpPr>
          <p:cNvPr id="260104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73113"/>
            <a:ext cx="5102225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83286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C0FB3E-3666-4434-BBAF-A9BB39F8F259}" type="slidenum">
              <a:rPr lang="pt-PT" sz="1100" smtClean="0"/>
              <a:pPr/>
              <a:t>1</a:t>
            </a:fld>
            <a:endParaRPr lang="pt-PT" sz="1100" smtClean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C0FB3E-3666-4434-BBAF-A9BB39F8F259}" type="slidenum">
              <a:rPr lang="pt-PT" sz="1100" smtClean="0"/>
              <a:pPr/>
              <a:t>2</a:t>
            </a:fld>
            <a:endParaRPr lang="pt-PT" sz="1100" smtClean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PT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B843AC-BDCB-44EE-A6C9-5593F125679C}" type="slidenum">
              <a:rPr lang="en-US" altLang="pt-PT" sz="1300"/>
              <a:pPr eaLnBrk="1" hangingPunct="1"/>
              <a:t>10</a:t>
            </a:fld>
            <a:endParaRPr lang="en-US" altLang="pt-PT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PT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229E03-65FF-4392-8F31-F9F1F30C1AE2}" type="slidenum">
              <a:rPr lang="en-US" altLang="pt-PT" sz="1300"/>
              <a:pPr eaLnBrk="1" hangingPunct="1"/>
              <a:t>11</a:t>
            </a:fld>
            <a:endParaRPr lang="en-US" altLang="pt-PT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P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007707-1DCE-48EC-B6A9-715447B74CBA}" type="slidenum">
              <a:rPr lang="en-US" altLang="pt-PT" sz="1300"/>
              <a:pPr eaLnBrk="1" hangingPunct="1"/>
              <a:t>15</a:t>
            </a:fld>
            <a:endParaRPr lang="en-US" altLang="pt-PT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PT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3815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219054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714293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4209532" indent="-247620" algn="ctr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8850DC-24B6-426B-BCD1-99E5B02DC7C0}" type="slidenum">
              <a:rPr lang="pt-PT" altLang="pt-PT" sz="1300"/>
              <a:pPr eaLnBrk="1" hangingPunct="1"/>
              <a:t>16</a:t>
            </a:fld>
            <a:endParaRPr lang="pt-PT" altLang="pt-P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32456-7680-4FFB-82C4-4B02413ED51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791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BC7F-7A5B-4AD0-B857-1569445443C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985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47650"/>
            <a:ext cx="1790700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47650"/>
            <a:ext cx="5219700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41EB-6DDB-4572-81B1-5057CE6F507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147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28800"/>
            <a:ext cx="8501122" cy="4114800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2716D-C711-4312-BECA-BEF496FC286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670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8F90F-EA25-4434-BA17-A7DB08564F5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398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828800"/>
            <a:ext cx="4281518" cy="4114800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81518" cy="4114800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B1880-DEA6-4AC2-BA7A-A0C4D6593E7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299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886FA-CFD1-4AA8-A105-8C99F515FFC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122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6FC8-3D18-4C3C-B725-EE8F2D639A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19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7C90-BE33-4275-AF06-3DF228EF312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425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810B-3147-4CF0-9BF2-870D515C28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508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953F-B171-4194-B507-CE3C90E7B19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3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C71858-EDEB-42EB-A820-248664DB62C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0" y="0"/>
            <a:ext cx="8897938" cy="6554788"/>
            <a:chOff x="0" y="0"/>
            <a:chExt cx="5605" cy="4129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0" y="0"/>
              <a:ext cx="4117" cy="4129"/>
            </a:xfrm>
            <a:custGeom>
              <a:avLst/>
              <a:gdLst/>
              <a:ahLst/>
              <a:cxnLst>
                <a:cxn ang="0">
                  <a:pos x="4116" y="3624"/>
                </a:cxn>
                <a:cxn ang="0">
                  <a:pos x="492" y="0"/>
                </a:cxn>
                <a:cxn ang="0">
                  <a:pos x="0" y="0"/>
                </a:cxn>
                <a:cxn ang="0">
                  <a:pos x="0" y="516"/>
                </a:cxn>
                <a:cxn ang="0">
                  <a:pos x="3612" y="4128"/>
                </a:cxn>
                <a:cxn ang="0">
                  <a:pos x="4116" y="3624"/>
                </a:cxn>
              </a:cxnLst>
              <a:rect l="0" t="0" r="r" b="b"/>
              <a:pathLst>
                <a:path w="4117" h="4129">
                  <a:moveTo>
                    <a:pt x="4116" y="3624"/>
                  </a:moveTo>
                  <a:lnTo>
                    <a:pt x="492" y="0"/>
                  </a:lnTo>
                  <a:lnTo>
                    <a:pt x="0" y="0"/>
                  </a:lnTo>
                  <a:lnTo>
                    <a:pt x="0" y="516"/>
                  </a:lnTo>
                  <a:lnTo>
                    <a:pt x="3612" y="4128"/>
                  </a:lnTo>
                  <a:lnTo>
                    <a:pt x="4116" y="3624"/>
                  </a:lnTo>
                </a:path>
              </a:pathLst>
            </a:custGeom>
            <a:solidFill>
              <a:srgbClr val="FEECE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852" y="0"/>
              <a:ext cx="3661" cy="344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3660" y="3228"/>
                </a:cxn>
                <a:cxn ang="0">
                  <a:pos x="3444" y="3444"/>
                </a:cxn>
                <a:cxn ang="0">
                  <a:pos x="0" y="0"/>
                </a:cxn>
                <a:cxn ang="0">
                  <a:pos x="432" y="0"/>
                </a:cxn>
              </a:cxnLst>
              <a:rect l="0" t="0" r="r" b="b"/>
              <a:pathLst>
                <a:path w="3661" h="3445">
                  <a:moveTo>
                    <a:pt x="432" y="0"/>
                  </a:moveTo>
                  <a:lnTo>
                    <a:pt x="3660" y="3228"/>
                  </a:lnTo>
                  <a:lnTo>
                    <a:pt x="3444" y="3444"/>
                  </a:lnTo>
                  <a:lnTo>
                    <a:pt x="0" y="0"/>
                  </a:lnTo>
                  <a:lnTo>
                    <a:pt x="432" y="0"/>
                  </a:lnTo>
                </a:path>
              </a:pathLst>
            </a:custGeom>
            <a:solidFill>
              <a:srgbClr val="FEECE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172" y="0"/>
              <a:ext cx="3169" cy="2785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168" y="2400"/>
                </a:cxn>
                <a:cxn ang="0">
                  <a:pos x="2784" y="2784"/>
                </a:cxn>
                <a:cxn ang="0">
                  <a:pos x="0" y="0"/>
                </a:cxn>
                <a:cxn ang="0">
                  <a:pos x="768" y="0"/>
                </a:cxn>
              </a:cxnLst>
              <a:rect l="0" t="0" r="r" b="b"/>
              <a:pathLst>
                <a:path w="3169" h="2785">
                  <a:moveTo>
                    <a:pt x="768" y="0"/>
                  </a:moveTo>
                  <a:lnTo>
                    <a:pt x="3168" y="2400"/>
                  </a:lnTo>
                  <a:lnTo>
                    <a:pt x="2784" y="2784"/>
                  </a:lnTo>
                  <a:lnTo>
                    <a:pt x="0" y="0"/>
                  </a:lnTo>
                  <a:lnTo>
                    <a:pt x="768" y="0"/>
                  </a:lnTo>
                </a:path>
              </a:pathLst>
            </a:custGeom>
            <a:solidFill>
              <a:srgbClr val="FEECE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084" y="0"/>
              <a:ext cx="2521" cy="2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28" y="2328"/>
                </a:cxn>
                <a:cxn ang="0">
                  <a:pos x="2520" y="2136"/>
                </a:cxn>
                <a:cxn ang="0">
                  <a:pos x="384" y="0"/>
                </a:cxn>
                <a:cxn ang="0">
                  <a:pos x="0" y="0"/>
                </a:cxn>
              </a:cxnLst>
              <a:rect l="0" t="0" r="r" b="b"/>
              <a:pathLst>
                <a:path w="2521" h="2329">
                  <a:moveTo>
                    <a:pt x="0" y="0"/>
                  </a:moveTo>
                  <a:lnTo>
                    <a:pt x="2328" y="2328"/>
                  </a:lnTo>
                  <a:lnTo>
                    <a:pt x="2520" y="2136"/>
                  </a:lnTo>
                  <a:lnTo>
                    <a:pt x="384" y="0"/>
                  </a:lnTo>
                  <a:lnTo>
                    <a:pt x="0" y="0"/>
                  </a:lnTo>
                </a:path>
              </a:pathLst>
            </a:custGeom>
            <a:solidFill>
              <a:srgbClr val="FEECE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4765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Slide Title</a:t>
            </a: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Body Text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pic>
        <p:nvPicPr>
          <p:cNvPr id="1032" name="Picture 13" descr="Esfer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0"/>
            <a:ext cx="169068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14500"/>
            <a:ext cx="8785225" cy="4500563"/>
          </a:xfrm>
        </p:spPr>
        <p:txBody>
          <a:bodyPr/>
          <a:lstStyle/>
          <a:p>
            <a:r>
              <a:rPr lang="pt-PT" sz="3200" i="1" dirty="0"/>
              <a:t>A Engenharia Informática nas Bodas de Prata da</a:t>
            </a:r>
            <a:r>
              <a:rPr lang="pt-PT" sz="3200" dirty="0"/>
              <a:t> EIC na </a:t>
            </a:r>
            <a:r>
              <a:rPr lang="pt-PT" sz="3200" i="1" dirty="0" smtClean="0"/>
              <a:t>FEUP</a:t>
            </a:r>
            <a:r>
              <a:rPr lang="pt-PT" sz="4000" dirty="0" smtClean="0">
                <a:solidFill>
                  <a:schemeClr val="bg2"/>
                </a:solidFill>
              </a:rPr>
              <a:t/>
            </a:r>
            <a:br>
              <a:rPr lang="pt-PT" sz="4000" dirty="0" smtClean="0">
                <a:solidFill>
                  <a:schemeClr val="bg2"/>
                </a:solidFill>
              </a:rPr>
            </a:br>
            <a:r>
              <a:rPr lang="pt-PT" sz="4000" dirty="0" smtClean="0">
                <a:solidFill>
                  <a:schemeClr val="bg2"/>
                </a:solidFill>
              </a:rPr>
              <a:t/>
            </a:r>
            <a:br>
              <a:rPr lang="pt-PT" sz="4000" dirty="0" smtClean="0">
                <a:solidFill>
                  <a:schemeClr val="bg2"/>
                </a:solidFill>
              </a:rPr>
            </a:br>
            <a:r>
              <a:rPr lang="pt-PT" sz="4000" dirty="0" smtClean="0">
                <a:solidFill>
                  <a:schemeClr val="bg2"/>
                </a:solidFill>
              </a:rPr>
              <a:t/>
            </a:r>
            <a:br>
              <a:rPr lang="pt-PT" sz="4000" dirty="0" smtClean="0">
                <a:solidFill>
                  <a:schemeClr val="bg2"/>
                </a:solidFill>
              </a:rPr>
            </a:br>
            <a:r>
              <a:rPr lang="pt-PT" sz="4000" dirty="0">
                <a:solidFill>
                  <a:schemeClr val="bg2"/>
                </a:solidFill>
              </a:rPr>
              <a:t/>
            </a:r>
            <a:br>
              <a:rPr lang="pt-PT" sz="4000" dirty="0">
                <a:solidFill>
                  <a:schemeClr val="bg2"/>
                </a:solidFill>
              </a:rPr>
            </a:br>
            <a:r>
              <a:rPr lang="pt-PT" sz="1600" dirty="0" smtClean="0">
                <a:solidFill>
                  <a:schemeClr val="bg2"/>
                </a:solidFill>
              </a:rPr>
              <a:t/>
            </a:r>
            <a:br>
              <a:rPr lang="pt-PT" sz="1600" dirty="0" smtClean="0">
                <a:solidFill>
                  <a:schemeClr val="bg2"/>
                </a:solidFill>
              </a:rPr>
            </a:br>
            <a:r>
              <a:rPr lang="pt-PT" sz="1600" dirty="0" smtClean="0">
                <a:solidFill>
                  <a:schemeClr val="bg2"/>
                </a:solidFill>
              </a:rPr>
              <a:t/>
            </a:r>
            <a:br>
              <a:rPr lang="pt-PT" sz="1600" dirty="0" smtClean="0">
                <a:solidFill>
                  <a:schemeClr val="bg2"/>
                </a:solidFill>
              </a:rPr>
            </a:br>
            <a:r>
              <a:rPr lang="pt-PT" sz="1600" dirty="0" smtClean="0">
                <a:solidFill>
                  <a:schemeClr val="bg2"/>
                </a:solidFill>
              </a:rPr>
              <a:t/>
            </a:r>
            <a:br>
              <a:rPr lang="pt-PT" sz="1600" dirty="0" smtClean="0">
                <a:solidFill>
                  <a:schemeClr val="bg2"/>
                </a:solidFill>
              </a:rPr>
            </a:br>
            <a:r>
              <a:rPr lang="pt-PT" sz="2400" i="1" dirty="0" smtClean="0">
                <a:solidFill>
                  <a:schemeClr val="tx1"/>
                </a:solidFill>
              </a:rPr>
              <a:t>Pedro Veiga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4" descr="FCUL logo NOVO Jun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3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mtClean="0"/>
              <a:t>Início de 1997</a:t>
            </a:r>
            <a:endParaRPr lang="en-US" altLang="pt-PT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mtClean="0"/>
              <a:t>Maior largura de banda para (algumas) Universidades – 1.4Mbps</a:t>
            </a:r>
          </a:p>
          <a:p>
            <a:pPr lvl="1"/>
            <a:r>
              <a:rPr lang="pt-PT" altLang="pt-PT" smtClean="0"/>
              <a:t>Só Lisboa e Porto</a:t>
            </a:r>
          </a:p>
          <a:p>
            <a:r>
              <a:rPr lang="pt-PT" altLang="pt-PT" smtClean="0"/>
              <a:t>Cobertura Nacional &lt; 65%</a:t>
            </a:r>
          </a:p>
          <a:p>
            <a:r>
              <a:rPr lang="pt-PT" altLang="pt-PT" smtClean="0"/>
              <a:t>Conectividade Internacional – 2*512kbps</a:t>
            </a:r>
          </a:p>
          <a:p>
            <a:pPr lvl="1"/>
            <a:r>
              <a:rPr lang="pt-PT" altLang="pt-PT" smtClean="0"/>
              <a:t>EuropaNet (512kbps)</a:t>
            </a:r>
          </a:p>
          <a:p>
            <a:pPr lvl="1"/>
            <a:r>
              <a:rPr lang="pt-PT" altLang="pt-PT" smtClean="0"/>
              <a:t>EBONE (512kbps; link para Stockholm)</a:t>
            </a:r>
          </a:p>
          <a:p>
            <a:endParaRPr lang="pt-PT" altLang="pt-PT" smtClean="0"/>
          </a:p>
          <a:p>
            <a:r>
              <a:rPr lang="pt-PT" altLang="pt-PT" smtClean="0"/>
              <a:t>Responsável pelo domínio .PT (desde 1990)</a:t>
            </a:r>
          </a:p>
          <a:p>
            <a:endParaRPr lang="en-US" altLang="pt-PT" smtClean="0"/>
          </a:p>
        </p:txBody>
      </p:sp>
    </p:spTree>
    <p:extLst>
      <p:ext uri="{BB962C8B-B14F-4D97-AF65-F5344CB8AC3E}">
        <p14:creationId xmlns:p14="http://schemas.microsoft.com/office/powerpoint/2010/main" val="7712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838200"/>
            <a:ext cx="2438400" cy="6096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altLang="pt-PT" noProof="1"/>
              <a:t>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7422" y="357166"/>
            <a:ext cx="207170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isometricRightUp"/>
              <a:lightRig rig="threePt" dir="t"/>
            </a:scene3d>
          </a:bodyPr>
          <a:lstStyle/>
          <a:p>
            <a:pPr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9527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16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0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2" y="0"/>
            <a:ext cx="916448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8"/>
            <a:ext cx="9144000" cy="688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ortugal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2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59113" y="188913"/>
            <a:ext cx="5832475" cy="1096962"/>
          </a:xfrm>
        </p:spPr>
        <p:txBody>
          <a:bodyPr/>
          <a:lstStyle/>
          <a:p>
            <a:r>
              <a:rPr lang="pt-PT" altLang="pt-PT" smtClean="0"/>
              <a:t>Fibra da FCCN</a:t>
            </a:r>
            <a:endParaRPr lang="en-US" altLang="pt-PT" smtClean="0"/>
          </a:p>
        </p:txBody>
      </p:sp>
      <p:cxnSp>
        <p:nvCxnSpPr>
          <p:cNvPr id="3076" name="Straight Connector 4"/>
          <p:cNvCxnSpPr>
            <a:cxnSpLocks noChangeShapeType="1"/>
          </p:cNvCxnSpPr>
          <p:nvPr/>
        </p:nvCxnSpPr>
        <p:spPr bwMode="auto">
          <a:xfrm rot="5400000" flipH="1" flipV="1">
            <a:off x="535781" y="2678907"/>
            <a:ext cx="1500187" cy="11430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1463675" y="2106613"/>
            <a:ext cx="785813" cy="1587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1714500" y="1428750"/>
            <a:ext cx="428625" cy="142875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1928812" y="928688"/>
            <a:ext cx="500063" cy="357188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1893094" y="392906"/>
            <a:ext cx="642938" cy="428625"/>
          </a:xfrm>
          <a:prstGeom prst="line">
            <a:avLst/>
          </a:prstGeom>
          <a:noFill/>
          <a:ln w="76200" algn="ctr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15"/>
          <p:cNvCxnSpPr>
            <a:cxnSpLocks noChangeShapeType="1"/>
          </p:cNvCxnSpPr>
          <p:nvPr/>
        </p:nvCxnSpPr>
        <p:spPr bwMode="auto">
          <a:xfrm rot="5400000">
            <a:off x="4501357" y="2142331"/>
            <a:ext cx="1143000" cy="1587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17"/>
          <p:cNvCxnSpPr>
            <a:cxnSpLocks noChangeShapeType="1"/>
          </p:cNvCxnSpPr>
          <p:nvPr/>
        </p:nvCxnSpPr>
        <p:spPr bwMode="auto">
          <a:xfrm rot="5400000">
            <a:off x="4394200" y="4035425"/>
            <a:ext cx="1500188" cy="1588"/>
          </a:xfrm>
          <a:prstGeom prst="line">
            <a:avLst/>
          </a:prstGeom>
          <a:noFill/>
          <a:ln w="63500" algn="ctr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TextBox 20"/>
          <p:cNvSpPr txBox="1">
            <a:spLocks noChangeArrowheads="1"/>
          </p:cNvSpPr>
          <p:nvPr/>
        </p:nvSpPr>
        <p:spPr bwMode="auto">
          <a:xfrm>
            <a:off x="5214938" y="1500188"/>
            <a:ext cx="35718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PT" altLang="pt-PT" sz="1800"/>
              <a:t>Fibra existente, em operação 2005</a:t>
            </a:r>
          </a:p>
          <a:p>
            <a:pPr algn="l" eaLnBrk="1" hangingPunct="1">
              <a:buFont typeface="Arial" charset="0"/>
              <a:buChar char="•"/>
            </a:pPr>
            <a:r>
              <a:rPr lang="pt-PT" altLang="pt-PT" sz="1800"/>
              <a:t>Lisboa, Coimbra, Aveiro, Porto, Braga</a:t>
            </a:r>
          </a:p>
          <a:p>
            <a:pPr algn="l" eaLnBrk="1" hangingPunct="1">
              <a:buFont typeface="Arial" charset="0"/>
              <a:buChar char="•"/>
            </a:pPr>
            <a:r>
              <a:rPr lang="pt-PT" altLang="pt-PT" sz="1800"/>
              <a:t>Aprox. 410km</a:t>
            </a:r>
            <a:endParaRPr lang="en-US" altLang="pt-PT" sz="1800"/>
          </a:p>
        </p:txBody>
      </p:sp>
      <p:sp>
        <p:nvSpPr>
          <p:cNvPr id="3084" name="TextBox 21"/>
          <p:cNvSpPr txBox="1">
            <a:spLocks noChangeArrowheads="1"/>
          </p:cNvSpPr>
          <p:nvPr/>
        </p:nvSpPr>
        <p:spPr bwMode="auto">
          <a:xfrm>
            <a:off x="5286375" y="3286125"/>
            <a:ext cx="35718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PT" altLang="pt-PT" sz="1800"/>
              <a:t>Fibra existente, em operação</a:t>
            </a:r>
          </a:p>
          <a:p>
            <a:pPr algn="l" eaLnBrk="1" hangingPunct="1"/>
            <a:r>
              <a:rPr lang="pt-PT" altLang="pt-PT" sz="1800"/>
              <a:t>Set/2007</a:t>
            </a:r>
          </a:p>
          <a:p>
            <a:pPr algn="l" eaLnBrk="1" hangingPunct="1">
              <a:buFont typeface="Arial" charset="0"/>
              <a:buChar char="•"/>
            </a:pPr>
            <a:r>
              <a:rPr lang="pt-PT" altLang="pt-PT" sz="1800"/>
              <a:t>Porto, Viana do Castelo, Valença</a:t>
            </a:r>
          </a:p>
          <a:p>
            <a:pPr algn="l" eaLnBrk="1" hangingPunct="1">
              <a:buFont typeface="Arial" charset="0"/>
              <a:buChar char="•"/>
            </a:pPr>
            <a:r>
              <a:rPr lang="pt-PT" altLang="pt-PT" sz="1800"/>
              <a:t>Aprox. 180km</a:t>
            </a:r>
            <a:endParaRPr lang="en-US" altLang="pt-PT" sz="1800"/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714375" y="4000500"/>
            <a:ext cx="357188" cy="357188"/>
          </a:xfrm>
          <a:prstGeom prst="line">
            <a:avLst/>
          </a:prstGeom>
          <a:noFill/>
          <a:ln w="635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071563" y="4357688"/>
            <a:ext cx="642937" cy="214312"/>
          </a:xfrm>
          <a:prstGeom prst="line">
            <a:avLst/>
          </a:prstGeom>
          <a:noFill/>
          <a:ln w="635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1714500" y="4071938"/>
            <a:ext cx="571500" cy="500062"/>
          </a:xfrm>
          <a:prstGeom prst="line">
            <a:avLst/>
          </a:prstGeom>
          <a:noFill/>
          <a:ln w="635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H="1">
            <a:off x="2286000" y="4071938"/>
            <a:ext cx="357187" cy="357188"/>
          </a:xfrm>
          <a:prstGeom prst="line">
            <a:avLst/>
          </a:prstGeom>
          <a:noFill/>
          <a:ln w="635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4572794" y="5857081"/>
            <a:ext cx="1143000" cy="1588"/>
          </a:xfrm>
          <a:prstGeom prst="line">
            <a:avLst/>
          </a:prstGeom>
          <a:noFill/>
          <a:ln w="635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0" name="TextBox 32"/>
          <p:cNvSpPr txBox="1">
            <a:spLocks noChangeArrowheads="1"/>
          </p:cNvSpPr>
          <p:nvPr/>
        </p:nvSpPr>
        <p:spPr bwMode="auto">
          <a:xfrm>
            <a:off x="5357813" y="5143500"/>
            <a:ext cx="35718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PT" altLang="pt-PT" sz="1800"/>
              <a:t>Fibra existente, em operação desde Oct/2008</a:t>
            </a:r>
          </a:p>
          <a:p>
            <a:pPr algn="l" eaLnBrk="1" hangingPunct="1">
              <a:buFont typeface="Arial" charset="0"/>
              <a:buChar char="•"/>
            </a:pPr>
            <a:r>
              <a:rPr lang="pt-PT" altLang="pt-PT" sz="1800"/>
              <a:t>Lisboa, Setúbal, Évora, Portalegre, Elvas</a:t>
            </a:r>
          </a:p>
          <a:p>
            <a:pPr algn="l" eaLnBrk="1" hangingPunct="1">
              <a:buFont typeface="Arial" charset="0"/>
              <a:buChar char="•"/>
            </a:pPr>
            <a:r>
              <a:rPr lang="pt-PT" altLang="pt-PT" sz="1800"/>
              <a:t>Aprox. 320km</a:t>
            </a:r>
            <a:endParaRPr lang="en-US" altLang="pt-PT" sz="1800"/>
          </a:p>
        </p:txBody>
      </p:sp>
      <p:cxnSp>
        <p:nvCxnSpPr>
          <p:cNvPr id="3091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1785144" y="1142207"/>
            <a:ext cx="428625" cy="1587"/>
          </a:xfrm>
          <a:prstGeom prst="line">
            <a:avLst/>
          </a:prstGeom>
          <a:noFill/>
          <a:ln w="76200" algn="ctr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629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14313" y="1989138"/>
            <a:ext cx="30622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pt-PT" b="1" dirty="0" err="1"/>
              <a:t>Rede</a:t>
            </a:r>
            <a:r>
              <a:rPr lang="en-US" altLang="pt-PT" b="1" dirty="0"/>
              <a:t> de </a:t>
            </a:r>
            <a:r>
              <a:rPr lang="en-US" altLang="pt-PT" b="1" dirty="0" err="1"/>
              <a:t>Transmissão</a:t>
            </a:r>
            <a:r>
              <a:rPr lang="en-US" altLang="pt-PT" b="1" dirty="0"/>
              <a:t> </a:t>
            </a:r>
            <a:r>
              <a:rPr lang="en-US" altLang="pt-PT" b="1" dirty="0" err="1"/>
              <a:t>Óptica</a:t>
            </a:r>
            <a:r>
              <a:rPr lang="en-US" altLang="pt-PT" b="1" dirty="0"/>
              <a:t> (Jul/2008)</a:t>
            </a:r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endParaRPr lang="en-US" altLang="pt-PT" b="1" dirty="0"/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pt-PT" b="1" dirty="0" smtClean="0">
                <a:solidFill>
                  <a:srgbClr val="0070C0"/>
                </a:solidFill>
              </a:rPr>
              <a:t>Equip</a:t>
            </a:r>
            <a:r>
              <a:rPr lang="en-US" altLang="pt-PT" b="1" dirty="0">
                <a:solidFill>
                  <a:srgbClr val="0070C0"/>
                </a:solidFill>
              </a:rPr>
              <a:t> </a:t>
            </a:r>
            <a:r>
              <a:rPr lang="en-US" altLang="pt-PT" b="1" dirty="0" smtClean="0">
                <a:solidFill>
                  <a:srgbClr val="0070C0"/>
                </a:solidFill>
              </a:rPr>
              <a:t> </a:t>
            </a:r>
            <a:r>
              <a:rPr lang="en-US" altLang="pt-PT" b="1" dirty="0">
                <a:solidFill>
                  <a:srgbClr val="0070C0"/>
                </a:solidFill>
              </a:rPr>
              <a:t>Huawei (</a:t>
            </a:r>
            <a:r>
              <a:rPr lang="en-US" altLang="pt-PT" b="1" dirty="0" err="1">
                <a:solidFill>
                  <a:srgbClr val="0070C0"/>
                </a:solidFill>
              </a:rPr>
              <a:t>comut</a:t>
            </a:r>
            <a:r>
              <a:rPr lang="en-US" altLang="pt-PT" b="1" dirty="0">
                <a:solidFill>
                  <a:srgbClr val="0070C0"/>
                </a:solidFill>
              </a:rPr>
              <a:t>. 80 lambdas</a:t>
            </a:r>
            <a:r>
              <a:rPr lang="en-US" altLang="pt-PT" b="1" dirty="0" smtClean="0">
                <a:solidFill>
                  <a:srgbClr val="0070C0"/>
                </a:solidFill>
              </a:rPr>
              <a:t>)</a:t>
            </a:r>
            <a:endParaRPr lang="en-US" altLang="pt-PT" b="1" dirty="0">
              <a:solidFill>
                <a:srgbClr val="0070C0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PT" smtClean="0"/>
          </a:p>
        </p:txBody>
      </p:sp>
      <p:pic>
        <p:nvPicPr>
          <p:cNvPr id="5124" name="Picture 7" descr="grafico_rede_transmiss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0"/>
            <a:ext cx="576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Ligação Escolas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1997 – RDIS com dois canais B (128 </a:t>
            </a:r>
            <a:r>
              <a:rPr lang="pt-PT" dirty="0" err="1" smtClean="0"/>
              <a:t>Kbps</a:t>
            </a:r>
            <a:r>
              <a:rPr lang="pt-PT" dirty="0" smtClean="0"/>
              <a:t>)</a:t>
            </a:r>
          </a:p>
          <a:p>
            <a:endParaRPr lang="pt-PT" dirty="0"/>
          </a:p>
          <a:p>
            <a:r>
              <a:rPr lang="pt-PT" dirty="0" smtClean="0"/>
              <a:t>2003 – ADSL (128kbps/2Mbps)</a:t>
            </a:r>
          </a:p>
          <a:p>
            <a:endParaRPr lang="pt-PT" dirty="0"/>
          </a:p>
          <a:p>
            <a:r>
              <a:rPr lang="pt-PT" dirty="0" smtClean="0"/>
              <a:t>2007 – Fibra nalgumas (C+S)</a:t>
            </a:r>
          </a:p>
          <a:p>
            <a:endParaRPr lang="pt-PT" dirty="0"/>
          </a:p>
          <a:p>
            <a:r>
              <a:rPr lang="pt-PT" dirty="0" smtClean="0"/>
              <a:t>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651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Internet no Mundo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94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1992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Criação da Internet </a:t>
            </a:r>
            <a:r>
              <a:rPr lang="pt-PT" dirty="0" err="1" smtClean="0"/>
              <a:t>Society</a:t>
            </a:r>
            <a:endParaRPr lang="pt-PT" dirty="0" smtClean="0"/>
          </a:p>
          <a:p>
            <a:pPr lvl="1"/>
            <a:r>
              <a:rPr lang="pt-PT" dirty="0" smtClean="0"/>
              <a:t>Em Kobe (Japão</a:t>
            </a:r>
            <a:r>
              <a:rPr lang="pt-PT" dirty="0" smtClean="0"/>
              <a:t>)</a:t>
            </a:r>
          </a:p>
          <a:p>
            <a:pPr lvl="1"/>
            <a:r>
              <a:rPr lang="pt-PT" dirty="0" err="1" smtClean="0"/>
              <a:t>Vint</a:t>
            </a:r>
            <a:r>
              <a:rPr lang="pt-PT" dirty="0" smtClean="0"/>
              <a:t> </a:t>
            </a:r>
            <a:r>
              <a:rPr lang="pt-PT" dirty="0" err="1" smtClean="0"/>
              <a:t>Cerf</a:t>
            </a:r>
            <a:r>
              <a:rPr lang="pt-PT" dirty="0" smtClean="0"/>
              <a:t> principal dinamizador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NFS desmantelada</a:t>
            </a:r>
          </a:p>
          <a:p>
            <a:pPr lvl="1"/>
            <a:r>
              <a:rPr lang="pt-PT" dirty="0" smtClean="0"/>
              <a:t>Internet2</a:t>
            </a:r>
          </a:p>
          <a:p>
            <a:pPr lvl="1"/>
            <a:endParaRPr lang="pt-PT" dirty="0"/>
          </a:p>
          <a:p>
            <a:r>
              <a:rPr lang="pt-PT" dirty="0" err="1" smtClean="0"/>
              <a:t>EuropaNet</a:t>
            </a:r>
            <a:endParaRPr lang="pt-PT" dirty="0" smtClean="0"/>
          </a:p>
          <a:p>
            <a:pPr lvl="1"/>
            <a:r>
              <a:rPr lang="pt-PT" dirty="0" smtClean="0"/>
              <a:t>IXI</a:t>
            </a:r>
          </a:p>
          <a:p>
            <a:pPr lvl="1"/>
            <a:r>
              <a:rPr lang="pt-PT" dirty="0" smtClean="0"/>
              <a:t>IP a medo 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36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14500"/>
            <a:ext cx="8785225" cy="4500563"/>
          </a:xfrm>
        </p:spPr>
        <p:txBody>
          <a:bodyPr/>
          <a:lstStyle/>
          <a:p>
            <a:r>
              <a:rPr lang="pt-PT" sz="3200" i="1" dirty="0" smtClean="0"/>
              <a:t>A </a:t>
            </a:r>
            <a:r>
              <a:rPr lang="pt-PT" sz="3200" i="1" dirty="0"/>
              <a:t>Engenharia Informática </a:t>
            </a:r>
            <a:r>
              <a:rPr lang="pt-PT" sz="3200" i="1" dirty="0" smtClean="0"/>
              <a:t>nos últimos 20 anos</a:t>
            </a:r>
            <a:br>
              <a:rPr lang="pt-PT" sz="3200" i="1" dirty="0" smtClean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i="1" dirty="0" smtClean="0"/>
              <a:t>A </a:t>
            </a:r>
            <a:r>
              <a:rPr lang="pt-PT" sz="3200" i="1" dirty="0"/>
              <a:t>Engenharia Informática nos </a:t>
            </a:r>
            <a:r>
              <a:rPr lang="pt-PT" sz="3200" i="1" dirty="0" smtClean="0"/>
              <a:t>próximos 5 </a:t>
            </a:r>
            <a:r>
              <a:rPr lang="pt-PT" sz="3200" i="1" dirty="0"/>
              <a:t>anos</a:t>
            </a:r>
            <a:r>
              <a:rPr lang="pt-PT" sz="4000" dirty="0" smtClean="0">
                <a:solidFill>
                  <a:schemeClr val="bg2"/>
                </a:solidFill>
              </a:rPr>
              <a:t/>
            </a:r>
            <a:br>
              <a:rPr lang="pt-PT" sz="4000" dirty="0" smtClean="0">
                <a:solidFill>
                  <a:schemeClr val="bg2"/>
                </a:solidFill>
              </a:rPr>
            </a:br>
            <a:r>
              <a:rPr lang="pt-PT" sz="4000" dirty="0" smtClean="0">
                <a:solidFill>
                  <a:schemeClr val="bg2"/>
                </a:solidFill>
              </a:rPr>
              <a:t/>
            </a:r>
            <a:br>
              <a:rPr lang="pt-PT" sz="4000" dirty="0" smtClean="0">
                <a:solidFill>
                  <a:schemeClr val="bg2"/>
                </a:solidFill>
              </a:rPr>
            </a:br>
            <a:r>
              <a:rPr lang="pt-PT" sz="4000" dirty="0" smtClean="0">
                <a:solidFill>
                  <a:schemeClr val="bg2"/>
                </a:solidFill>
              </a:rPr>
              <a:t/>
            </a:r>
            <a:br>
              <a:rPr lang="pt-PT" sz="4000" dirty="0" smtClean="0">
                <a:solidFill>
                  <a:schemeClr val="bg2"/>
                </a:solidFill>
              </a:rPr>
            </a:br>
            <a:r>
              <a:rPr lang="pt-PT" sz="4000" dirty="0">
                <a:solidFill>
                  <a:schemeClr val="bg2"/>
                </a:solidFill>
              </a:rPr>
              <a:t/>
            </a:r>
            <a:br>
              <a:rPr lang="pt-PT" sz="4000" dirty="0">
                <a:solidFill>
                  <a:schemeClr val="bg2"/>
                </a:solidFill>
              </a:rPr>
            </a:br>
            <a:r>
              <a:rPr lang="pt-PT" sz="1600" dirty="0" smtClean="0">
                <a:solidFill>
                  <a:schemeClr val="bg2"/>
                </a:solidFill>
              </a:rPr>
              <a:t/>
            </a:r>
            <a:br>
              <a:rPr lang="pt-PT" sz="1600" dirty="0" smtClean="0">
                <a:solidFill>
                  <a:schemeClr val="bg2"/>
                </a:solidFill>
              </a:rPr>
            </a:br>
            <a:r>
              <a:rPr lang="pt-PT" sz="1600" dirty="0" smtClean="0">
                <a:solidFill>
                  <a:schemeClr val="bg2"/>
                </a:solidFill>
              </a:rPr>
              <a:t/>
            </a:r>
            <a:br>
              <a:rPr lang="pt-PT" sz="1600" dirty="0" smtClean="0">
                <a:solidFill>
                  <a:schemeClr val="bg2"/>
                </a:solidFill>
              </a:rPr>
            </a:br>
            <a:r>
              <a:rPr lang="pt-PT" sz="1600" dirty="0" smtClean="0">
                <a:solidFill>
                  <a:schemeClr val="bg2"/>
                </a:solidFill>
              </a:rPr>
              <a:t/>
            </a:r>
            <a:br>
              <a:rPr lang="pt-PT" sz="1600" dirty="0" smtClean="0">
                <a:solidFill>
                  <a:schemeClr val="bg2"/>
                </a:solidFill>
              </a:rPr>
            </a:br>
            <a:r>
              <a:rPr lang="pt-PT" sz="2400" i="1" dirty="0" smtClean="0">
                <a:solidFill>
                  <a:schemeClr val="tx1"/>
                </a:solidFill>
              </a:rPr>
              <a:t>Pedro Veiga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4" descr="FCUL logo NOVO Jun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3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72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54"/>
            <a:ext cx="9144000" cy="68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1994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28800"/>
            <a:ext cx="8501122" cy="4336504"/>
          </a:xfrm>
        </p:spPr>
        <p:txBody>
          <a:bodyPr/>
          <a:lstStyle/>
          <a:p>
            <a:r>
              <a:rPr lang="pt-PT" sz="2000" dirty="0"/>
              <a:t>INESC</a:t>
            </a:r>
          </a:p>
          <a:p>
            <a:pPr lvl="1"/>
            <a:r>
              <a:rPr lang="pt-PT" sz="1400" dirty="0" smtClean="0"/>
              <a:t>Ligação à </a:t>
            </a:r>
            <a:r>
              <a:rPr lang="pt-PT" sz="1400" dirty="0" err="1" smtClean="0"/>
              <a:t>Eunet</a:t>
            </a:r>
            <a:r>
              <a:rPr lang="pt-PT" sz="1400" dirty="0" smtClean="0"/>
              <a:t> (1984) - UUCP</a:t>
            </a:r>
          </a:p>
          <a:p>
            <a:pPr lvl="1"/>
            <a:r>
              <a:rPr lang="pt-PT" sz="1400" dirty="0" smtClean="0"/>
              <a:t>Domínios </a:t>
            </a:r>
            <a:r>
              <a:rPr lang="pt-PT" sz="1400" dirty="0" err="1"/>
              <a:t>inesc</a:t>
            </a:r>
            <a:r>
              <a:rPr lang="pt-PT" sz="1400" dirty="0"/>
              <a:t>, </a:t>
            </a:r>
            <a:r>
              <a:rPr lang="pt-PT" sz="1400" dirty="0" err="1"/>
              <a:t>inescp</a:t>
            </a:r>
            <a:r>
              <a:rPr lang="pt-PT" sz="1400" dirty="0"/>
              <a:t>, </a:t>
            </a:r>
            <a:r>
              <a:rPr lang="pt-PT" sz="1400" dirty="0" err="1"/>
              <a:t>inesca</a:t>
            </a:r>
            <a:r>
              <a:rPr lang="pt-PT" sz="1400" dirty="0"/>
              <a:t>, </a:t>
            </a:r>
            <a:r>
              <a:rPr lang="pt-PT" sz="1400" dirty="0" err="1"/>
              <a:t>inescb</a:t>
            </a:r>
            <a:r>
              <a:rPr lang="pt-PT" sz="1400" dirty="0"/>
              <a:t>, </a:t>
            </a:r>
            <a:r>
              <a:rPr lang="pt-PT" sz="1400" dirty="0" err="1" smtClean="0"/>
              <a:t>inescc</a:t>
            </a:r>
            <a:r>
              <a:rPr lang="pt-PT" sz="1400" dirty="0" smtClean="0"/>
              <a:t> (1991)</a:t>
            </a:r>
            <a:endParaRPr lang="pt-PT" sz="1400" dirty="0"/>
          </a:p>
          <a:p>
            <a:pPr lvl="1"/>
            <a:r>
              <a:rPr lang="pt-PT" sz="1400" dirty="0"/>
              <a:t>Ligação ao </a:t>
            </a:r>
            <a:r>
              <a:rPr lang="pt-PT" sz="1400" dirty="0" smtClean="0"/>
              <a:t>EBONE (1992)</a:t>
            </a:r>
          </a:p>
          <a:p>
            <a:pPr lvl="1"/>
            <a:endParaRPr lang="pt-PT" sz="1400" dirty="0"/>
          </a:p>
          <a:p>
            <a:r>
              <a:rPr lang="pt-PT" sz="2000" dirty="0" smtClean="0"/>
              <a:t>PUUG – Portuguese UNIX </a:t>
            </a:r>
            <a:r>
              <a:rPr lang="pt-PT" sz="2000" dirty="0" err="1" smtClean="0"/>
              <a:t>Users</a:t>
            </a:r>
            <a:r>
              <a:rPr lang="pt-PT" sz="2000" dirty="0" smtClean="0"/>
              <a:t> </a:t>
            </a:r>
            <a:r>
              <a:rPr lang="pt-PT" sz="2000" dirty="0" err="1" smtClean="0"/>
              <a:t>Group</a:t>
            </a:r>
            <a:endParaRPr lang="pt-PT" sz="2000" dirty="0"/>
          </a:p>
          <a:p>
            <a:r>
              <a:rPr lang="pt-PT" sz="2000" dirty="0" smtClean="0"/>
              <a:t>Esotérica</a:t>
            </a:r>
            <a:endParaRPr lang="pt-PT" sz="2000" dirty="0"/>
          </a:p>
          <a:p>
            <a:r>
              <a:rPr lang="pt-PT" sz="2000" dirty="0" smtClean="0"/>
              <a:t>IP-Global</a:t>
            </a:r>
          </a:p>
          <a:p>
            <a:pPr lvl="1"/>
            <a:endParaRPr lang="pt-PT" sz="1400" dirty="0" smtClean="0"/>
          </a:p>
          <a:p>
            <a:r>
              <a:rPr lang="pt-PT" sz="2000" dirty="0" smtClean="0"/>
              <a:t>RCCN</a:t>
            </a:r>
          </a:p>
          <a:p>
            <a:pPr lvl="1"/>
            <a:r>
              <a:rPr lang="pt-PT" sz="1600" dirty="0" smtClean="0"/>
              <a:t>Sapo (Serviço de Apontadores Portugueses)</a:t>
            </a:r>
          </a:p>
          <a:p>
            <a:pPr marL="0" indent="0">
              <a:buNone/>
            </a:pPr>
            <a:endParaRPr lang="pt-PT" sz="2000" dirty="0" smtClean="0"/>
          </a:p>
          <a:p>
            <a:r>
              <a:rPr lang="pt-PT" sz="2000" dirty="0" smtClean="0"/>
              <a:t>… Telepac mais tarde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9886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As 9 Camadas OSI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56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As 9 Camadas OSI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A política entra na Internet</a:t>
            </a:r>
          </a:p>
          <a:p>
            <a:r>
              <a:rPr lang="pt-PT" dirty="0" smtClean="0"/>
              <a:t>E os advogados</a:t>
            </a:r>
          </a:p>
          <a:p>
            <a:r>
              <a:rPr lang="pt-PT" dirty="0" smtClean="0"/>
              <a:t>E os negócios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950400" y="182982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50401" y="243130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54895" y="3617811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53466" y="302944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54895" y="4820781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44208" y="542226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54895" y="421929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8721" y="5522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Físico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6414591" y="49214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Dados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6414591" y="431998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Rede</a:t>
            </a:r>
            <a:endParaRPr lang="pt-PT" dirty="0"/>
          </a:p>
        </p:txBody>
      </p:sp>
      <p:sp>
        <p:nvSpPr>
          <p:cNvPr id="17" name="TextBox 16"/>
          <p:cNvSpPr txBox="1"/>
          <p:nvPr/>
        </p:nvSpPr>
        <p:spPr>
          <a:xfrm>
            <a:off x="6414591" y="371849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Transporte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6368034" y="313013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Sessão</a:t>
            </a:r>
            <a:endParaRPr lang="pt-PT" dirty="0"/>
          </a:p>
        </p:txBody>
      </p:sp>
      <p:sp>
        <p:nvSpPr>
          <p:cNvPr id="19" name="TextBox 18"/>
          <p:cNvSpPr txBox="1"/>
          <p:nvPr/>
        </p:nvSpPr>
        <p:spPr>
          <a:xfrm>
            <a:off x="6368034" y="2531992"/>
            <a:ext cx="158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Apresentação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6414591" y="193050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Aplicação</a:t>
            </a:r>
            <a:endParaRPr lang="pt-PT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187623" y="1829819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187624" y="2431304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92118" y="361781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190689" y="302944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192118" y="482078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181431" y="542226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92118" y="421929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5944" y="552271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Físico</a:t>
            </a:r>
            <a:endParaRPr lang="pt-PT" dirty="0"/>
          </a:p>
        </p:txBody>
      </p:sp>
      <p:sp>
        <p:nvSpPr>
          <p:cNvPr id="32" name="TextBox 31"/>
          <p:cNvSpPr txBox="1"/>
          <p:nvPr/>
        </p:nvSpPr>
        <p:spPr>
          <a:xfrm>
            <a:off x="1651814" y="492146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Dados</a:t>
            </a:r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1651814" y="43199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Rede</a:t>
            </a:r>
            <a:endParaRPr lang="pt-PT" dirty="0"/>
          </a:p>
        </p:txBody>
      </p:sp>
      <p:sp>
        <p:nvSpPr>
          <p:cNvPr id="34" name="TextBox 33"/>
          <p:cNvSpPr txBox="1"/>
          <p:nvPr/>
        </p:nvSpPr>
        <p:spPr>
          <a:xfrm>
            <a:off x="1651814" y="371849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Transporte</a:t>
            </a:r>
            <a:endParaRPr lang="pt-PT" dirty="0"/>
          </a:p>
        </p:txBody>
      </p:sp>
      <p:sp>
        <p:nvSpPr>
          <p:cNvPr id="35" name="TextBox 34"/>
          <p:cNvSpPr txBox="1"/>
          <p:nvPr/>
        </p:nvSpPr>
        <p:spPr>
          <a:xfrm>
            <a:off x="1605257" y="313013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Sessão</a:t>
            </a:r>
            <a:endParaRPr lang="pt-PT" dirty="0"/>
          </a:p>
        </p:txBody>
      </p:sp>
      <p:sp>
        <p:nvSpPr>
          <p:cNvPr id="36" name="TextBox 35"/>
          <p:cNvSpPr txBox="1"/>
          <p:nvPr/>
        </p:nvSpPr>
        <p:spPr>
          <a:xfrm>
            <a:off x="1605257" y="2531991"/>
            <a:ext cx="158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Apresentação</a:t>
            </a:r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1651814" y="193050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Aplicação</a:t>
            </a:r>
            <a:endParaRPr lang="pt-PT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243783" y="6392175"/>
            <a:ext cx="4762777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2243783" y="6023751"/>
            <a:ext cx="0" cy="36842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7000737" y="6023751"/>
            <a:ext cx="0" cy="36842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555776" y="332656"/>
            <a:ext cx="385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Modelo OSI da ISO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55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950401" y="122833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50400" y="182982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50401" y="243130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54895" y="3617811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53466" y="302944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54895" y="4820781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44208" y="542226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54895" y="421929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8721" y="5522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Físico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6414591" y="49214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Dados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6414591" y="431998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Rede</a:t>
            </a:r>
            <a:endParaRPr lang="pt-PT" dirty="0"/>
          </a:p>
        </p:txBody>
      </p:sp>
      <p:sp>
        <p:nvSpPr>
          <p:cNvPr id="17" name="TextBox 16"/>
          <p:cNvSpPr txBox="1"/>
          <p:nvPr/>
        </p:nvSpPr>
        <p:spPr>
          <a:xfrm>
            <a:off x="6414591" y="371849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Transporte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6368034" y="313013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Sessão</a:t>
            </a:r>
            <a:endParaRPr lang="pt-PT" dirty="0"/>
          </a:p>
        </p:txBody>
      </p:sp>
      <p:sp>
        <p:nvSpPr>
          <p:cNvPr id="19" name="TextBox 18"/>
          <p:cNvSpPr txBox="1"/>
          <p:nvPr/>
        </p:nvSpPr>
        <p:spPr>
          <a:xfrm>
            <a:off x="6368034" y="2531992"/>
            <a:ext cx="158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Apresentação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6414591" y="193050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Aplicação</a:t>
            </a:r>
            <a:endParaRPr lang="pt-PT" dirty="0"/>
          </a:p>
        </p:txBody>
      </p:sp>
      <p:sp>
        <p:nvSpPr>
          <p:cNvPr id="21" name="TextBox 20"/>
          <p:cNvSpPr txBox="1"/>
          <p:nvPr/>
        </p:nvSpPr>
        <p:spPr>
          <a:xfrm>
            <a:off x="6378721" y="132902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Político</a:t>
            </a:r>
            <a:endParaRPr lang="pt-PT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187624" y="1228334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187623" y="1829819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187624" y="2431304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92118" y="361781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190689" y="302944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192118" y="482078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181431" y="542226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92118" y="421929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5944" y="552271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Físico</a:t>
            </a:r>
            <a:endParaRPr lang="pt-PT" dirty="0"/>
          </a:p>
        </p:txBody>
      </p:sp>
      <p:sp>
        <p:nvSpPr>
          <p:cNvPr id="32" name="TextBox 31"/>
          <p:cNvSpPr txBox="1"/>
          <p:nvPr/>
        </p:nvSpPr>
        <p:spPr>
          <a:xfrm>
            <a:off x="1651814" y="492146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Dados</a:t>
            </a:r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1651814" y="43199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Rede</a:t>
            </a:r>
            <a:endParaRPr lang="pt-PT" dirty="0"/>
          </a:p>
        </p:txBody>
      </p:sp>
      <p:sp>
        <p:nvSpPr>
          <p:cNvPr id="34" name="TextBox 33"/>
          <p:cNvSpPr txBox="1"/>
          <p:nvPr/>
        </p:nvSpPr>
        <p:spPr>
          <a:xfrm>
            <a:off x="1651814" y="371849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Transporte</a:t>
            </a:r>
            <a:endParaRPr lang="pt-PT" dirty="0"/>
          </a:p>
        </p:txBody>
      </p:sp>
      <p:sp>
        <p:nvSpPr>
          <p:cNvPr id="35" name="TextBox 34"/>
          <p:cNvSpPr txBox="1"/>
          <p:nvPr/>
        </p:nvSpPr>
        <p:spPr>
          <a:xfrm>
            <a:off x="1605257" y="313013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Sessão</a:t>
            </a:r>
            <a:endParaRPr lang="pt-PT" dirty="0"/>
          </a:p>
        </p:txBody>
      </p:sp>
      <p:sp>
        <p:nvSpPr>
          <p:cNvPr id="36" name="TextBox 35"/>
          <p:cNvSpPr txBox="1"/>
          <p:nvPr/>
        </p:nvSpPr>
        <p:spPr>
          <a:xfrm>
            <a:off x="1605257" y="2531991"/>
            <a:ext cx="158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Apresentação</a:t>
            </a:r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1651814" y="193050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Aplicação</a:t>
            </a:r>
            <a:endParaRPr lang="pt-PT" dirty="0"/>
          </a:p>
        </p:txBody>
      </p:sp>
      <p:sp>
        <p:nvSpPr>
          <p:cNvPr id="38" name="TextBox 37"/>
          <p:cNvSpPr txBox="1"/>
          <p:nvPr/>
        </p:nvSpPr>
        <p:spPr>
          <a:xfrm>
            <a:off x="1615944" y="132902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Político</a:t>
            </a:r>
            <a:endParaRPr lang="pt-PT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243783" y="6392175"/>
            <a:ext cx="4762777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2243783" y="6023751"/>
            <a:ext cx="0" cy="36842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7000737" y="6023751"/>
            <a:ext cx="0" cy="36842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112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950401" y="122833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50400" y="182982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950401" y="243130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54895" y="3617811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953466" y="302944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54895" y="4820781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44208" y="542226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54895" y="4219296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8721" y="55227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Físico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6414591" y="49214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Dados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6414591" y="431998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Rede</a:t>
            </a:r>
            <a:endParaRPr lang="pt-PT" dirty="0"/>
          </a:p>
        </p:txBody>
      </p:sp>
      <p:sp>
        <p:nvSpPr>
          <p:cNvPr id="17" name="TextBox 16"/>
          <p:cNvSpPr txBox="1"/>
          <p:nvPr/>
        </p:nvSpPr>
        <p:spPr>
          <a:xfrm>
            <a:off x="6414591" y="371849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Transporte</a:t>
            </a:r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6368034" y="313013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Sessão</a:t>
            </a:r>
            <a:endParaRPr lang="pt-PT" dirty="0"/>
          </a:p>
        </p:txBody>
      </p:sp>
      <p:sp>
        <p:nvSpPr>
          <p:cNvPr id="19" name="TextBox 18"/>
          <p:cNvSpPr txBox="1"/>
          <p:nvPr/>
        </p:nvSpPr>
        <p:spPr>
          <a:xfrm>
            <a:off x="6368034" y="2531992"/>
            <a:ext cx="158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Apresentação</a:t>
            </a:r>
            <a:endParaRPr lang="pt-PT" dirty="0"/>
          </a:p>
        </p:txBody>
      </p:sp>
      <p:sp>
        <p:nvSpPr>
          <p:cNvPr id="20" name="TextBox 19"/>
          <p:cNvSpPr txBox="1"/>
          <p:nvPr/>
        </p:nvSpPr>
        <p:spPr>
          <a:xfrm>
            <a:off x="6414591" y="193050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Aplicação</a:t>
            </a:r>
            <a:endParaRPr lang="pt-PT" dirty="0"/>
          </a:p>
        </p:txBody>
      </p:sp>
      <p:sp>
        <p:nvSpPr>
          <p:cNvPr id="21" name="TextBox 20"/>
          <p:cNvSpPr txBox="1"/>
          <p:nvPr/>
        </p:nvSpPr>
        <p:spPr>
          <a:xfrm>
            <a:off x="6378721" y="132902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Político</a:t>
            </a:r>
            <a:endParaRPr lang="pt-PT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187624" y="1228334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187623" y="1829819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187624" y="2431304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92118" y="361781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190689" y="302944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192118" y="4820780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181431" y="542226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192118" y="4219295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5944" y="552271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Físico</a:t>
            </a:r>
            <a:endParaRPr lang="pt-PT" dirty="0"/>
          </a:p>
        </p:txBody>
      </p:sp>
      <p:sp>
        <p:nvSpPr>
          <p:cNvPr id="32" name="TextBox 31"/>
          <p:cNvSpPr txBox="1"/>
          <p:nvPr/>
        </p:nvSpPr>
        <p:spPr>
          <a:xfrm>
            <a:off x="1651814" y="492146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Dados</a:t>
            </a:r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1651814" y="431998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Rede</a:t>
            </a:r>
            <a:endParaRPr lang="pt-PT" dirty="0"/>
          </a:p>
        </p:txBody>
      </p:sp>
      <p:sp>
        <p:nvSpPr>
          <p:cNvPr id="34" name="TextBox 33"/>
          <p:cNvSpPr txBox="1"/>
          <p:nvPr/>
        </p:nvSpPr>
        <p:spPr>
          <a:xfrm>
            <a:off x="1651814" y="371849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Transporte</a:t>
            </a:r>
            <a:endParaRPr lang="pt-PT" dirty="0"/>
          </a:p>
        </p:txBody>
      </p:sp>
      <p:sp>
        <p:nvSpPr>
          <p:cNvPr id="35" name="TextBox 34"/>
          <p:cNvSpPr txBox="1"/>
          <p:nvPr/>
        </p:nvSpPr>
        <p:spPr>
          <a:xfrm>
            <a:off x="1605257" y="313013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Sessão</a:t>
            </a:r>
            <a:endParaRPr lang="pt-PT" dirty="0"/>
          </a:p>
        </p:txBody>
      </p:sp>
      <p:sp>
        <p:nvSpPr>
          <p:cNvPr id="36" name="TextBox 35"/>
          <p:cNvSpPr txBox="1"/>
          <p:nvPr/>
        </p:nvSpPr>
        <p:spPr>
          <a:xfrm>
            <a:off x="1605257" y="2531991"/>
            <a:ext cx="158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Apresentação</a:t>
            </a:r>
            <a:endParaRPr lang="pt-PT" dirty="0"/>
          </a:p>
        </p:txBody>
      </p:sp>
      <p:sp>
        <p:nvSpPr>
          <p:cNvPr id="37" name="TextBox 36"/>
          <p:cNvSpPr txBox="1"/>
          <p:nvPr/>
        </p:nvSpPr>
        <p:spPr>
          <a:xfrm>
            <a:off x="1651814" y="193050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Aplicação</a:t>
            </a:r>
            <a:endParaRPr lang="pt-PT" dirty="0"/>
          </a:p>
        </p:txBody>
      </p:sp>
      <p:sp>
        <p:nvSpPr>
          <p:cNvPr id="38" name="TextBox 37"/>
          <p:cNvSpPr txBox="1"/>
          <p:nvPr/>
        </p:nvSpPr>
        <p:spPr>
          <a:xfrm>
            <a:off x="1615944" y="132902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Político</a:t>
            </a:r>
            <a:endParaRPr lang="pt-PT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243783" y="6392175"/>
            <a:ext cx="4762777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2243783" y="6023751"/>
            <a:ext cx="0" cy="36842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7000737" y="6023751"/>
            <a:ext cx="0" cy="368424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1192160" y="642808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20480" y="7434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Religioso</a:t>
            </a:r>
            <a:endParaRPr lang="pt-PT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5953465" y="642808"/>
            <a:ext cx="2143797" cy="601485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1785" y="74349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Religioso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8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3233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Who</a:t>
            </a:r>
            <a:r>
              <a:rPr lang="pt-PT" dirty="0" smtClean="0"/>
              <a:t> Rules </a:t>
            </a:r>
            <a:r>
              <a:rPr lang="pt-PT" dirty="0" err="1" smtClean="0"/>
              <a:t>the</a:t>
            </a:r>
            <a:r>
              <a:rPr lang="pt-PT" dirty="0" smtClean="0"/>
              <a:t> Internet?</a:t>
            </a:r>
            <a:endParaRPr lang="pt-PT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Quem manda na Internet?</a:t>
            </a:r>
          </a:p>
        </p:txBody>
      </p:sp>
    </p:spTree>
    <p:extLst>
      <p:ext uri="{BB962C8B-B14F-4D97-AF65-F5344CB8AC3E}">
        <p14:creationId xmlns:p14="http://schemas.microsoft.com/office/powerpoint/2010/main" val="12023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Internet </a:t>
            </a:r>
            <a:r>
              <a:rPr lang="pt-PT" dirty="0" err="1" smtClean="0"/>
              <a:t>Society</a:t>
            </a:r>
            <a:r>
              <a:rPr lang="pt-PT" dirty="0" smtClean="0"/>
              <a:t> (1992)</a:t>
            </a:r>
          </a:p>
          <a:p>
            <a:pPr lvl="1"/>
            <a:r>
              <a:rPr lang="pt-PT" dirty="0" smtClean="0"/>
              <a:t>IETF</a:t>
            </a:r>
          </a:p>
          <a:p>
            <a:endParaRPr lang="pt-PT" dirty="0" smtClean="0"/>
          </a:p>
          <a:p>
            <a:r>
              <a:rPr lang="pt-PT" dirty="0" smtClean="0"/>
              <a:t>ICANN </a:t>
            </a:r>
            <a:r>
              <a:rPr lang="pt-PT" dirty="0" smtClean="0"/>
              <a:t>(1998)</a:t>
            </a:r>
          </a:p>
          <a:p>
            <a:endParaRPr lang="pt-PT" dirty="0"/>
          </a:p>
          <a:p>
            <a:r>
              <a:rPr lang="pt-PT" dirty="0" smtClean="0"/>
              <a:t>IGF (2006)</a:t>
            </a:r>
          </a:p>
          <a:p>
            <a:pPr lvl="1"/>
            <a:r>
              <a:rPr lang="pt-PT" dirty="0" smtClean="0"/>
              <a:t>Cimeira </a:t>
            </a:r>
            <a:r>
              <a:rPr lang="pt-PT" dirty="0" err="1" smtClean="0"/>
              <a:t>Tunis</a:t>
            </a:r>
            <a:r>
              <a:rPr lang="pt-PT" dirty="0" smtClean="0"/>
              <a:t> (2005)</a:t>
            </a:r>
          </a:p>
          <a:p>
            <a:pPr lvl="1"/>
            <a:endParaRPr lang="pt-PT" dirty="0"/>
          </a:p>
          <a:p>
            <a:r>
              <a:rPr lang="pt-PT" dirty="0" err="1" smtClean="0"/>
              <a:t>NetMundial</a:t>
            </a:r>
            <a:endParaRPr lang="pt-PT" dirty="0" smtClean="0"/>
          </a:p>
          <a:p>
            <a:pPr lvl="1"/>
            <a:r>
              <a:rPr lang="pt-PT" dirty="0" smtClean="0"/>
              <a:t>- Brasil (2014)</a:t>
            </a:r>
          </a:p>
          <a:p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816424" cy="19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Tópicos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Há 20 anos</a:t>
            </a:r>
            <a:endParaRPr lang="pt-PT" dirty="0"/>
          </a:p>
          <a:p>
            <a:r>
              <a:rPr lang="pt-PT" dirty="0" smtClean="0"/>
              <a:t>A FCCN</a:t>
            </a:r>
            <a:endParaRPr lang="pt-PT" dirty="0"/>
          </a:p>
          <a:p>
            <a:r>
              <a:rPr lang="pt-PT" dirty="0" smtClean="0"/>
              <a:t>Internet no Mundo</a:t>
            </a:r>
            <a:endParaRPr lang="pt-PT" dirty="0"/>
          </a:p>
          <a:p>
            <a:r>
              <a:rPr lang="pt-PT" dirty="0" smtClean="0"/>
              <a:t>As 9 Camadas OSI</a:t>
            </a:r>
            <a:endParaRPr lang="pt-PT" dirty="0"/>
          </a:p>
          <a:p>
            <a:r>
              <a:rPr lang="pt-PT" dirty="0" smtClean="0"/>
              <a:t>Quem manda na Internet</a:t>
            </a:r>
            <a:endParaRPr lang="pt-PT" dirty="0"/>
          </a:p>
          <a:p>
            <a:r>
              <a:rPr lang="pt-PT" dirty="0" smtClean="0"/>
              <a:t>A Engenharia Informática</a:t>
            </a:r>
            <a:endParaRPr lang="pt-PT" dirty="0"/>
          </a:p>
          <a:p>
            <a:r>
              <a:rPr lang="pt-PT" i="1" dirty="0"/>
              <a:t>A Engenharia Informática nos 25 anos da</a:t>
            </a:r>
            <a:r>
              <a:rPr lang="pt-PT" dirty="0"/>
              <a:t> EIC na </a:t>
            </a:r>
            <a:r>
              <a:rPr lang="pt-PT" i="1" dirty="0" smtClean="0"/>
              <a:t>FEUP</a:t>
            </a:r>
          </a:p>
          <a:p>
            <a:r>
              <a:rPr lang="pt-PT" dirty="0" smtClean="0"/>
              <a:t>Conclusões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" y="620688"/>
            <a:ext cx="976229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630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215"/>
            <a:ext cx="9324527" cy="683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0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ISOC Portugal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dirty="0" smtClean="0"/>
              <a:t>Governação da Internet</a:t>
            </a:r>
          </a:p>
          <a:p>
            <a:endParaRPr lang="pt-PT" sz="2800" dirty="0"/>
          </a:p>
          <a:p>
            <a:r>
              <a:rPr lang="pt-PT" sz="2800" dirty="0" smtClean="0"/>
              <a:t>Neutralidade da Internet</a:t>
            </a:r>
          </a:p>
          <a:p>
            <a:endParaRPr lang="pt-PT" sz="2800" dirty="0"/>
          </a:p>
          <a:p>
            <a:r>
              <a:rPr lang="pt-PT" sz="2800" dirty="0" smtClean="0"/>
              <a:t>IPv6</a:t>
            </a:r>
            <a:endParaRPr lang="pt-PT" sz="2800" dirty="0"/>
          </a:p>
          <a:p>
            <a:endParaRPr lang="pt-PT" sz="2800" dirty="0" smtClean="0"/>
          </a:p>
          <a:p>
            <a:r>
              <a:rPr lang="pt-PT" sz="2800" dirty="0" smtClean="0"/>
              <a:t>Mais mulheres nas TIC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998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 Engenharia Informática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52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Em Portugal ao longo dos anos …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1975 - FCT/UNL</a:t>
            </a:r>
          </a:p>
          <a:p>
            <a:endParaRPr lang="pt-PT" dirty="0" smtClean="0"/>
          </a:p>
          <a:p>
            <a:r>
              <a:rPr lang="pt-PT" dirty="0" smtClean="0"/>
              <a:t>1987 – IST</a:t>
            </a:r>
          </a:p>
          <a:p>
            <a:pPr lvl="1"/>
            <a:r>
              <a:rPr lang="pt-PT" dirty="0" smtClean="0"/>
              <a:t>Mas foi difícil!</a:t>
            </a:r>
          </a:p>
          <a:p>
            <a:pPr lvl="1"/>
            <a:endParaRPr lang="pt-PT" dirty="0"/>
          </a:p>
          <a:p>
            <a:pPr lvl="1"/>
            <a:endParaRPr lang="pt-PT" dirty="0" smtClean="0"/>
          </a:p>
          <a:p>
            <a:pPr lvl="1"/>
            <a:endParaRPr lang="pt-PT" dirty="0"/>
          </a:p>
          <a:p>
            <a:pPr lvl="1"/>
            <a:endParaRPr lang="pt-PT" dirty="0" smtClean="0"/>
          </a:p>
          <a:p>
            <a:r>
              <a:rPr lang="pt-PT" dirty="0" smtClean="0"/>
              <a:t>1994 - FEUP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62448"/>
            <a:ext cx="3554519" cy="505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1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1"/>
            <a:ext cx="12468225" cy="685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Ordem dos Engenheiros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01122" cy="4768552"/>
          </a:xfrm>
        </p:spPr>
        <p:txBody>
          <a:bodyPr/>
          <a:lstStyle/>
          <a:p>
            <a:r>
              <a:rPr lang="pt-PT" dirty="0" smtClean="0"/>
              <a:t>Colégio criado em 1998</a:t>
            </a:r>
          </a:p>
          <a:p>
            <a:endParaRPr lang="pt-PT" dirty="0"/>
          </a:p>
          <a:p>
            <a:r>
              <a:rPr lang="pt-PT" dirty="0" smtClean="0"/>
              <a:t>1998-2003 – José </a:t>
            </a:r>
            <a:r>
              <a:rPr lang="pt-PT" dirty="0" err="1" smtClean="0"/>
              <a:t>Tribolet</a:t>
            </a:r>
            <a:endParaRPr lang="pt-PT" dirty="0" smtClean="0"/>
          </a:p>
          <a:p>
            <a:r>
              <a:rPr lang="pt-PT" dirty="0" smtClean="0"/>
              <a:t>2004-2006 – Pedro Veiga</a:t>
            </a:r>
          </a:p>
          <a:p>
            <a:r>
              <a:rPr lang="pt-PT" dirty="0" smtClean="0"/>
              <a:t>2006-2008 – João Falcão e Cunha</a:t>
            </a:r>
          </a:p>
          <a:p>
            <a:r>
              <a:rPr lang="pt-PT" dirty="0" smtClean="0"/>
              <a:t>2009-         - </a:t>
            </a:r>
            <a:r>
              <a:rPr lang="pt-PT" dirty="0" err="1" smtClean="0"/>
              <a:t>Luis</a:t>
            </a:r>
            <a:r>
              <a:rPr lang="pt-PT" dirty="0" smtClean="0"/>
              <a:t> Amaral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CAQ (Conselho de Acreditação e Qualificação)</a:t>
            </a:r>
          </a:p>
          <a:p>
            <a:pPr lvl="1"/>
            <a:r>
              <a:rPr lang="pt-PT" dirty="0" smtClean="0"/>
              <a:t>Gabriel David</a:t>
            </a:r>
          </a:p>
          <a:p>
            <a:pPr lvl="1"/>
            <a:r>
              <a:rPr lang="pt-PT" dirty="0" smtClean="0"/>
              <a:t>Pedro Veiga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82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Ordem dos Engenheiros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501122" cy="4768552"/>
          </a:xfrm>
        </p:spPr>
        <p:txBody>
          <a:bodyPr/>
          <a:lstStyle/>
          <a:p>
            <a:endParaRPr lang="pt-PT" dirty="0" smtClean="0"/>
          </a:p>
          <a:p>
            <a:r>
              <a:rPr lang="pt-PT" dirty="0" smtClean="0"/>
              <a:t>Os actos do Engenheiro Informático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Desafios – mais mulheres para as </a:t>
            </a:r>
            <a:r>
              <a:rPr lang="pt-PT" dirty="0" err="1" smtClean="0"/>
              <a:t>TICs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90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i="1" dirty="0"/>
              <a:t>A Engenharia Informática </a:t>
            </a:r>
            <a:r>
              <a:rPr lang="pt-PT" i="1" dirty="0" smtClean="0"/>
              <a:t>nos 25 anos da</a:t>
            </a:r>
            <a:r>
              <a:rPr lang="pt-PT" dirty="0" smtClean="0"/>
              <a:t> </a:t>
            </a:r>
            <a:r>
              <a:rPr lang="pt-PT" dirty="0"/>
              <a:t>EIC na </a:t>
            </a:r>
            <a:r>
              <a:rPr lang="pt-PT" i="1" dirty="0"/>
              <a:t>FEUP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49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1994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Como era um PC?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1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9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28800"/>
            <a:ext cx="8501122" cy="4408512"/>
          </a:xfrm>
        </p:spPr>
        <p:txBody>
          <a:bodyPr/>
          <a:lstStyle/>
          <a:p>
            <a:r>
              <a:rPr lang="pt-PT" dirty="0" err="1" smtClean="0"/>
              <a:t>IoT</a:t>
            </a:r>
            <a:r>
              <a:rPr lang="pt-PT" dirty="0" smtClean="0"/>
              <a:t> – Internet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Things</a:t>
            </a:r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Big</a:t>
            </a:r>
            <a:r>
              <a:rPr lang="pt-PT" dirty="0" smtClean="0"/>
              <a:t> Data</a:t>
            </a:r>
          </a:p>
          <a:p>
            <a:pPr lvl="1"/>
            <a:r>
              <a:rPr lang="pt-PT" dirty="0" smtClean="0"/>
              <a:t>3V (Volume, Velocidade, Variedade)</a:t>
            </a:r>
          </a:p>
          <a:p>
            <a:endParaRPr lang="pt-PT" dirty="0"/>
          </a:p>
          <a:p>
            <a:r>
              <a:rPr lang="pt-PT" dirty="0" err="1" smtClean="0"/>
              <a:t>Cloud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Wireless</a:t>
            </a:r>
          </a:p>
          <a:p>
            <a:endParaRPr lang="pt-PT" dirty="0"/>
          </a:p>
          <a:p>
            <a:r>
              <a:rPr lang="pt-PT" dirty="0" smtClean="0"/>
              <a:t>Vídeo</a:t>
            </a:r>
          </a:p>
          <a:p>
            <a:pPr lvl="1"/>
            <a:r>
              <a:rPr lang="pt-PT" dirty="0" smtClean="0"/>
              <a:t>A Net </a:t>
            </a:r>
            <a:r>
              <a:rPr lang="pt-PT" dirty="0" err="1" smtClean="0"/>
              <a:t>Neutrality</a:t>
            </a:r>
            <a:r>
              <a:rPr lang="pt-PT" dirty="0" smtClean="0"/>
              <a:t> nos USA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933056"/>
            <a:ext cx="35751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1" y="2852936"/>
            <a:ext cx="809716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76470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smtClean="0"/>
              <a:t>Intel-Core-i7-4790K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smtClean="0"/>
              <a:t>8M-Cache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err="1" smtClean="0"/>
              <a:t>Up-to</a:t>
            </a:r>
            <a:r>
              <a:rPr lang="pt-PT" dirty="0" smtClean="0"/>
              <a:t> 4.00 GHz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47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" y="32530"/>
            <a:ext cx="9118652" cy="68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IoT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r>
              <a:rPr lang="pt-PT" dirty="0"/>
              <a:t>Áreas </a:t>
            </a:r>
            <a:r>
              <a:rPr lang="pt-PT" dirty="0" smtClean="0"/>
              <a:t>aplicacionais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3951288"/>
          </a:xfrm>
        </p:spPr>
        <p:txBody>
          <a:bodyPr/>
          <a:lstStyle/>
          <a:p>
            <a:r>
              <a:rPr lang="pt-PT" sz="2000" dirty="0" smtClean="0"/>
              <a:t>Saúde / Bem-estar</a:t>
            </a:r>
          </a:p>
          <a:p>
            <a:r>
              <a:rPr lang="pt-PT" sz="2000" dirty="0" smtClean="0"/>
              <a:t>Mobilidade</a:t>
            </a:r>
          </a:p>
          <a:p>
            <a:r>
              <a:rPr lang="pt-PT" sz="2000" dirty="0" smtClean="0"/>
              <a:t>Ambiente</a:t>
            </a:r>
          </a:p>
          <a:p>
            <a:r>
              <a:rPr lang="pt-PT" sz="2000" dirty="0" smtClean="0"/>
              <a:t>Domótica</a:t>
            </a:r>
          </a:p>
          <a:p>
            <a:r>
              <a:rPr lang="pt-PT" sz="2000" dirty="0" smtClean="0"/>
              <a:t>Indústria</a:t>
            </a:r>
          </a:p>
          <a:p>
            <a:r>
              <a:rPr lang="pt-PT" sz="2000" dirty="0" smtClean="0"/>
              <a:t>Logística</a:t>
            </a:r>
          </a:p>
          <a:p>
            <a:r>
              <a:rPr lang="pt-PT" sz="2000" dirty="0" smtClean="0"/>
              <a:t>…</a:t>
            </a:r>
          </a:p>
          <a:p>
            <a:pPr lvl="1"/>
            <a:endParaRPr lang="pt-PT" dirty="0"/>
          </a:p>
          <a:p>
            <a:endParaRPr lang="pt-PT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r>
              <a:rPr lang="pt-PT" dirty="0" smtClean="0"/>
              <a:t>Tecnologias</a:t>
            </a:r>
            <a:endParaRPr lang="pt-P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47455" cy="3951288"/>
          </a:xfrm>
        </p:spPr>
        <p:txBody>
          <a:bodyPr/>
          <a:lstStyle/>
          <a:p>
            <a:r>
              <a:rPr lang="pt-PT" sz="2000" dirty="0" smtClean="0"/>
              <a:t>Redes sem fios</a:t>
            </a:r>
          </a:p>
          <a:p>
            <a:pPr lvl="1"/>
            <a:r>
              <a:rPr lang="pt-PT" sz="1800" dirty="0" smtClean="0"/>
              <a:t>Gestão do espectro inovadora</a:t>
            </a:r>
          </a:p>
          <a:p>
            <a:pPr lvl="1"/>
            <a:r>
              <a:rPr lang="pt-PT" sz="1800" dirty="0" smtClean="0"/>
              <a:t>Redes fracamente ligadas</a:t>
            </a:r>
          </a:p>
          <a:p>
            <a:r>
              <a:rPr lang="pt-PT" sz="2000" dirty="0" smtClean="0"/>
              <a:t>V2V</a:t>
            </a:r>
          </a:p>
          <a:p>
            <a:r>
              <a:rPr lang="pt-PT" sz="2000" dirty="0" smtClean="0"/>
              <a:t>Software </a:t>
            </a:r>
            <a:r>
              <a:rPr lang="pt-PT" sz="2000" dirty="0" err="1" smtClean="0"/>
              <a:t>Defined</a:t>
            </a:r>
            <a:r>
              <a:rPr lang="pt-PT" sz="2000" dirty="0" smtClean="0"/>
              <a:t> Networks</a:t>
            </a:r>
          </a:p>
          <a:p>
            <a:r>
              <a:rPr lang="pt-PT" sz="2000" dirty="0" smtClean="0"/>
              <a:t>Novas interfaces</a:t>
            </a:r>
          </a:p>
          <a:p>
            <a:pPr lvl="1"/>
            <a:r>
              <a:rPr lang="pt-PT" sz="1800" dirty="0" smtClean="0"/>
              <a:t>Displays</a:t>
            </a:r>
          </a:p>
          <a:p>
            <a:pPr lvl="1"/>
            <a:r>
              <a:rPr lang="pt-PT" sz="1800" dirty="0" smtClean="0"/>
              <a:t>Voz</a:t>
            </a:r>
          </a:p>
          <a:p>
            <a:r>
              <a:rPr lang="pt-PT" sz="2000" dirty="0" err="1" smtClean="0"/>
              <a:t>Apps</a:t>
            </a:r>
            <a:r>
              <a:rPr lang="pt-PT" sz="2000" dirty="0" smtClean="0"/>
              <a:t>, </a:t>
            </a:r>
            <a:r>
              <a:rPr lang="pt-PT" sz="2000" dirty="0" err="1" smtClean="0"/>
              <a:t>Apps</a:t>
            </a:r>
            <a:r>
              <a:rPr lang="pt-PT" sz="2000" dirty="0" smtClean="0"/>
              <a:t>, </a:t>
            </a:r>
            <a:r>
              <a:rPr lang="pt-PT" sz="2000" dirty="0" err="1" smtClean="0"/>
              <a:t>Apps</a:t>
            </a:r>
            <a:r>
              <a:rPr lang="pt-PT" sz="2000" dirty="0" smtClean="0"/>
              <a:t>, …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52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1" y="1052736"/>
            <a:ext cx="916765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DoorBot</a:t>
            </a:r>
            <a:r>
              <a:rPr lang="en-US" b="1"/>
              <a:t> wireless doorbell cam lets you see visitors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22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Termos a Reter na memória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Trustworthy</a:t>
            </a:r>
            <a:r>
              <a:rPr lang="pt-PT" dirty="0"/>
              <a:t> </a:t>
            </a:r>
            <a:r>
              <a:rPr lang="pt-PT" dirty="0" err="1"/>
              <a:t>Computing</a:t>
            </a:r>
            <a:r>
              <a:rPr lang="pt-PT" dirty="0"/>
              <a:t> / Computação Confiável</a:t>
            </a:r>
          </a:p>
          <a:p>
            <a:r>
              <a:rPr lang="pt-PT" dirty="0" err="1" smtClean="0"/>
              <a:t>Ciber</a:t>
            </a:r>
            <a:r>
              <a:rPr lang="pt-PT" dirty="0" smtClean="0"/>
              <a:t>-Segurança</a:t>
            </a:r>
            <a:endParaRPr lang="pt-PT" dirty="0"/>
          </a:p>
          <a:p>
            <a:r>
              <a:rPr lang="pt-PT" dirty="0" err="1" smtClean="0"/>
              <a:t>Ciber</a:t>
            </a:r>
            <a:r>
              <a:rPr lang="pt-PT" dirty="0" smtClean="0"/>
              <a:t>-vigilância / Privacidade</a:t>
            </a:r>
          </a:p>
          <a:p>
            <a:pPr lvl="1"/>
            <a:r>
              <a:rPr lang="pt-PT" dirty="0" smtClean="0"/>
              <a:t>Espionagem industrial</a:t>
            </a:r>
            <a:endParaRPr lang="pt-PT" dirty="0"/>
          </a:p>
          <a:p>
            <a:r>
              <a:rPr lang="pt-PT" dirty="0" smtClean="0"/>
              <a:t>Aplicações / Dados cifrados</a:t>
            </a:r>
            <a:endParaRPr lang="pt-PT" dirty="0"/>
          </a:p>
          <a:p>
            <a:r>
              <a:rPr lang="pt-PT" dirty="0" err="1" smtClean="0"/>
              <a:t>Apps</a:t>
            </a:r>
            <a:r>
              <a:rPr lang="pt-PT" dirty="0" smtClean="0"/>
              <a:t>, </a:t>
            </a:r>
            <a:r>
              <a:rPr lang="pt-PT" dirty="0" err="1" smtClean="0"/>
              <a:t>Apps</a:t>
            </a:r>
            <a:r>
              <a:rPr lang="pt-PT" dirty="0" smtClean="0"/>
              <a:t>, </a:t>
            </a:r>
            <a:r>
              <a:rPr lang="pt-PT" dirty="0" err="1" smtClean="0"/>
              <a:t>Apps</a:t>
            </a:r>
            <a:r>
              <a:rPr lang="pt-PT" smtClean="0"/>
              <a:t>, …</a:t>
            </a:r>
            <a:endParaRPr lang="pt-PT" dirty="0" smtClean="0"/>
          </a:p>
          <a:p>
            <a:r>
              <a:rPr lang="pt-PT" dirty="0" err="1"/>
              <a:t>Bitcoin</a:t>
            </a:r>
            <a:endParaRPr lang="pt-PT" dirty="0"/>
          </a:p>
          <a:p>
            <a:r>
              <a:rPr lang="pt-PT" dirty="0" err="1" smtClean="0"/>
              <a:t>MOOCs</a:t>
            </a:r>
            <a:r>
              <a:rPr lang="pt-PT" dirty="0" smtClean="0"/>
              <a:t> (for </a:t>
            </a:r>
            <a:r>
              <a:rPr lang="pt-PT" dirty="0" err="1" smtClean="0"/>
              <a:t>life-long</a:t>
            </a:r>
            <a:r>
              <a:rPr lang="pt-PT" dirty="0" smtClean="0"/>
              <a:t> </a:t>
            </a:r>
            <a:r>
              <a:rPr lang="pt-PT" dirty="0" err="1" smtClean="0"/>
              <a:t>learning</a:t>
            </a:r>
            <a:r>
              <a:rPr lang="pt-PT" dirty="0" smtClean="0"/>
              <a:t>)</a:t>
            </a:r>
          </a:p>
          <a:p>
            <a:r>
              <a:rPr lang="pt-PT" dirty="0" smtClean="0"/>
              <a:t>QR-</a:t>
            </a:r>
            <a:r>
              <a:rPr lang="pt-PT" dirty="0" err="1" smtClean="0"/>
              <a:t>Codes</a:t>
            </a:r>
            <a:endParaRPr lang="pt-PT" dirty="0" smtClean="0"/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772816"/>
            <a:ext cx="1151012" cy="1387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16" y="5051175"/>
            <a:ext cx="1544960" cy="15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IDNs</a:t>
            </a:r>
            <a:r>
              <a:rPr lang="pt-PT" dirty="0" smtClean="0"/>
              <a:t> - Exemplos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616624" cy="562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Novos </a:t>
            </a:r>
            <a:r>
              <a:rPr lang="pt-PT" dirty="0" err="1" smtClean="0"/>
              <a:t>gTLDs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447633"/>
              </p:ext>
            </p:extLst>
          </p:nvPr>
        </p:nvGraphicFramePr>
        <p:xfrm>
          <a:off x="1259632" y="1268760"/>
          <a:ext cx="6336704" cy="5472607"/>
        </p:xfrm>
        <a:graphic>
          <a:graphicData uri="http://schemas.openxmlformats.org/drawingml/2006/table">
            <a:tbl>
              <a:tblPr/>
              <a:tblGrid>
                <a:gridCol w="3168352"/>
                <a:gridCol w="3168352"/>
              </a:tblGrid>
              <a:tr h="240445">
                <a:tc>
                  <a:txBody>
                    <a:bodyPr/>
                    <a:lstStyle/>
                    <a:p>
                      <a:endParaRPr lang="pt-PT" sz="900"/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900"/>
                    </a:p>
                  </a:txBody>
                  <a:tcPr marL="45218" marR="45218" marT="22609" marB="22609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4 October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ALSACE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 October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ALLFINANZ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 October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IBM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 October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FORSALE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60210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27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vermögensberatung (xn--vermgensberatung-pwb) – German for "financial advice"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60210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27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vermögensberater (xn--vermgensberater-ctb) – German for "financial advisor"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212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27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рус (xn--p1acf) – Russian for "Russian"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27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TUI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27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DVAG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27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POHL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23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WORK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23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CASA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23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BUDAPEST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19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WORLD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15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FLY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15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NEXUS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15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CHANNEL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4044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</a:rPr>
                        <a:t>15 September 2014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PROF</a:t>
                      </a:r>
                    </a:p>
                  </a:txBody>
                  <a:tcPr marL="45218" marR="45218" marT="22609" marB="22609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Novos </a:t>
            </a:r>
            <a:r>
              <a:rPr lang="pt-PT" dirty="0" err="1" smtClean="0"/>
              <a:t>gTLDs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010884"/>
              </p:ext>
            </p:extLst>
          </p:nvPr>
        </p:nvGraphicFramePr>
        <p:xfrm>
          <a:off x="611560" y="1124744"/>
          <a:ext cx="7848872" cy="5544612"/>
        </p:xfrm>
        <a:graphic>
          <a:graphicData uri="http://schemas.openxmlformats.org/drawingml/2006/table">
            <a:tbl>
              <a:tblPr/>
              <a:tblGrid>
                <a:gridCol w="3924436"/>
                <a:gridCol w="3924436"/>
              </a:tblGrid>
              <a:tr h="403144">
                <a:tc>
                  <a:txBody>
                    <a:bodyPr/>
                    <a:lstStyle/>
                    <a:p>
                      <a:endParaRPr lang="pt-PT" sz="1500"/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500"/>
                    </a:p>
                  </a:txBody>
                  <a:tcPr marL="74815" marR="74815" marT="37407" marB="37407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27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GMAIL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27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GBIZ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27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OTSUKA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22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BUSINESS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70688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22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pt-PT" sz="1500">
                          <a:effectLst/>
                        </a:rPr>
                        <a:t>企业 </a:t>
                      </a:r>
                      <a:r>
                        <a:rPr lang="pt-PT" altLang="ja-JP" sz="1500">
                          <a:effectLst/>
                        </a:rPr>
                        <a:t>(</a:t>
                      </a:r>
                      <a:r>
                        <a:rPr lang="pt-PT" sz="1500">
                          <a:effectLst/>
                        </a:rPr>
                        <a:t>xn--vhquv) – chinese for "enterprise"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22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NETWORK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16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CLICK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16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DIET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16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HOW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16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OOO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16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UOL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4031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>
                          <a:effectLst/>
                        </a:rPr>
                        <a:t>16 August 2014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500" dirty="0">
                          <a:effectLst/>
                        </a:rPr>
                        <a:t>HELP</a:t>
                      </a:r>
                    </a:p>
                  </a:txBody>
                  <a:tcPr marL="74815" marR="74815" marT="37407" marB="37407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IBM PS-</a:t>
            </a:r>
            <a:r>
              <a:rPr lang="pt-PT" dirty="0" err="1"/>
              <a:t>ValuePoint</a:t>
            </a:r>
            <a:r>
              <a:rPr lang="pt-PT" dirty="0"/>
              <a:t> 433SX-S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CPU </a:t>
            </a:r>
            <a:r>
              <a:rPr lang="pt-PT" dirty="0"/>
              <a:t>486 SX 33 </a:t>
            </a:r>
            <a:r>
              <a:rPr lang="pt-PT" dirty="0" smtClean="0"/>
              <a:t>MHz</a:t>
            </a:r>
          </a:p>
          <a:p>
            <a:r>
              <a:rPr lang="pt-PT" dirty="0" smtClean="0"/>
              <a:t>RAM - 8 </a:t>
            </a:r>
            <a:r>
              <a:rPr lang="pt-PT" dirty="0" err="1" smtClean="0"/>
              <a:t>Mbytes</a:t>
            </a:r>
            <a:r>
              <a:rPr lang="pt-PT" dirty="0" smtClean="0"/>
              <a:t> </a:t>
            </a:r>
            <a:r>
              <a:rPr lang="pt-PT" dirty="0" err="1" smtClean="0"/>
              <a:t>Ram</a:t>
            </a:r>
            <a:endParaRPr lang="pt-PT" dirty="0"/>
          </a:p>
          <a:p>
            <a:r>
              <a:rPr lang="pt-PT" dirty="0" smtClean="0"/>
              <a:t>Disco -</a:t>
            </a:r>
            <a:r>
              <a:rPr lang="pt-PT" dirty="0"/>
              <a:t> 133 </a:t>
            </a:r>
            <a:r>
              <a:rPr lang="pt-PT" dirty="0" smtClean="0"/>
              <a:t>MB</a:t>
            </a:r>
          </a:p>
          <a:p>
            <a:r>
              <a:rPr lang="pt-PT" dirty="0" smtClean="0"/>
              <a:t>Leitor Diskettes</a:t>
            </a:r>
          </a:p>
          <a:p>
            <a:r>
              <a:rPr lang="pt-PT" dirty="0" smtClean="0"/>
              <a:t>VGA 14‘, a cores</a:t>
            </a:r>
          </a:p>
          <a:p>
            <a:endParaRPr lang="pt-PT" dirty="0"/>
          </a:p>
          <a:p>
            <a:r>
              <a:rPr lang="pt-PT" dirty="0" smtClean="0"/>
              <a:t>Sem </a:t>
            </a:r>
            <a:r>
              <a:rPr lang="pt-PT" smtClean="0"/>
              <a:t>rede Ethernet</a:t>
            </a:r>
            <a:endParaRPr 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02446"/>
            <a:ext cx="2988940" cy="19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Novos </a:t>
            </a:r>
            <a:r>
              <a:rPr lang="pt-PT" dirty="0" err="1" smtClean="0"/>
              <a:t>gTLDs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538455"/>
              </p:ext>
            </p:extLst>
          </p:nvPr>
        </p:nvGraphicFramePr>
        <p:xfrm>
          <a:off x="899592" y="1268760"/>
          <a:ext cx="7056784" cy="5472606"/>
        </p:xfrm>
        <a:graphic>
          <a:graphicData uri="http://schemas.openxmlformats.org/drawingml/2006/table">
            <a:tbl>
              <a:tblPr/>
              <a:tblGrid>
                <a:gridCol w="3528392"/>
                <a:gridCol w="3528392"/>
              </a:tblGrid>
              <a:tr h="291819">
                <a:tc>
                  <a:txBody>
                    <a:bodyPr/>
                    <a:lstStyle/>
                    <a:p>
                      <a:endParaRPr lang="pt-PT" sz="1100"/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100"/>
                    </a:p>
                  </a:txBody>
                  <a:tcPr marL="54864" marR="54864" marT="27432" marB="2743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30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WEBSITE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28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>
                          <a:effectLst/>
                        </a:rPr>
                        <a:t>موقع (</a:t>
                      </a:r>
                      <a:r>
                        <a:rPr lang="pt-PT" sz="1100">
                          <a:effectLst/>
                        </a:rPr>
                        <a:t>xn--4gbrim) – Arabic for "site"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YACHTS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RIO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HOMES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AUTOS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VERSICHERUNG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REISE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MOTORCYCLES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51168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22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pt-PT" sz="1100">
                          <a:effectLst/>
                        </a:rPr>
                        <a:t>商标 </a:t>
                      </a:r>
                      <a:r>
                        <a:rPr lang="pt-PT" altLang="ja-JP" sz="1100">
                          <a:effectLst/>
                        </a:rPr>
                        <a:t>(</a:t>
                      </a:r>
                      <a:r>
                        <a:rPr lang="pt-PT" sz="1100">
                          <a:effectLst/>
                        </a:rPr>
                        <a:t>xn--czr694b) – Chinese for "trademark"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15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GUIDE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15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AUDIO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15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HIPHOP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15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LOANS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15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CHURCH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15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LIFE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2918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15 May 2014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BEER</a:t>
                      </a:r>
                    </a:p>
                  </a:txBody>
                  <a:tcPr marL="54864" marR="54864" marT="27432" marB="27432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5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Novos </a:t>
            </a:r>
            <a:r>
              <a:rPr lang="pt-PT" dirty="0" err="1" smtClean="0"/>
              <a:t>gTLDs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639321"/>
              </p:ext>
            </p:extLst>
          </p:nvPr>
        </p:nvGraphicFramePr>
        <p:xfrm>
          <a:off x="1115616" y="1124744"/>
          <a:ext cx="6912768" cy="5616629"/>
        </p:xfrm>
        <a:graphic>
          <a:graphicData uri="http://schemas.openxmlformats.org/drawingml/2006/table">
            <a:tbl>
              <a:tblPr/>
              <a:tblGrid>
                <a:gridCol w="3456384"/>
                <a:gridCol w="3456384"/>
              </a:tblGrid>
              <a:tr h="312035">
                <a:tc>
                  <a:txBody>
                    <a:bodyPr/>
                    <a:lstStyle/>
                    <a:p>
                      <a:endParaRPr lang="pt-PT" sz="1100"/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100"/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14 </a:t>
                      </a:r>
                      <a:r>
                        <a:rPr lang="pt-PT" sz="1100" dirty="0" err="1">
                          <a:effectLst/>
                        </a:rPr>
                        <a:t>November</a:t>
                      </a:r>
                      <a:r>
                        <a:rPr lang="pt-PT" sz="1100" dirty="0">
                          <a:effectLst/>
                        </a:rPr>
                        <a:t>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cap="all">
                          <a:effectLst/>
                        </a:rPr>
                        <a:t>bike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VENTURES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CAMERA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CLOTHING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LIGHTING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SINGLES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VOYAGE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GURU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HOLDINGS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06 November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EQUIPMENT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23 October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1100">
                          <a:effectLst/>
                        </a:rPr>
                        <a:t>شبكة (</a:t>
                      </a:r>
                      <a:r>
                        <a:rPr lang="pt-PT" sz="1100">
                          <a:effectLst/>
                        </a:rPr>
                        <a:t>xn--ngbc5azd) – Arabic for "web/network"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23 October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Cyrl-AZ" sz="1100">
                          <a:effectLst/>
                        </a:rPr>
                        <a:t>онлайн (</a:t>
                      </a:r>
                      <a:r>
                        <a:rPr lang="pt-PT" sz="1100">
                          <a:effectLst/>
                        </a:rPr>
                        <a:t>xn--80asehdb) – Russian for "online"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23 October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сайт (xn--80aswg) – Russian for "site"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  <a:tr h="54606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23 October 2013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pt-PT" sz="1100" dirty="0">
                          <a:effectLst/>
                        </a:rPr>
                        <a:t>游戏</a:t>
                      </a:r>
                      <a:r>
                        <a:rPr lang="pt-PT" altLang="ja-JP" sz="1100" dirty="0">
                          <a:effectLst/>
                        </a:rPr>
                        <a:t>(</a:t>
                      </a:r>
                      <a:r>
                        <a:rPr lang="pt-PT" sz="1100" dirty="0" err="1">
                          <a:effectLst/>
                        </a:rPr>
                        <a:t>xn</a:t>
                      </a:r>
                      <a:r>
                        <a:rPr lang="pt-PT" sz="1100" dirty="0">
                          <a:effectLst/>
                        </a:rPr>
                        <a:t>--unup4y) – </a:t>
                      </a:r>
                      <a:r>
                        <a:rPr lang="pt-PT" sz="1100" dirty="0" err="1">
                          <a:effectLst/>
                        </a:rPr>
                        <a:t>Chinese</a:t>
                      </a:r>
                      <a:r>
                        <a:rPr lang="pt-PT" sz="1100" dirty="0">
                          <a:effectLst/>
                        </a:rPr>
                        <a:t> for "game(s)"</a:t>
                      </a:r>
                    </a:p>
                  </a:txBody>
                  <a:tcPr marL="57150" marR="57150" marT="28575" marB="28575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8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235"/>
            <a:ext cx="9144000" cy="50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247650"/>
            <a:ext cx="716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PT" kern="0" dirty="0" smtClean="0"/>
              <a:t>Exame Informática – Março 2014</a:t>
            </a:r>
            <a:endParaRPr lang="pt-PT" kern="0" dirty="0"/>
          </a:p>
        </p:txBody>
      </p:sp>
    </p:spTree>
    <p:extLst>
      <p:ext uri="{BB962C8B-B14F-4D97-AF65-F5344CB8AC3E}">
        <p14:creationId xmlns:p14="http://schemas.microsoft.com/office/powerpoint/2010/main" val="3847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Visão sistémica fundamental</a:t>
            </a:r>
          </a:p>
          <a:p>
            <a:pPr lvl="1"/>
            <a:r>
              <a:rPr lang="pt-PT" dirty="0" smtClean="0"/>
              <a:t>Vai haver computadores EM TUDO</a:t>
            </a:r>
          </a:p>
          <a:p>
            <a:pPr lvl="1"/>
            <a:r>
              <a:rPr lang="pt-PT" dirty="0" smtClean="0"/>
              <a:t>Interdisciplinaridade / Multidisciplinaridade</a:t>
            </a:r>
          </a:p>
          <a:p>
            <a:pPr lvl="1"/>
            <a:r>
              <a:rPr lang="pt-PT" dirty="0" smtClean="0"/>
              <a:t>Soft </a:t>
            </a:r>
            <a:r>
              <a:rPr lang="pt-PT" dirty="0" err="1" smtClean="0"/>
              <a:t>skills</a:t>
            </a:r>
            <a:endParaRPr lang="pt-PT" dirty="0" smtClean="0"/>
          </a:p>
          <a:p>
            <a:pPr lvl="1"/>
            <a:endParaRPr lang="pt-PT" dirty="0"/>
          </a:p>
          <a:p>
            <a:r>
              <a:rPr lang="pt-PT" dirty="0" smtClean="0"/>
              <a:t>Tudo vai mudar muito depressa</a:t>
            </a:r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Quem quer controlar a Internet?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75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1994 – Alguns Factos </a:t>
            </a:r>
            <a:r>
              <a:rPr lang="pt-PT" sz="1800" dirty="0" smtClean="0"/>
              <a:t>(</a:t>
            </a:r>
            <a:r>
              <a:rPr lang="pt-PT" sz="1800" dirty="0"/>
              <a:t>http://</a:t>
            </a:r>
            <a:r>
              <a:rPr lang="pt-PT" sz="1800" dirty="0" smtClean="0"/>
              <a:t>www.computerhope.com/history/1994.htm)</a:t>
            </a:r>
            <a:endParaRPr lang="pt-PT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Quick Response Barcode is invented by Denso </a:t>
            </a:r>
            <a:r>
              <a:rPr lang="en-US" dirty="0" smtClean="0"/>
              <a:t>Wave</a:t>
            </a:r>
          </a:p>
          <a:p>
            <a:r>
              <a:rPr lang="en-US" dirty="0"/>
              <a:t>Vice President Al Gore makes a speech where he coins the term "Information </a:t>
            </a:r>
            <a:r>
              <a:rPr lang="en-US" dirty="0" smtClean="0"/>
              <a:t>Superhighway”</a:t>
            </a:r>
            <a:endParaRPr lang="en-US" dirty="0"/>
          </a:p>
          <a:p>
            <a:r>
              <a:rPr lang="en-US" dirty="0"/>
              <a:t>Intel releases the second generation of Intel Pentium processors on March 7, </a:t>
            </a:r>
            <a:r>
              <a:rPr lang="en-US" dirty="0" smtClean="0"/>
              <a:t>1994</a:t>
            </a:r>
          </a:p>
          <a:p>
            <a:endParaRPr lang="en-US" dirty="0" smtClean="0"/>
          </a:p>
          <a:p>
            <a:pPr lvl="1"/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4067540"/>
            <a:ext cx="74866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1994 – Alguns Factos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e-mail hoax "Good Times virus" is first sent out in e-mail</a:t>
            </a:r>
            <a:r>
              <a:rPr lang="en-US" dirty="0" smtClean="0"/>
              <a:t>.</a:t>
            </a:r>
          </a:p>
          <a:p>
            <a:r>
              <a:rPr lang="pt-PT" dirty="0" err="1" smtClean="0"/>
              <a:t>Rasamus</a:t>
            </a:r>
            <a:r>
              <a:rPr lang="pt-PT" dirty="0" smtClean="0"/>
              <a:t> </a:t>
            </a:r>
            <a:r>
              <a:rPr lang="pt-PT" dirty="0" err="1" smtClean="0"/>
              <a:t>Lerdorf</a:t>
            </a:r>
            <a:r>
              <a:rPr lang="pt-PT" dirty="0" smtClean="0"/>
              <a:t> </a:t>
            </a:r>
            <a:r>
              <a:rPr lang="pt-PT" dirty="0" err="1" smtClean="0"/>
              <a:t>introduces</a:t>
            </a:r>
            <a:r>
              <a:rPr lang="pt-PT" dirty="0"/>
              <a:t> </a:t>
            </a:r>
            <a:r>
              <a:rPr lang="pt-PT" dirty="0" smtClean="0"/>
              <a:t>PHP</a:t>
            </a:r>
          </a:p>
          <a:p>
            <a:r>
              <a:rPr lang="en-US" dirty="0"/>
              <a:t>The W3C organization is founded by Tim Berners-Lee on October 1, 1994</a:t>
            </a:r>
            <a:r>
              <a:rPr lang="en-US" dirty="0" smtClean="0"/>
              <a:t>.</a:t>
            </a:r>
          </a:p>
          <a:p>
            <a:r>
              <a:rPr lang="en-US" dirty="0"/>
              <a:t>MS-DOS 6.22 was released April, </a:t>
            </a:r>
            <a:r>
              <a:rPr lang="en-US" dirty="0" smtClean="0"/>
              <a:t>1994</a:t>
            </a:r>
          </a:p>
          <a:p>
            <a:r>
              <a:rPr lang="en-US" dirty="0"/>
              <a:t>IBM releases OS/2 Warp.</a:t>
            </a:r>
          </a:p>
          <a:p>
            <a:r>
              <a:rPr lang="en-US" dirty="0"/>
              <a:t>Microsoft releases its beta for Windows 95, code named Chicago.</a:t>
            </a:r>
          </a:p>
          <a:p>
            <a:r>
              <a:rPr lang="en-US" dirty="0"/>
              <a:t>Netscape version 1 is released</a:t>
            </a:r>
            <a:r>
              <a:rPr lang="en-US" dirty="0" smtClean="0"/>
              <a:t>.</a:t>
            </a:r>
          </a:p>
          <a:p>
            <a:r>
              <a:rPr lang="en-US" dirty="0"/>
              <a:t>Amazon.com domain is registered November 1, 1994.</a:t>
            </a:r>
          </a:p>
          <a:p>
            <a:r>
              <a:rPr lang="en-US" dirty="0"/>
              <a:t>Live.com domain is registered December 28, </a:t>
            </a:r>
            <a:r>
              <a:rPr lang="en-US" dirty="0" smtClean="0"/>
              <a:t>1994</a:t>
            </a:r>
            <a:endParaRPr lang="en-US" dirty="0"/>
          </a:p>
          <a:p>
            <a:endParaRPr lang="en-US" dirty="0" smtClean="0"/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36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Java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was originally developed by James Gosling at Sun </a:t>
            </a:r>
            <a:r>
              <a:rPr lang="en-US" dirty="0" smtClean="0"/>
              <a:t>Microsystems</a:t>
            </a:r>
          </a:p>
          <a:p>
            <a:endParaRPr lang="en-US" dirty="0"/>
          </a:p>
          <a:p>
            <a:r>
              <a:rPr lang="en-US" dirty="0" err="1" smtClean="0"/>
              <a:t>Em</a:t>
            </a:r>
            <a:r>
              <a:rPr lang="en-US" dirty="0" smtClean="0"/>
              <a:t> 1995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28421"/>
            <a:ext cx="2088232" cy="38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 FCCN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74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des de Computadores&amp;#x0D;&amp;#x0A;&amp;#x0D;&amp;#x0A;2.º sem – 2008/09&amp;#x0D;&amp;#x0A;&amp;#x0D;&amp;#x0A;LTIC&amp;#x0D;&amp;#x0A;&amp;#x0D;&amp;#x0A;&amp;#x0D;&amp;#x0A;Pedro Veiga&amp;quot;&quot;/&gt;&lt;property id=&quot;20307&quot; value=&quot;283&quot;/&gt;&lt;/object&gt;&lt;object type=&quot;3&quot; unique_id=&quot;10005&quot;&gt;&lt;property id=&quot;20148&quot; value=&quot;5&quot;/&gt;&lt;property id=&quot;20300&quot; value=&quot;Slide 2 - &amp;quot;Objectivos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Tópicos&amp;quot;&quot;/&gt;&lt;property id=&quot;20307&quot; value=&quot;320&quot;/&gt;&lt;/object&gt;&lt;object type=&quot;3&quot; unique_id=&quot;10007&quot;&gt;&lt;property id=&quot;20148&quot; value=&quot;5&quot;/&gt;&lt;property id=&quot;20300&quot; value=&quot;Slide 4 - &amp;quot;Geral&amp;#x0D;&amp;#x0A;&amp;quot;&quot;/&gt;&lt;property id=&quot;20307&quot; value=&quot;325&quot;/&gt;&lt;/object&gt;&lt;object type=&quot;3&quot; unique_id=&quot;10008&quot;&gt;&lt;property id=&quot;20148&quot; value=&quot;5&quot;/&gt;&lt;property id=&quot;20300&quot; value=&quot;Slide 5 - &amp;quot;ECTS&amp;#x0D;&amp;#x0A;&amp;quot;&quot;/&gt;&lt;property id=&quot;20307&quot; value=&quot;326&quot;/&gt;&lt;/object&gt;&lt;object type=&quot;3&quot; unique_id=&quot;10009&quot;&gt;&lt;property id=&quot;20148&quot; value=&quot;5&quot;/&gt;&lt;property id=&quot;20300&quot; value=&quot;Slide 6 - &amp;quot;Funcionamento das Aulas&amp;quot;&quot;/&gt;&lt;property id=&quot;20307&quot; value=&quot;321&quot;/&gt;&lt;/object&gt;&lt;object type=&quot;3&quot; unique_id=&quot;10010&quot;&gt;&lt;property id=&quot;20148&quot; value=&quot;5&quot;/&gt;&lt;property id=&quot;20300&quot; value=&quot;Slide 7 - &amp;quot;Ética e Deontologia&amp;quot;&quot;/&gt;&lt;property id=&quot;20307&quot; value=&quot;322&quot;/&gt;&lt;/object&gt;&lt;object type=&quot;3&quot; unique_id=&quot;10011&quot;&gt;&lt;property id=&quot;20148&quot; value=&quot;5&quot;/&gt;&lt;property id=&quot;20300&quot; value=&quot;Slide 8 - &amp;quot;Ética e Deontologia&amp;quot;&quot;/&gt;&lt;property id=&quot;20307&quot; value=&quot;323&quot;/&gt;&lt;/object&gt;&lt;object type=&quot;3&quot; unique_id=&quot;10012&quot;&gt;&lt;property id=&quot;20148&quot; value=&quot;5&quot;/&gt;&lt;property id=&quot;20300&quot; value=&quot;Slide 9 - &amp;quot;Avaliação Conhecimentos&amp;quot;&quot;/&gt;&lt;property id=&quot;20307&quot; value=&quot;333&quot;/&gt;&lt;/object&gt;&lt;object type=&quot;3&quot; unique_id=&quot;10013&quot;&gt;&lt;property id=&quot;20148&quot; value=&quot;5&quot;/&gt;&lt;property id=&quot;20300&quot; value=&quot;Slide 10 - &amp;quot;Outros Aspectos a Considerar&amp;quot;&quot;/&gt;&lt;property id=&quot;20307&quot; value=&quot;324&quot;/&gt;&lt;/object&gt;&lt;object type=&quot;3&quot; unique_id=&quot;10014&quot;&gt;&lt;property id=&quot;20148&quot; value=&quot;5&quot;/&gt;&lt;property id=&quot;20300&quot; value=&quot;Slide 11 - &amp;quot;Apoio na Internet&amp;quot;&quot;/&gt;&lt;property id=&quot;20307&quot; value=&quot;327&quot;/&gt;&lt;/object&gt;&lt;object type=&quot;3&quot; unique_id=&quot;10015&quot;&gt;&lt;property id=&quot;20148&quot; value=&quot;5&quot;/&gt;&lt;property id=&quot;20300&quot; value=&quot;Slide 12 - &amp;quot;Bibliografia&amp;quot;&quot;/&gt;&lt;property id=&quot;20307&quot; value=&quot;328&quot;/&gt;&lt;/object&gt;&lt;object type=&quot;3&quot; unique_id=&quot;10016&quot;&gt;&lt;property id=&quot;20148&quot; value=&quot;5&quot;/&gt;&lt;property id=&quot;20300&quot; value=&quot;Slide 13 - &amp;quot;Redes de Computadores e a Internet&amp;quot;&quot;/&gt;&lt;property id=&quot;20307&quot; value=&quot;332&quot;/&gt;&lt;/object&gt;&lt;object type=&quot;3&quot; unique_id=&quot;10017&quot;&gt;&lt;property id=&quot;20148&quot; value=&quot;5&quot;/&gt;&lt;property id=&quot;20300&quot; value=&quot;Slide 14 - &amp;quot;Como apareceu a Internet?&amp;quot;&quot;/&gt;&lt;property id=&quot;20307&quot; value=&quot;285&quot;/&gt;&lt;/object&gt;&lt;object type=&quot;3&quot; unique_id=&quot;10018&quot;&gt;&lt;property id=&quot;20148&quot; value=&quot;5&quot;/&gt;&lt;property id=&quot;20300&quot; value=&quot;Slide 15 - &amp;quot;Comunicação entre 2 computadores&amp;quot;&quot;/&gt;&lt;property id=&quot;20307&quot; value=&quot;287&quot;/&gt;&lt;/object&gt;&lt;object type=&quot;3&quot; unique_id=&quot;10019&quot;&gt;&lt;property id=&quot;20148&quot; value=&quot;5&quot;/&gt;&lt;property id=&quot;20300&quot; value=&quot;Slide 16 - &amp;quot;Protocolo&amp;quot;&quot;/&gt;&lt;property id=&quot;20307&quot; value=&quot;331&quot;/&gt;&lt;/object&gt;&lt;object type=&quot;3&quot; unique_id=&quot;10020&quot;&gt;&lt;property id=&quot;20148&quot; value=&quot;5&quot;/&gt;&lt;property id=&quot;20300&quot; value=&quot;Slide 17&quot;/&gt;&lt;property id=&quot;20307&quot; value=&quot;330&quot;/&gt;&lt;/object&gt;&lt;object type=&quot;3&quot; unique_id=&quot;10021&quot;&gt;&lt;property id=&quot;20148&quot; value=&quot;5&quot;/&gt;&lt;property id=&quot;20300&quot; value=&quot;Slide 18 - &amp;quot;Elementos da Rede&amp;quot;&quot;/&gt;&lt;property id=&quot;20307&quot; value=&quot;334&quot;/&gt;&lt;/object&gt;&lt;object type=&quot;3&quot; unique_id=&quot;10022&quot;&gt;&lt;property id=&quot;20148&quot; value=&quot;5&quot;/&gt;&lt;property id=&quot;20300&quot; value=&quot;Slide 19 - &amp;quot;Zonas da Rede&amp;quot;&quot;/&gt;&lt;property id=&quot;20307&quot; value=&quot;335&quot;/&gt;&lt;/object&gt;&lt;object type=&quot;3&quot; unique_id=&quot;10023&quot;&gt;&lt;property id=&quot;20148&quot; value=&quot;5&quot;/&gt;&lt;property id=&quot;20300&quot; value=&quot;Slide 20 - &amp;quot;Rede de Acesso&amp;quot;&quot;/&gt;&lt;property id=&quot;20307&quot; value=&quot;338&quot;/&gt;&lt;/object&gt;&lt;object type=&quot;3&quot; unique_id=&quot;10024&quot;&gt;&lt;property id=&quot;20148&quot; value=&quot;5&quot;/&gt;&lt;property id=&quot;20300&quot; value=&quot;Slide 21 - &amp;quot;Normalização&amp;quot;&quot;/&gt;&lt;property id=&quot;20307&quot; value=&quot;340&quot;/&gt;&lt;/object&gt;&lt;object type=&quot;3&quot; unique_id=&quot;10025&quot;&gt;&lt;property id=&quot;20148&quot; value=&quot;5&quot;/&gt;&lt;property id=&quot;20300&quot; value=&quot;Slide 22 - &amp;quot;RCTS&amp;quot;&quot;/&gt;&lt;property id=&quot;20307&quot; value=&quot;336&quot;/&gt;&lt;/object&gt;&lt;object type=&quot;3&quot; unique_id=&quot;10026&quot;&gt;&lt;property id=&quot;20148&quot; value=&quot;5&quot;/&gt;&lt;property id=&quot;20300&quot; value=&quot;Slide 23 - &amp;quot;Sistemas Terminais&amp;quot;&quot;/&gt;&lt;property id=&quot;20307&quot; value=&quot;337&quot;/&gt;&lt;/object&gt;&lt;object type=&quot;3&quot; unique_id=&quot;10027&quot;&gt;&lt;property id=&quot;20148&quot; value=&quot;5&quot;/&gt;&lt;property id=&quot;20300&quot; value=&quot;Slide 24&quot;/&gt;&lt;property id=&quot;20307&quot; value=&quot;339&quot;/&gt;&lt;/object&gt;&lt;object type=&quot;3&quot; unique_id=&quot;10028&quot;&gt;&lt;property id=&quot;20148&quot; value=&quot;5&quot;/&gt;&lt;property id=&quot;20300&quot; value=&quot;Slide 25 - &amp;quot;Conceitos Fundamentais&amp;#x0D;&amp;#x0A;em&amp;#x0D;&amp;#x0A;Redes de Computadores&amp;quot;&quot;/&gt;&lt;property id=&quot;20307&quot; value=&quot;342&quot;/&gt;&lt;/object&gt;&lt;object type=&quot;3&quot; unique_id=&quot;10029&quot;&gt;&lt;property id=&quot;20148&quot; value=&quot;5&quot;/&gt;&lt;property id=&quot;20300&quot; value=&quot;Slide 26 - &amp;quot;Tipos de Comutação&amp;quot;&quot;/&gt;&lt;property id=&quot;20307&quot; value=&quot;341&quot;/&gt;&lt;/object&gt;&lt;object type=&quot;3&quot; unique_id=&quot;10030&quot;&gt;&lt;property id=&quot;20148&quot; value=&quot;5&quot;/&gt;&lt;property id=&quot;20300&quot; value=&quot;Slide 27 - &amp;quot;Multiplexagem&amp;quot;&quot;/&gt;&lt;property id=&quot;20307&quot; value=&quot;343&quot;/&gt;&lt;/object&gt;&lt;object type=&quot;3&quot; unique_id=&quot;10031&quot;&gt;&lt;property id=&quot;20148&quot; value=&quot;5&quot;/&gt;&lt;property id=&quot;20300&quot; value=&quot;Slide 28 - &amp;quot;Comutação de Pacotes&amp;quot;&quot;/&gt;&lt;property id=&quot;20307&quot; value=&quot;344&quot;/&gt;&lt;/object&gt;&lt;object type=&quot;3&quot; unique_id=&quot;10032&quot;&gt;&lt;property id=&quot;20148&quot; value=&quot;5&quot;/&gt;&lt;property id=&quot;20300&quot; value=&quot;Slide 29 - &amp;quot;Comutador&amp;quot;&quot;/&gt;&lt;property id=&quot;20307&quot; value=&quot;345&quot;/&gt;&lt;/object&gt;&lt;object type=&quot;3&quot; unique_id=&quot;10033&quot;&gt;&lt;property id=&quot;20148&quot; value=&quot;5&quot;/&gt;&lt;property id=&quot;20300&quot; value=&quot;Slide 30 - &amp;quot;Comutador&amp;quot;&quot;/&gt;&lt;property id=&quot;20307&quot; value=&quot;346&quot;/&gt;&lt;/object&gt;&lt;object type=&quot;3&quot; unique_id=&quot;10034&quot;&gt;&lt;property id=&quot;20148&quot; value=&quot;5&quot;/&gt;&lt;property id=&quot;20300&quot; value=&quot;Slide 31 - &amp;quot;Atraso&amp;quot;&quot;/&gt;&lt;property id=&quot;20307&quot; value=&quot;347&quot;/&gt;&lt;/object&gt;&lt;object type=&quot;3&quot; unique_id=&quot;10035&quot;&gt;&lt;property id=&quot;20148&quot; value=&quot;5&quot;/&gt;&lt;property id=&quot;20300&quot; value=&quot;Slide 32 - &amp;quot;Tipos de Atraso&amp;quot;&quot;/&gt;&lt;property id=&quot;20307&quot; value=&quot;348&quot;/&gt;&lt;/object&gt;&lt;object type=&quot;3&quot; unique_id=&quot;10036&quot;&gt;&lt;property id=&quot;20148&quot; value=&quot;5&quot;/&gt;&lt;property id=&quot;20300&quot; value=&quot;Slide 33 - &amp;quot;Perdas de Informação&amp;quot;&quot;/&gt;&lt;property id=&quot;20307&quot; value=&quot;349&quot;/&gt;&lt;/object&gt;&lt;object type=&quot;3&quot; unique_id=&quot;10037&quot;&gt;&lt;property id=&quot;20148&quot; value=&quot;5&quot;/&gt;&lt;property id=&quot;20300&quot; value=&quot;Slide 34 - &amp;quot;Controlo de Fluxo (flow control)&amp;quot;&quot;/&gt;&lt;property id=&quot;20307&quot; value=&quot;353&quot;/&gt;&lt;/object&gt;&lt;object type=&quot;3&quot; unique_id=&quot;10038&quot;&gt;&lt;property id=&quot;20148&quot; value=&quot;5&quot;/&gt;&lt;property id=&quot;20300&quot; value=&quot;Slide 35 - &amp;quot;Alguns comandos&amp;quot;&quot;/&gt;&lt;property id=&quot;20307&quot; value=&quot;350&quot;/&gt;&lt;/object&gt;&lt;object type=&quot;3&quot; unique_id=&quot;10039&quot;&gt;&lt;property id=&quot;20148&quot; value=&quot;5&quot;/&gt;&lt;property id=&quot;20300&quot; value=&quot;Slide 36 - &amp;quot;Modelos de Camadas&amp;quot;&quot;/&gt;&lt;property id=&quot;20307&quot; value=&quot;351&quot;/&gt;&lt;/object&gt;&lt;object type=&quot;3&quot; unique_id=&quot;10040&quot;&gt;&lt;property id=&quot;20148&quot; value=&quot;5&quot;/&gt;&lt;property id=&quot;20300&quot; value=&quot;Slide 37 - &amp;quot;Os Protocolos TCP/IP&amp;quot;&quot;/&gt;&lt;property id=&quot;20307&quot; value=&quot;315&quot;/&gt;&lt;/object&gt;&lt;object type=&quot;3&quot; unique_id=&quot;10041&quot;&gt;&lt;property id=&quot;20148&quot; value=&quot;5&quot;/&gt;&lt;property id=&quot;20300&quot; value=&quot;Slide 38 - &amp;quot;Camadas e Protocolos&amp;quot;&quot;/&gt;&lt;property id=&quot;20307&quot; value=&quot;352&quot;/&gt;&lt;/object&gt;&lt;object type=&quot;3&quot; unique_id=&quot;10042&quot;&gt;&lt;property id=&quot;20148&quot; value=&quot;5&quot;/&gt;&lt;property id=&quot;20300&quot; value=&quot;Slide 39 - &amp;quot;Camadas e Protocolos na Internet&amp;quot;&quot;/&gt;&lt;property id=&quot;20307&quot; value=&quot;355&quot;/&gt;&lt;/object&gt;&lt;object type=&quot;3&quot; unique_id=&quot;10043&quot;&gt;&lt;property id=&quot;20148&quot; value=&quot;5&quot;/&gt;&lt;property id=&quot;20300&quot; value=&quot;Slide 40 - &amp;quot;Processamento através das camadas&amp;quot;&quot;/&gt;&lt;property id=&quot;20307&quot; value=&quot;357&quot;/&gt;&lt;/object&gt;&lt;object type=&quot;3&quot; unique_id=&quot;10044&quot;&gt;&lt;property id=&quot;20148&quot; value=&quot;5&quot;/&gt;&lt;property id=&quot;20300&quot; value=&quot;Slide 41 - &amp;quot;Mensagem através das Camadas&amp;quot;&quot;/&gt;&lt;property id=&quot;20307&quot; value=&quot;358&quot;/&gt;&lt;/object&gt;&lt;object type=&quot;3&quot; unique_id=&quot;10045&quot;&gt;&lt;property id=&quot;20148&quot; value=&quot;5&quot;/&gt;&lt;property id=&quot;20300&quot; value=&quot;Slide 42 - &amp;quot;Camadas na Internet&amp;quot;&quot;/&gt;&lt;property id=&quot;20307&quot; value=&quot;354&quot;/&gt;&lt;/object&gt;&lt;object type=&quot;3&quot; unique_id=&quot;10046&quot;&gt;&lt;property id=&quot;20148&quot; value=&quot;5&quot;/&gt;&lt;property id=&quot;20300&quot; value=&quot;Slide 43 - &amp;quot;O Nível Aplicacional&amp;quot;&quot;/&gt;&lt;property id=&quot;20307&quot; value=&quot;359&quot;/&gt;&lt;/object&gt;&lt;object type=&quot;3&quot; unique_id=&quot;10047&quot;&gt;&lt;property id=&quot;20148&quot; value=&quot;5&quot;/&gt;&lt;property id=&quot;20300&quot; value=&quot;Slide 44 - &amp;quot;Arquitectura do Nível Aplicacional&amp;quot;&quot;/&gt;&lt;property id=&quot;20307&quot; value=&quot;360&quot;/&gt;&lt;/object&gt;&lt;object type=&quot;3&quot; unique_id=&quot;10048&quot;&gt;&lt;property id=&quot;20148&quot; value=&quot;5&quot;/&gt;&lt;property id=&quot;20300&quot; value=&quot;Slide 45 - &amp;quot;Da aplicação ao Transporte&amp;quot;&quot;/&gt;&lt;property id=&quot;20307&quot; value=&quot;361&quot;/&gt;&lt;/object&gt;&lt;object type=&quot;3&quot; unique_id=&quot;10049&quot;&gt;&lt;property id=&quot;20148&quot; value=&quot;5&quot;/&gt;&lt;property id=&quot;20300&quot; value=&quot;Slide 46 - &amp;quot;Transporte Fiável e Não Fiável&amp;quot;&quot;/&gt;&lt;property id=&quot;20307&quot; value=&quot;362&quot;/&gt;&lt;/object&gt;&lt;object type=&quot;3&quot; unique_id=&quot;10050&quot;&gt;&lt;property id=&quot;20148&quot; value=&quot;5&quot;/&gt;&lt;property id=&quot;20300&quot; value=&quot;Slide 47 - &amp;quot;TCP – Transmission Control Protocol&amp;quot;&quot;/&gt;&lt;property id=&quot;20307&quot; value=&quot;363&quot;/&gt;&lt;/object&gt;&lt;object type=&quot;3&quot; unique_id=&quot;10051&quot;&gt;&lt;property id=&quot;20148&quot; value=&quot;5&quot;/&gt;&lt;property id=&quot;20300&quot; value=&quot;Slide 48 - &amp;quot;Endereçamento Aplicacional&amp;quot;&quot;/&gt;&lt;property id=&quot;20307&quot; value=&quot;365&quot;/&gt;&lt;/object&gt;&lt;object type=&quot;3&quot; unique_id=&quot;10052&quot;&gt;&lt;property id=&quot;20148&quot; value=&quot;5&quot;/&gt;&lt;property id=&quot;20300&quot; value=&quot;Slide 49 - &amp;quot;Portos Standard&amp;quot;&quot;/&gt;&lt;property id=&quot;20307&quot; value=&quot;366&quot;/&gt;&lt;/object&gt;&lt;object type=&quot;3&quot; unique_id=&quot;10053&quot;&gt;&lt;property id=&quot;20148&quot; value=&quot;5&quot;/&gt;&lt;property id=&quot;20300&quot; value=&quot;Slide 50 - &amp;quot;UDP – User Datagram Protocol&amp;quot;&quot;/&gt;&lt;property id=&quot;20307&quot; value=&quot;364&quot;/&gt;&lt;/object&gt;&lt;object type=&quot;3&quot; unique_id=&quot;10054&quot;&gt;&lt;property id=&quot;20148&quot; value=&quot;5&quot;/&gt;&lt;property id=&quot;20300&quot; value=&quot;Slide 51 - &amp;quot;HTTP&amp;quot;&quot;/&gt;&lt;property id=&quot;20307&quot; value=&quot;367&quot;/&gt;&lt;/object&gt;&lt;object type=&quot;3&quot; unique_id=&quot;10055&quot;&gt;&lt;property id=&quot;20148&quot; value=&quot;5&quot;/&gt;&lt;property id=&quot;20300&quot; value=&quot;Slide 52 - &amp;quot;HTTP (Cliente e Servidor)&amp;quot;&quot;/&gt;&lt;property id=&quot;20307&quot; value=&quot;370&quot;/&gt;&lt;/object&gt;&lt;object type=&quot;3&quot; unique_id=&quot;10056&quot;&gt;&lt;property id=&quot;20148&quot; value=&quot;5&quot;/&gt;&lt;property id=&quot;20300&quot; value=&quot;Slide 53 - &amp;quot;RFCs e IETF&amp;quot;&quot;/&gt;&lt;property id=&quot;20307&quot; value=&quot;369&quot;/&gt;&lt;/object&gt;&lt;object type=&quot;3&quot; unique_id=&quot;10057&quot;&gt;&lt;property id=&quot;20148&quot; value=&quot;5&quot;/&gt;&lt;property id=&quot;20300&quot; value=&quot;Slide 54 - &amp;quot;HTTP – Protocolo&amp;quot;&quot;/&gt;&lt;property id=&quot;20307&quot; value=&quot;368&quot;/&gt;&lt;/object&gt;&lt;object type=&quot;3&quot; unique_id=&quot;10058&quot;&gt;&lt;property id=&quot;20148&quot; value=&quot;5&quot;/&gt;&lt;property id=&quot;20300&quot; value=&quot;Slide 55 - &amp;quot;HTTP - Protocolo&amp;quot;&quot;/&gt;&lt;property id=&quot;20307&quot; value=&quot;371&quot;/&gt;&lt;/object&gt;&lt;object type=&quot;3&quot; unique_id=&quot;10059&quot;&gt;&lt;property id=&quot;20148&quot; value=&quot;5&quot;/&gt;&lt;property id=&quot;20300&quot; value=&quot;Slide 56 - &amp;quot;HTTP (Cliente e Servidor)&amp;quot;&quot;/&gt;&lt;property id=&quot;20307&quot; value=&quot;372&quot;/&gt;&lt;/object&gt;&lt;object type=&quot;3&quot; unique_id=&quot;10060&quot;&gt;&lt;property id=&quot;20148&quot; value=&quot;5&quot;/&gt;&lt;property id=&quot;20300&quot; value=&quot;Slide 57 - &amp;quot;Página WWW&amp;quot;&quot;/&gt;&lt;property id=&quot;20307&quot; value=&quot;373&quot;/&gt;&lt;/object&gt;&lt;object type=&quot;3&quot; unique_id=&quot;10061&quot;&gt;&lt;property id=&quot;20148&quot; value=&quot;5&quot;/&gt;&lt;property id=&quot;20300&quot; value=&quot;Slide 58 - &amp;quot;Comunicação Cliente-Servidor&amp;quot;&quot;/&gt;&lt;property id=&quot;20307&quot; value=&quot;374&quot;/&gt;&lt;/object&gt;&lt;object type=&quot;3&quot; unique_id=&quot;10062&quot;&gt;&lt;property id=&quot;20148&quot; value=&quot;5&quot;/&gt;&lt;property id=&quot;20300&quot; value=&quot;Slide 59 - &amp;quot;Uso do TCP&amp;quot;&quot;/&gt;&lt;property id=&quot;20307&quot; value=&quot;375&quot;/&gt;&lt;/object&gt;&lt;object type=&quot;3&quot; unique_id=&quot;10063&quot;&gt;&lt;property id=&quot;20148&quot; value=&quot;5&quot;/&gt;&lt;property id=&quot;20300&quot; value=&quot;Slide 60 - &amp;quot;Do lado do Servidor&amp;quot;&quot;/&gt;&lt;property id=&quot;20307&quot; value=&quot;376&quot;/&gt;&lt;/object&gt;&lt;object type=&quot;3&quot; unique_id=&quot;10064&quot;&gt;&lt;property id=&quot;20148&quot; value=&quot;5&quot;/&gt;&lt;property id=&quot;20300&quot; value=&quot;Slide 61 - &amp;quot;Algumas Conclusões&amp;quot;&quot;/&gt;&lt;property id=&quot;20307&quot; value=&quot;385&quot;/&gt;&lt;/object&gt;&lt;object type=&quot;3&quot; unique_id=&quot;10065&quot;&gt;&lt;property id=&quot;20148&quot; value=&quot;5&quot;/&gt;&lt;property id=&quot;20300&quot; value=&quot;Slide 62 - &amp;quot;Proxy&amp;quot;&quot;/&gt;&lt;property id=&quot;20307&quot; value=&quot;377&quot;/&gt;&lt;/object&gt;&lt;object type=&quot;3&quot; unique_id=&quot;10066&quot;&gt;&lt;property id=&quot;20148&quot; value=&quot;5&quot;/&gt;&lt;property id=&quot;20300&quot; value=&quot;Slide 63 - &amp;quot;FTP&amp;quot;&quot;/&gt;&lt;property id=&quot;20307&quot; value=&quot;386&quot;/&gt;&lt;/object&gt;&lt;object type=&quot;3&quot; unique_id=&quot;10067&quot;&gt;&lt;property id=&quot;20148&quot; value=&quot;5&quot;/&gt;&lt;property id=&quot;20300&quot; value=&quot;Slide 65 - &amp;quot;Exemplo FTP&amp;quot;&quot;/&gt;&lt;property id=&quot;20307&quot; value=&quot;395&quot;/&gt;&lt;/object&gt;&lt;object type=&quot;3&quot; unique_id=&quot;10068&quot;&gt;&lt;property id=&quot;20148&quot; value=&quot;5&quot;/&gt;&lt;property id=&quot;20300&quot; value=&quot;Slide 66 - &amp;quot;O Correio Electrónico&amp;quot;&quot;/&gt;&lt;property id=&quot;20307&quot; value=&quot;387&quot;/&gt;&lt;/object&gt;&lt;object type=&quot;3&quot; unique_id=&quot;10069&quot;&gt;&lt;property id=&quot;20148&quot; value=&quot;5&quot;/&gt;&lt;property id=&quot;20300&quot; value=&quot;Slide 67 - &amp;quot;Modos de Uso do e-Mail&amp;quot;&quot;/&gt;&lt;property id=&quot;20307&quot; value=&quot;388&quot;/&gt;&lt;/object&gt;&lt;object type=&quot;3&quot; unique_id=&quot;10070&quot;&gt;&lt;property id=&quot;20148&quot; value=&quot;5&quot;/&gt;&lt;property id=&quot;20300&quot; value=&quot;Slide 68 - &amp;quot;Correio Electrónico (e-mail ou só mail)&amp;quot;&quot;/&gt;&lt;property id=&quot;20307&quot; value=&quot;378&quot;/&gt;&lt;/object&gt;&lt;object type=&quot;3&quot; unique_id=&quot;10071&quot;&gt;&lt;property id=&quot;20148&quot; value=&quot;5&quot;/&gt;&lt;property id=&quot;20300&quot; value=&quot;Slide 69 - &amp;quot;SMTP&amp;quot;&quot;/&gt;&lt;property id=&quot;20307&quot; value=&quot;396&quot;/&gt;&lt;/object&gt;&lt;object type=&quot;3&quot; unique_id=&quot;10072&quot;&gt;&lt;property id=&quot;20148&quot; value=&quot;5&quot;/&gt;&lt;property id=&quot;20300&quot; value=&quot;Slide 70 - &amp;quot;Porto 25&amp;quot;&quot;/&gt;&lt;property id=&quot;20307&quot; value=&quot;397&quot;/&gt;&lt;/object&gt;&lt;object type=&quot;3&quot; unique_id=&quot;10073&quot;&gt;&lt;property id=&quot;20148&quot; value=&quot;5&quot;/&gt;&lt;property id=&quot;20300&quot; value=&quot;Slide 71 - &amp;quot;Servidor de mail organizacional&amp;quot;&quot;/&gt;&lt;property id=&quot;20307&quot; value=&quot;389&quot;/&gt;&lt;/object&gt;&lt;object type=&quot;3&quot; unique_id=&quot;10074&quot;&gt;&lt;property id=&quot;20148&quot; value=&quot;5&quot;/&gt;&lt;property id=&quot;20300&quot; value=&quot;Slide 72 - &amp;quot;Sistema de WEB-mail&amp;quot;&quot;/&gt;&lt;property id=&quot;20307&quot; value=&quot;390&quot;/&gt;&lt;/object&gt;&lt;object type=&quot;3&quot; unique_id=&quot;10075&quot;&gt;&lt;property id=&quot;20148&quot; value=&quot;5&quot;/&gt;&lt;property id=&quot;20300&quot; value=&quot;Slide 73 - &amp;quot;RFC-821&amp;quot;&quot;/&gt;&lt;property id=&quot;20307&quot; value=&quot;398&quot;/&gt;&lt;/object&gt;&lt;object type=&quot;3&quot; unique_id=&quot;10076&quot;&gt;&lt;property id=&quot;20148&quot; value=&quot;5&quot;/&gt;&lt;property id=&quot;20300&quot; value=&quot;Slide 74 - &amp;quot;RFC-822&amp;quot;&quot;/&gt;&lt;property id=&quot;20307&quot; value=&quot;401&quot;/&gt;&lt;/object&gt;&lt;object type=&quot;3&quot; unique_id=&quot;10077&quot;&gt;&lt;property id=&quot;20148&quot; value=&quot;5&quot;/&gt;&lt;property id=&quot;20300&quot; value=&quot;Slide 75 - &amp;quot;MIME&amp;quot;&quot;/&gt;&lt;property id=&quot;20307&quot; value=&quot;400&quot;/&gt;&lt;/object&gt;&lt;object type=&quot;3&quot; unique_id=&quot;10078&quot;&gt;&lt;property id=&quot;20148&quot; value=&quot;5&quot;/&gt;&lt;property id=&quot;20300&quot; value=&quot;Slide 76 - &amp;quot;DNS&amp;quot;&quot;/&gt;&lt;property id=&quot;20307&quot; value=&quot;402&quot;/&gt;&lt;/object&gt;&lt;object type=&quot;3&quot; unique_id=&quot;10079&quot;&gt;&lt;property id=&quot;20148&quot; value=&quot;5&quot;/&gt;&lt;property id=&quot;20300&quot; value=&quot;Slide 77&quot;/&gt;&lt;property id=&quot;20307&quot; value=&quot;403&quot;/&gt;&lt;/object&gt;&lt;object type=&quot;3&quot; unique_id=&quot;10080&quot;&gt;&lt;property id=&quot;20148&quot; value=&quot;5&quot;/&gt;&lt;property id=&quot;20300&quot; value=&quot;Slide 78 - &amp;quot;Domain Name System&amp;quot;&quot;/&gt;&lt;property id=&quot;20307&quot; value=&quot;404&quot;/&gt;&lt;/object&gt;&lt;object type=&quot;3&quot; unique_id=&quot;10081&quot;&gt;&lt;property id=&quot;20148&quot; value=&quot;5&quot;/&gt;&lt;property id=&quot;20300&quot; value=&quot;Slide 79 - &amp;quot;Uso do DNS&amp;quot;&quot;/&gt;&lt;property id=&quot;20307&quot; value=&quot;405&quot;/&gt;&lt;/object&gt;&lt;object type=&quot;3&quot; unique_id=&quot;10082&quot;&gt;&lt;property id=&quot;20148&quot; value=&quot;5&quot;/&gt;&lt;property id=&quot;20300&quot; value=&quot;Slide 80 - &amp;quot;Estrutura dos nomes de domínios&amp;quot;&quot;/&gt;&lt;property id=&quot;20307&quot; value=&quot;406&quot;/&gt;&lt;/object&gt;&lt;object type=&quot;3&quot; unique_id=&quot;10083&quot;&gt;&lt;property id=&quot;20148&quot; value=&quot;5&quot;/&gt;&lt;property id=&quot;20300&quot; value=&quot;Slide 81 - &amp;quot;Arquitectura do DNS&amp;quot;&quot;/&gt;&lt;property id=&quot;20307&quot; value=&quot;410&quot;/&gt;&lt;/object&gt;&lt;object type=&quot;3&quot; unique_id=&quot;10084&quot;&gt;&lt;property id=&quot;20148&quot; value=&quot;5&quot;/&gt;&lt;property id=&quot;20300&quot; value=&quot;Slide 82 - &amp;quot;Tipos de Servidores DNS&amp;quot;&quot;/&gt;&lt;property id=&quot;20307&quot; value=&quot;411&quot;/&gt;&lt;/object&gt;&lt;object type=&quot;3&quot; unique_id=&quot;10085&quot;&gt;&lt;property id=&quot;20148&quot; value=&quot;5&quot;/&gt;&lt;property id=&quot;20300&quot; value=&quot;Slide 83 - &amp;quot;E a parte Administrativa?&amp;quot;&quot;/&gt;&lt;property id=&quot;20307&quot; value=&quot;412&quot;/&gt;&lt;/object&gt;&lt;object type=&quot;3&quot; unique_id=&quot;10086&quot;&gt;&lt;property id=&quot;20148&quot; value=&quot;5&quot;/&gt;&lt;property id=&quot;20300&quot; value=&quot;Slide 84 - &amp;quot;Servidor Autoritário&amp;quot;&quot;/&gt;&lt;property id=&quot;20307&quot; value=&quot;407&quot;/&gt;&lt;/object&gt;&lt;object type=&quot;3&quot; unique_id=&quot;10087&quot;&gt;&lt;property id=&quot;20148&quot; value=&quot;5&quot;/&gt;&lt;property id=&quot;20300&quot; value=&quot;Slide 85 - &amp;quot;E em .PT&amp;quot;&quot;/&gt;&lt;property id=&quot;20307&quot; value=&quot;413&quot;/&gt;&lt;/object&gt;&lt;object type=&quot;3&quot; unique_id=&quot;10088&quot;&gt;&lt;property id=&quot;20148&quot; value=&quot;5&quot;/&gt;&lt;property id=&quot;20300&quot; value=&quot;Slide 86 - &amp;quot;Aspectos Administrativos&amp;quot;&quot;/&gt;&lt;property id=&quot;20307&quot; value=&quot;414&quot;/&gt;&lt;/object&gt;&lt;object type=&quot;3&quot; unique_id=&quot;10089&quot;&gt;&lt;property id=&quot;20148&quot; value=&quot;5&quot;/&gt;&lt;property id=&quot;20300&quot; value=&quot;Slide 88 - &amp;quot;Ataques ao DNS&amp;quot;&quot;/&gt;&lt;property id=&quot;20307&quot; value=&quot;419&quot;/&gt;&lt;/object&gt;&lt;object type=&quot;3&quot; unique_id=&quot;10090&quot;&gt;&lt;property id=&quot;20148&quot; value=&quot;5&quot;/&gt;&lt;property id=&quot;20300&quot; value=&quot;Slide 89 - &amp;quot;Aplicações Par-a-Par&amp;quot;&quot;/&gt;&lt;property id=&quot;20307&quot; value=&quot;415&quot;/&gt;&lt;/object&gt;&lt;object type=&quot;3&quot; unique_id=&quot;10091&quot;&gt;&lt;property id=&quot;20148&quot; value=&quot;5&quot;/&gt;&lt;property id=&quot;20300&quot; value=&quot;Slide 90&quot;/&gt;&lt;property id=&quot;20307&quot; value=&quot;416&quot;/&gt;&lt;/object&gt;&lt;object type=&quot;3&quot; unique_id=&quot;10092&quot;&gt;&lt;property id=&quot;20148&quot; value=&quot;5&quot;/&gt;&lt;property id=&quot;20300&quot; value=&quot;Slide 91 - &amp;quot;Alguns Problemas&amp;quot;&quot;/&gt;&lt;property id=&quot;20307&quot; value=&quot;417&quot;/&gt;&lt;/object&gt;&lt;object type=&quot;3&quot; unique_id=&quot;10093&quot;&gt;&lt;property id=&quot;20148&quot; value=&quot;5&quot;/&gt;&lt;property id=&quot;20300&quot; value=&quot;Slide 92 - &amp;quot;O Índice Central&amp;quot;&quot;/&gt;&lt;property id=&quot;20307&quot; value=&quot;420&quot;/&gt;&lt;/object&gt;&lt;object type=&quot;3&quot; unique_id=&quot;10094&quot;&gt;&lt;property id=&quot;20148&quot; value=&quot;5&quot;/&gt;&lt;property id=&quot;20300&quot; value=&quot;Slide 93 - &amp;quot;BitTorrent&amp;quot;&quot;/&gt;&lt;property id=&quot;20307&quot; value=&quot;423&quot;/&gt;&lt;/object&gt;&lt;object type=&quot;3&quot; unique_id=&quot;10095&quot;&gt;&lt;property id=&quot;20148&quot; value=&quot;5&quot;/&gt;&lt;property id=&quot;20300&quot; value=&quot;Slide 94 - &amp;quot;VoIP&amp;quot;&quot;/&gt;&lt;property id=&quot;20307&quot; value=&quot;421&quot;/&gt;&lt;/object&gt;&lt;object type=&quot;3&quot; unique_id=&quot;10096&quot;&gt;&lt;property id=&quot;20148&quot; value=&quot;5&quot;/&gt;&lt;property id=&quot;20300&quot; value=&quot;Slide 95 - &amp;quot;Video-Conferência&amp;quot;&quot;/&gt;&lt;property id=&quot;20307&quot; value=&quot;422&quot;/&gt;&lt;/object&gt;&lt;object type=&quot;3&quot; unique_id=&quot;10097&quot;&gt;&lt;property id=&quot;20148&quot; value=&quot;5&quot;/&gt;&lt;property id=&quot;20300&quot; value=&quot;Slide 96 - &amp;quot;Programação e Nível de Transporte&amp;quot;&quot;/&gt;&lt;property id=&quot;20307&quot; value=&quot;418&quot;/&gt;&lt;/object&gt;&lt;object type=&quot;3&quot; unique_id=&quot;10098&quot;&gt;&lt;property id=&quot;20148&quot; value=&quot;5&quot;/&gt;&lt;property id=&quot;20300&quot; value=&quot;Slide 97 - &amp;quot;E que tipo de Transporte?&amp;quot;&quot;/&gt;&lt;property id=&quot;20307&quot; value=&quot;429&quot;/&gt;&lt;/object&gt;&lt;object type=&quot;3&quot; unique_id=&quot;10099&quot;&gt;&lt;property id=&quot;20148&quot; value=&quot;5&quot;/&gt;&lt;property id=&quot;20300&quot; value=&quot;Slide 98 - &amp;quot;O código&amp;quot;&quot;/&gt;&lt;property id=&quot;20307&quot; value=&quot;424&quot;/&gt;&lt;/object&gt;&lt;object type=&quot;3&quot; unique_id=&quot;10100&quot;&gt;&lt;property id=&quot;20148&quot; value=&quot;5&quot;/&gt;&lt;property id=&quot;20300&quot; value=&quot;Slide 99&quot;/&gt;&lt;property id=&quot;20307&quot; value=&quot;425&quot;/&gt;&lt;/object&gt;&lt;object type=&quot;3&quot; unique_id=&quot;10101&quot;&gt;&lt;property id=&quot;20148&quot; value=&quot;5&quot;/&gt;&lt;property id=&quot;20300&quot; value=&quot;Slide 100 - &amp;quot;Modelo de Programação&amp;quot;&quot;/&gt;&lt;property id=&quot;20307&quot; value=&quot;426&quot;/&gt;&lt;/object&gt;&lt;object type=&quot;3&quot; unique_id=&quot;10102&quot;&gt;&lt;property id=&quot;20148&quot; value=&quot;5&quot;/&gt;&lt;property id=&quot;20300&quot; value=&quot;Slide 101&quot;/&gt;&lt;property id=&quot;20307&quot; value=&quot;408&quot;/&gt;&lt;/object&gt;&lt;object type=&quot;3&quot; unique_id=&quot;10103&quot;&gt;&lt;property id=&quot;20148&quot; value=&quot;5&quot;/&gt;&lt;property id=&quot;20300&quot; value=&quot;Slide 102 - &amp;quot;Aplicação do lado do Servidor&amp;quot;&quot;/&gt;&lt;property id=&quot;20307&quot; value=&quot;428&quot;/&gt;&lt;/object&gt;&lt;object type=&quot;3&quot; unique_id=&quot;10104&quot;&gt;&lt;property id=&quot;20148&quot; value=&quot;5&quot;/&gt;&lt;property id=&quot;20300&quot; value=&quot;Slide 103 - &amp;quot;Como usar as funções?&amp;quot;&quot;/&gt;&lt;property id=&quot;20307&quot; value=&quot;427&quot;/&gt;&lt;/object&gt;&lt;object type=&quot;3&quot; unique_id=&quot;10105&quot;&gt;&lt;property id=&quot;20148&quot; value=&quot;5&quot;/&gt;&lt;property id=&quot;20300&quot; value=&quot;Slide 104 - &amp;quot;Nível de Transporte&amp;quot;&quot;/&gt;&lt;property id=&quot;20307&quot; value=&quot;409&quot;/&gt;&lt;/object&gt;&lt;object type=&quot;3&quot; unique_id=&quot;10106&quot;&gt;&lt;property id=&quot;20148&quot; value=&quot;5&quot;/&gt;&lt;property id=&quot;20300&quot; value=&quot;Slide 105 - &amp;quot;Os Níveis de Transporte&amp;quot;&quot;/&gt;&lt;property id=&quot;20307&quot; value=&quot;430&quot;/&gt;&lt;/object&gt;&lt;object type=&quot;3&quot; unique_id=&quot;10107&quot;&gt;&lt;property id=&quot;20148&quot; value=&quot;5&quot;/&gt;&lt;property id=&quot;20300&quot; value=&quot;Slide 106 - &amp;quot;Exemplos&amp;quot;&quot;/&gt;&lt;property id=&quot;20307&quot; value=&quot;431&quot;/&gt;&lt;/object&gt;&lt;object type=&quot;3&quot; unique_id=&quot;10108&quot;&gt;&lt;property id=&quot;20148&quot; value=&quot;5&quot;/&gt;&lt;property id=&quot;20300&quot; value=&quot;Slide 107 - &amp;quot;Alguns Aspectos de TCP&amp;quot;&quot;/&gt;&lt;property id=&quot;20307&quot; value=&quot;432&quot;/&gt;&lt;/object&gt;&lt;object type=&quot;3&quot; unique_id=&quot;10109&quot;&gt;&lt;property id=&quot;20148&quot; value=&quot;5&quot;/&gt;&lt;property id=&quot;20300&quot; value=&quot;Slide 108 - &amp;quot;Modos de operação do TCP&amp;quot;&quot;/&gt;&lt;property id=&quot;20307&quot; value=&quot;447&quot;/&gt;&lt;/object&gt;&lt;object type=&quot;3&quot; unique_id=&quot;10110&quot;&gt;&lt;property id=&quot;20148&quot; value=&quot;5&quot;/&gt;&lt;property id=&quot;20300&quot; value=&quot;Slide 109 - &amp;quot;Modos de operação do TCP&amp;quot;&quot;/&gt;&lt;property id=&quot;20307&quot; value=&quot;445&quot;/&gt;&lt;/object&gt;&lt;object type=&quot;3&quot; unique_id=&quot;10111&quot;&gt;&lt;property id=&quot;20148&quot; value=&quot;5&quot;/&gt;&lt;property id=&quot;20300&quot; value=&quot;Slide 110 - &amp;quot;Modos de operação do TCP&amp;quot;&quot;/&gt;&lt;property id=&quot;20307&quot; value=&quot;446&quot;/&gt;&lt;/object&gt;&lt;object type=&quot;3&quot; unique_id=&quot;10112&quot;&gt;&lt;property id=&quot;20148&quot; value=&quot;5&quot;/&gt;&lt;property id=&quot;20300&quot; value=&quot;Slide 111 - &amp;quot;Modos de operação do TCP&amp;quot;&quot;/&gt;&lt;property id=&quot;20307&quot; value=&quot;448&quot;/&gt;&lt;/object&gt;&lt;object type=&quot;3&quot; unique_id=&quot;10113&quot;&gt;&lt;property id=&quot;20148&quot; value=&quot;5&quot;/&gt;&lt;property id=&quot;20300&quot; value=&quot;Slide 112 - &amp;quot;Modos de Tratamento&amp;quot;&quot;/&gt;&lt;property id=&quot;20307&quot; value=&quot;444&quot;/&gt;&lt;/object&gt;&lt;object type=&quot;3&quot; unique_id=&quot;10114&quot;&gt;&lt;property id=&quot;20148&quot; value=&quot;5&quot;/&gt;&lt;property id=&quot;20300&quot; value=&quot;Slide 113 - &amp;quot;Janela Deslizante&amp;quot;&quot;/&gt;&lt;property id=&quot;20307&quot; value=&quot;443&quot;/&gt;&lt;/object&gt;&lt;object type=&quot;3&quot; unique_id=&quot;10115&quot;&gt;&lt;property id=&quot;20148&quot; value=&quot;5&quot;/&gt;&lt;property id=&quot;20300&quot; value=&quot;Slide 114 - &amp;quot;Outros Aspectos a Considerar&amp;quot;&quot;/&gt;&lt;property id=&quot;20307&quot; value=&quot;433&quot;/&gt;&lt;/object&gt;&lt;object type=&quot;3&quot; unique_id=&quot;10116&quot;&gt;&lt;property id=&quot;20148&quot; value=&quot;5&quot;/&gt;&lt;property id=&quot;20300&quot; value=&quot;Slide 115 - &amp;quot;O Nível de Rede&amp;quot;&quot;/&gt;&lt;property id=&quot;20307&quot; value=&quot;434&quot;/&gt;&lt;/object&gt;&lt;object type=&quot;3&quot; unique_id=&quot;10117&quot;&gt;&lt;property id=&quot;20148&quot; value=&quot;5&quot;/&gt;&lt;property id=&quot;20300&quot; value=&quot;Slide 116 - &amp;quot;A Rede&amp;quot;&quot;/&gt;&lt;property id=&quot;20307&quot; value=&quot;435&quot;/&gt;&lt;/object&gt;&lt;object type=&quot;3&quot; unique_id=&quot;10118&quot;&gt;&lt;property id=&quot;20148&quot; value=&quot;5&quot;/&gt;&lt;property id=&quot;20300&quot; value=&quot;Slide 117 - &amp;quot;Nível abaixo da Rede&amp;quot;&quot;/&gt;&lt;property id=&quot;20307&quot; value=&quot;450&quot;/&gt;&lt;/object&gt;&lt;object type=&quot;3&quot; unique_id=&quot;10119&quot;&gt;&lt;property id=&quot;20148&quot; value=&quot;5&quot;/&gt;&lt;property id=&quot;20300&quot; value=&quot;Slide 118 - &amp;quot;Objectivos do nível de Rede&amp;quot;&quot;/&gt;&lt;property id=&quot;20307&quot; value=&quot;449&quot;/&gt;&lt;/object&gt;&lt;object type=&quot;3&quot; unique_id=&quot;10120&quot;&gt;&lt;property id=&quot;20148&quot; value=&quot;5&quot;/&gt;&lt;property id=&quot;20300&quot; value=&quot;Slide 119 - &amp;quot;Papel dos Routers&amp;quot;&quot;/&gt;&lt;property id=&quot;20307&quot; value=&quot;451&quot;/&gt;&lt;/object&gt;&lt;object type=&quot;3&quot; unique_id=&quot;10121&quot;&gt;&lt;property id=&quot;20148&quot; value=&quot;5&quot;/&gt;&lt;property id=&quot;20300&quot; value=&quot;Slide 120 - &amp;quot;Algumas Definições (1)&amp;quot;&quot;/&gt;&lt;property id=&quot;20307&quot; value=&quot;453&quot;/&gt;&lt;/object&gt;&lt;object type=&quot;3&quot; unique_id=&quot;10122&quot;&gt;&lt;property id=&quot;20148&quot; value=&quot;5&quot;/&gt;&lt;property id=&quot;20300&quot; value=&quot;Slide 121 - &amp;quot;Algumas Definições (2)&amp;quot;&quot;/&gt;&lt;property id=&quot;20307&quot; value=&quot;452&quot;/&gt;&lt;/object&gt;&lt;object type=&quot;3&quot; unique_id=&quot;10123&quot;&gt;&lt;property id=&quot;20148&quot; value=&quot;5&quot;/&gt;&lt;property id=&quot;20300&quot; value=&quot;Slide 122 - &amp;quot;Cálculo das Rotas&amp;quot;&quot;/&gt;&lt;property id=&quot;20307&quot; value=&quot;454&quot;/&gt;&lt;/object&gt;&lt;object type=&quot;3&quot; unique_id=&quot;10124&quot;&gt;&lt;property id=&quot;20148&quot; value=&quot;5&quot;/&gt;&lt;property id=&quot;20300&quot; value=&quot;Slide 123 - &amp;quot;QoS&amp;quot;&quot;/&gt;&lt;property id=&quot;20307&quot; value=&quot;455&quot;/&gt;&lt;/object&gt;&lt;object type=&quot;3&quot; unique_id=&quot;10125&quot;&gt;&lt;property id=&quot;20148&quot; value=&quot;5&quot;/&gt;&lt;property id=&quot;20300&quot; value=&quot;Slide 124 - &amp;quot;Nível de Redes&amp;quot;&quot;/&gt;&lt;property id=&quot;20307&quot; value=&quot;436&quot;/&gt;&lt;/object&gt;&lt;object type=&quot;3&quot; unique_id=&quot;10126&quot;&gt;&lt;property id=&quot;20148&quot; value=&quot;5&quot;/&gt;&lt;property id=&quot;20300&quot; value=&quot;Slide 125 - &amp;quot;IP&amp;quot;&quot;/&gt;&lt;property id=&quot;20307&quot; value=&quot;437&quot;/&gt;&lt;/object&gt;&lt;object type=&quot;3&quot; unique_id=&quot;10127&quot;&gt;&lt;property id=&quot;20148&quot; value=&quot;5&quot;/&gt;&lt;property id=&quot;20300&quot; value=&quot;Slide 126 - &amp;quot;IPv4&amp;quot;&quot;/&gt;&lt;property id=&quot;20307&quot; value=&quot;456&quot;/&gt;&lt;/object&gt;&lt;object type=&quot;3&quot; unique_id=&quot;10128&quot;&gt;&lt;property id=&quot;20148&quot; value=&quot;5&quot;/&gt;&lt;property id=&quot;20300&quot; value=&quot;Slide 127&quot;/&gt;&lt;property id=&quot;20307&quot; value=&quot;438&quot;/&gt;&lt;/object&gt;&lt;object type=&quot;3&quot; unique_id=&quot;10129&quot;&gt;&lt;property id=&quot;20148&quot; value=&quot;5&quot;/&gt;&lt;property id=&quot;20300&quot; value=&quot;Slide 128 - &amp;quot;Endereços IP&amp;quot;&quot;/&gt;&lt;property id=&quot;20307&quot; value=&quot;439&quot;/&gt;&lt;/object&gt;&lt;object type=&quot;3&quot; unique_id=&quot;10130&quot;&gt;&lt;property id=&quot;20148&quot; value=&quot;5&quot;/&gt;&lt;property id=&quot;20300&quot; value=&quot;Slide 129&quot;/&gt;&lt;property id=&quot;20307&quot; value=&quot;440&quot;/&gt;&lt;/object&gt;&lt;object type=&quot;3&quot; unique_id=&quot;10131&quot;&gt;&lt;property id=&quot;20148&quot; value=&quot;5&quot;/&gt;&lt;property id=&quot;20300&quot; value=&quot;Slide 130 - &amp;quot;Sub-rede e Máscara&amp;quot;&quot;/&gt;&lt;property id=&quot;20307&quot; value=&quot;441&quot;/&gt;&lt;/object&gt;&lt;object type=&quot;3&quot; unique_id=&quot;10132&quot;&gt;&lt;property id=&quot;20148&quot; value=&quot;5&quot;/&gt;&lt;property id=&quot;20300&quot; value=&quot;Slide 131 - &amp;quot;A atribuibuição de IPs ao longo dos anos&amp;quot;&quot;/&gt;&lt;property id=&quot;20307&quot; value=&quot;442&quot;/&gt;&lt;/object&gt;&lt;object type=&quot;3&quot; unique_id=&quot;10133&quot;&gt;&lt;property id=&quot;20148&quot; value=&quot;5&quot;/&gt;&lt;property id=&quot;20300&quot; value=&quot;Slide 132 - &amp;quot;Problemas antes CIDR&amp;quot;&quot;/&gt;&lt;property id=&quot;20307&quot; value=&quot;457&quot;/&gt;&lt;/object&gt;&lt;object type=&quot;3&quot; unique_id=&quot;10134&quot;&gt;&lt;property id=&quot;20148&quot; value=&quot;5&quot;/&gt;&lt;property id=&quot;20300&quot; value=&quot;Slide 133&quot;/&gt;&lt;property id=&quot;20307&quot; value=&quot;465&quot;/&gt;&lt;/object&gt;&lt;object type=&quot;3&quot; unique_id=&quot;10135&quot;&gt;&lt;property id=&quot;20148&quot; value=&quot;5&quot;/&gt;&lt;property id=&quot;20300&quot; value=&quot;Slide 134 - &amp;quot;Qual o endereço IP de um computador&amp;quot;&quot;/&gt;&lt;property id=&quot;20307&quot; value=&quot;466&quot;/&gt;&lt;/object&gt;&lt;object type=&quot;3&quot; unique_id=&quot;10136&quot;&gt;&lt;property id=&quot;20148&quot; value=&quot;5&quot;/&gt;&lt;property id=&quot;20300&quot; value=&quot;Slide 135 - &amp;quot;Protocolo DHCP&amp;quot;&quot;/&gt;&lt;property id=&quot;20307&quot; value=&quot;467&quot;/&gt;&lt;/object&gt;&lt;object type=&quot;3&quot; unique_id=&quot;10137&quot;&gt;&lt;property id=&quot;20148&quot; value=&quot;5&quot;/&gt;&lt;property id=&quot;20300&quot; value=&quot;Slide 136 - &amp;quot;Como Funciona um Router&amp;quot;&quot;/&gt;&lt;property id=&quot;20307&quot; value=&quot;468&quot;/&gt;&lt;/object&gt;&lt;object type=&quot;3&quot; unique_id=&quot;10138&quot;&gt;&lt;property id=&quot;20148&quot; value=&quot;5&quot;/&gt;&lt;property id=&quot;20300&quot; value=&quot;Slide 137 - &amp;quot;Arquitectura de um Router&amp;quot;&quot;/&gt;&lt;property id=&quot;20307&quot; value=&quot;458&quot;/&gt;&lt;/object&gt;&lt;object type=&quot;3&quot; unique_id=&quot;10139&quot;&gt;&lt;property id=&quot;20148&quot; value=&quot;5&quot;/&gt;&lt;property id=&quot;20300&quot; value=&quot;Slide 138 - &amp;quot;Entradas do Router&amp;quot;&quot;/&gt;&lt;property id=&quot;20307&quot; value=&quot;459&quot;/&gt;&lt;/object&gt;&lt;object type=&quot;3&quot; unique_id=&quot;10140&quot;&gt;&lt;property id=&quot;20148&quot; value=&quot;5&quot;/&gt;&lt;property id=&quot;20300&quot; value=&quot;Slide 139 - &amp;quot;Saídas do Router&amp;quot;&quot;/&gt;&lt;property id=&quot;20307&quot; value=&quot;460&quot;/&gt;&lt;/object&gt;&lt;object type=&quot;3&quot; unique_id=&quot;10141&quot;&gt;&lt;property id=&quot;20148&quot; value=&quot;5&quot;/&gt;&lt;property id=&quot;20300&quot; value=&quot;Slide 140 - &amp;quot;Outras Funções dos Routers&amp;quot;&quot;/&gt;&lt;property id=&quot;20307&quot; value=&quot;461&quot;/&gt;&lt;/object&gt;&lt;object type=&quot;3&quot; unique_id=&quot;10142&quot;&gt;&lt;property id=&quot;20148&quot; value=&quot;5&quot;/&gt;&lt;property id=&quot;20300&quot; value=&quot;Slide 141 - &amp;quot;Necessidade actual do NAT&amp;quot;&quot;/&gt;&lt;property id=&quot;20307&quot; value=&quot;462&quot;/&gt;&lt;/object&gt;&lt;object type=&quot;3&quot; unique_id=&quot;10143&quot;&gt;&lt;property id=&quot;20148&quot; value=&quot;5&quot;/&gt;&lt;property id=&quot;20300&quot; value=&quot;Slide 142 - &amp;quot;RIR&amp;quot;&quot;/&gt;&lt;property id=&quot;20307&quot; value=&quot;488&quot;/&gt;&lt;/object&gt;&lt;object type=&quot;3&quot; unique_id=&quot;10144&quot;&gt;&lt;property id=&quot;20148&quot; value=&quot;5&quot;/&gt;&lt;property id=&quot;20300&quot; value=&quot;Slide 143 - &amp;quot;NAT&amp;quot;&quot;/&gt;&lt;property id=&quot;20307&quot; value=&quot;487&quot;/&gt;&lt;/object&gt;&lt;object type=&quot;3&quot; unique_id=&quot;10145&quot;&gt;&lt;property id=&quot;20148&quot; value=&quot;5&quot;/&gt;&lt;property id=&quot;20300&quot; value=&quot;Slide 144 - &amp;quot;NAT&amp;quot;&quot;/&gt;&lt;property id=&quot;20307&quot; value=&quot;489&quot;/&gt;&lt;/object&gt;&lt;object type=&quot;3&quot; unique_id=&quot;10146&quot;&gt;&lt;property id=&quot;20148&quot; value=&quot;5&quot;/&gt;&lt;property id=&quot;20300&quot; value=&quot;Slide 145 - &amp;quot;IPv6 - Protocolo IP da nova geração&amp;quot;&quot;/&gt;&lt;property id=&quot;20307&quot; value=&quot;469&quot;/&gt;&lt;/object&gt;&lt;object type=&quot;3&quot; unique_id=&quot;10147&quot;&gt;&lt;property id=&quot;20148&quot; value=&quot;5&quot;/&gt;&lt;property id=&quot;20300&quot; value=&quot;Slide 146 - &amp;quot;Porquê o IPv6&amp;quot;&quot;/&gt;&lt;property id=&quot;20307&quot; value=&quot;470&quot;/&gt;&lt;/object&gt;&lt;object type=&quot;3&quot; unique_id=&quot;10148&quot;&gt;&lt;property id=&quot;20148&quot; value=&quot;5&quot;/&gt;&lt;property id=&quot;20300&quot; value=&quot;Slide 147 - &amp;quot;Objectivos do IPv6&amp;quot;&quot;/&gt;&lt;property id=&quot;20307&quot; value=&quot;471&quot;/&gt;&lt;/object&gt;&lt;object type=&quot;3&quot; unique_id=&quot;10149&quot;&gt;&lt;property id=&quot;20148&quot; value=&quot;5&quot;/&gt;&lt;property id=&quot;20300&quot; value=&quot;Slide 148 - &amp;quot;Cabeçalho IPv6&amp;quot;&quot;/&gt;&lt;property id=&quot;20307&quot; value=&quot;472&quot;/&gt;&lt;/object&gt;&lt;object type=&quot;3&quot; unique_id=&quot;10150&quot;&gt;&lt;property id=&quot;20148&quot; value=&quot;5&quot;/&gt;&lt;property id=&quot;20300&quot; value=&quot;Slide 149 - &amp;quot;Características principais&amp;quot;&quot;/&gt;&lt;property id=&quot;20307&quot; value=&quot;473&quot;/&gt;&lt;/object&gt;&lt;object type=&quot;3&quot; unique_id=&quot;10151&quot;&gt;&lt;property id=&quot;20148&quot; value=&quot;5&quot;/&gt;&lt;property id=&quot;20300&quot; value=&quot;Slide 150 - &amp;quot;Cabeçalhos de opção&amp;quot;&quot;/&gt;&lt;property id=&quot;20307&quot; value=&quot;475&quot;/&gt;&lt;/object&gt;&lt;object type=&quot;3&quot; unique_id=&quot;10152&quot;&gt;&lt;property id=&quot;20148&quot; value=&quot;5&quot;/&gt;&lt;property id=&quot;20300&quot; value=&quot;Slide 151 - &amp;quot;Endereçamento&amp;quot;&quot;/&gt;&lt;property id=&quot;20307&quot; value=&quot;476&quot;/&gt;&lt;/object&gt;&lt;object type=&quot;3&quot; unique_id=&quot;10153&quot;&gt;&lt;property id=&quot;20148&quot; value=&quot;5&quot;/&gt;&lt;property id=&quot;20300&quot; value=&quot;Slide 152 - &amp;quot;Autoconfiguração&amp;quot;&quot;/&gt;&lt;property id=&quot;20307&quot; value=&quot;477&quot;/&gt;&lt;/object&gt;&lt;object type=&quot;3&quot; unique_id=&quot;10154&quot;&gt;&lt;property id=&quot;20148&quot; value=&quot;5&quot;/&gt;&lt;property id=&quot;20300&quot; value=&quot;Slide 153 - &amp;quot;6Bone - o que foi?&amp;quot;&quot;/&gt;&lt;property id=&quot;20307&quot; value=&quot;479&quot;/&gt;&lt;/object&gt;&lt;object type=&quot;3&quot; unique_id=&quot;10155&quot;&gt;&lt;property id=&quot;20148&quot; value=&quot;5&quot;/&gt;&lt;property id=&quot;20300&quot; value=&quot;Slide 154 - &amp;quot;6Bone - Objectivos&amp;quot;&quot;/&gt;&lt;property id=&quot;20307&quot; value=&quot;480&quot;/&gt;&lt;/object&gt;&lt;object type=&quot;3&quot; unique_id=&quot;10156&quot;&gt;&lt;property id=&quot;20148&quot; value=&quot;5&quot;/&gt;&lt;property id=&quot;20300&quot; value=&quot;Slide 155 - &amp;quot;Funcionamento&amp;quot;&quot;/&gt;&lt;property id=&quot;20307&quot; value=&quot;481&quot;/&gt;&lt;/object&gt;&lt;object type=&quot;3&quot; unique_id=&quot;10157&quot;&gt;&lt;property id=&quot;20148&quot; value=&quot;5&quot;/&gt;&lt;property id=&quot;20300&quot; value=&quot;Slide 156 - &amp;quot;Problemas de implantação do IPv6&amp;quot;&quot;/&gt;&lt;property id=&quot;20307&quot; value=&quot;485&quot;/&gt;&lt;/object&gt;&lt;object type=&quot;3&quot; unique_id=&quot;10158&quot;&gt;&lt;property id=&quot;20148&quot; value=&quot;5&quot;/&gt;&lt;property id=&quot;20300&quot; value=&quot;Slide 157 - &amp;quot;Problemas de implantação do IPv6&amp;quot;&quot;/&gt;&lt;property id=&quot;20307&quot; value=&quot;486&quot;/&gt;&lt;/object&gt;&lt;object type=&quot;3&quot; unique_id=&quot;10159&quot;&gt;&lt;property id=&quot;20148&quot; value=&quot;5&quot;/&gt;&lt;property id=&quot;20300&quot; value=&quot;Slide 158 - &amp;quot;Algoritmos de Routing&amp;quot;&quot;/&gt;&lt;property id=&quot;20307&quot; value=&quot;463&quot;/&gt;&lt;/object&gt;&lt;object type=&quot;3&quot; unique_id=&quot;10160&quot;&gt;&lt;property id=&quot;20148&quot; value=&quot;5&quot;/&gt;&lt;property id=&quot;20300&quot; value=&quot;Slide 159 - &amp;quot;Encaminhamento – Alguns Objectivos&amp;quot;&quot;/&gt;&lt;property id=&quot;20307&quot; value=&quot;493&quot;/&gt;&lt;/object&gt;&lt;object type=&quot;3&quot; unique_id=&quot;10161&quot;&gt;&lt;property id=&quot;20148&quot; value=&quot;5&quot;/&gt;&lt;property id=&quot;20300&quot; value=&quot;Slide 160 - &amp;quot;Encaminhamento&amp;quot;&quot;/&gt;&lt;property id=&quot;20307&quot; value=&quot;494&quot;/&gt;&lt;/object&gt;&lt;object type=&quot;3&quot; unique_id=&quot;10162&quot;&gt;&lt;property id=&quot;20148&quot; value=&quot;5&quot;/&gt;&lt;property id=&quot;20300&quot; value=&quot;Slide 161 - &amp;quot;Encaminhamento&amp;quot;&quot;/&gt;&lt;property id=&quot;20307&quot; value=&quot;495&quot;/&gt;&lt;/object&gt;&lt;object type=&quot;3&quot; unique_id=&quot;10163&quot;&gt;&lt;property id=&quot;20148&quot; value=&quot;5&quot;/&gt;&lt;property id=&quot;20300&quot; value=&quot;Slide 162 - &amp;quot;Tipos de encaminhamento&amp;quot;&quot;/&gt;&lt;property id=&quot;20307&quot; value=&quot;496&quot;/&gt;&lt;/object&gt;&lt;object type=&quot;3&quot; unique_id=&quot;10164&quot;&gt;&lt;property id=&quot;20148&quot; value=&quot;5&quot;/&gt;&lt;property id=&quot;20300&quot; value=&quot;Slide 163 - &amp;quot;Protocolo de routing&amp;quot;&quot;/&gt;&lt;property id=&quot;20307&quot; value=&quot;497&quot;/&gt;&lt;/object&gt;&lt;object type=&quot;3&quot; unique_id=&quot;10165&quot;&gt;&lt;property id=&quot;20148&quot; value=&quot;5&quot;/&gt;&lt;property id=&quot;20300&quot; value=&quot;Slide 164 - &amp;quot;Processamento do Router&amp;quot;&quot;/&gt;&lt;property id=&quot;20307&quot; value=&quot;498&quot;/&gt;&lt;/object&gt;&lt;object type=&quot;3&quot; unique_id=&quot;10166&quot;&gt;&lt;property id=&quot;20148&quot; value=&quot;5&quot;/&gt;&lt;property id=&quot;20300&quot; value=&quot;Slide 165 - &amp;quot;RIP – Routing Information Protocol&amp;quot;&quot;/&gt;&lt;property id=&quot;20307&quot; value=&quot;499&quot;/&gt;&lt;/object&gt;&lt;object type=&quot;3&quot; unique_id=&quot;10167&quot;&gt;&lt;property id=&quot;20148&quot; value=&quot;5&quot;/&gt;&lt;property id=&quot;20300&quot; value=&quot;Slide 166 - &amp;quot;Descoberta do Caminho “mais curto”&amp;quot;&quot;/&gt;&lt;property id=&quot;20307&quot; value=&quot;500&quot;/&gt;&lt;/object&gt;&lt;object type=&quot;3&quot; unique_id=&quot;10168&quot;&gt;&lt;property id=&quot;20148&quot; value=&quot;5&quot;/&gt;&lt;property id=&quot;20300&quot; value=&quot;Slide 167 - &amp;quot;RIP&amp;quot;&quot;/&gt;&lt;property id=&quot;20307&quot; value=&quot;501&quot;/&gt;&lt;/object&gt;&lt;object type=&quot;3&quot; unique_id=&quot;10169&quot;&gt;&lt;property id=&quot;20148&quot; value=&quot;5&quot;/&gt;&lt;property id=&quot;20300&quot; value=&quot;Slide 168 - &amp;quot;RIP&amp;quot;&quot;/&gt;&lt;property id=&quot;20307&quot; value=&quot;503&quot;/&gt;&lt;/object&gt;&lt;object type=&quot;3&quot; unique_id=&quot;10170&quot;&gt;&lt;property id=&quot;20148&quot; value=&quot;5&quot;/&gt;&lt;property id=&quot;20300&quot; value=&quot;Slide 169 - &amp;quot;Arranque desde uma situação inicial&amp;quot;&quot;/&gt;&lt;property id=&quot;20307&quot; value=&quot;504&quot;/&gt;&lt;/object&gt;&lt;object type=&quot;3&quot; unique_id=&quot;10171&quot;&gt;&lt;property id=&quot;20148&quot; value=&quot;5&quot;/&gt;&lt;property id=&quot;20300&quot; value=&quot;Slide 170 - &amp;quot;Arranque do RIP&amp;quot;&quot;/&gt;&lt;property id=&quot;20307&quot; value=&quot;529&quot;/&gt;&lt;/object&gt;&lt;object type=&quot;3&quot; unique_id=&quot;10172&quot;&gt;&lt;property id=&quot;20148&quot; value=&quot;5&quot;/&gt;&lt;property id=&quot;20300&quot; value=&quot;Slide 171 - &amp;quot;Atingir funcionamento em regime estacionário&amp;quot;&quot;/&gt;&lt;property id=&quot;20307&quot; value=&quot;506&quot;/&gt;&lt;/object&gt;&lt;object type=&quot;3&quot; unique_id=&quot;10173&quot;&gt;&lt;property id=&quot;20148&quot; value=&quot;5&quot;/&gt;&lt;property id=&quot;20300&quot; value=&quot;Slide 172 - &amp;quot;Convergir&amp;quot;&quot;/&gt;&lt;property id=&quot;20307&quot; value=&quot;507&quot;/&gt;&lt;/object&gt;&lt;object type=&quot;3&quot; unique_id=&quot;10174&quot;&gt;&lt;property id=&quot;20148&quot; value=&quot;5&quot;/&gt;&lt;property id=&quot;20300&quot; value=&quot;Slide 173 - &amp;quot;Convergir&amp;quot;&quot;/&gt;&lt;property id=&quot;20307&quot; value=&quot;508&quot;/&gt;&lt;/object&gt;&lt;object type=&quot;3&quot; unique_id=&quot;10175&quot;&gt;&lt;property id=&quot;20148&quot; value=&quot;5&quot;/&gt;&lt;property id=&quot;20300&quot; value=&quot;Slide 174 - &amp;quot;IGRP&amp;quot;&quot;/&gt;&lt;property id=&quot;20307&quot; value=&quot;509&quot;/&gt;&lt;/object&gt;&lt;object type=&quot;3&quot; unique_id=&quot;10176&quot;&gt;&lt;property id=&quot;20148&quot; value=&quot;5&quot;/&gt;&lt;property id=&quot;20300&quot; value=&quot;Slide 175 - &amp;quot;IGRP&amp;quot;&quot;/&gt;&lt;property id=&quot;20307&quot; value=&quot;510&quot;/&gt;&lt;/object&gt;&lt;object type=&quot;3&quot; unique_id=&quot;10177&quot;&gt;&lt;property id=&quot;20148&quot; value=&quot;5&quot;/&gt;&lt;property id=&quot;20300&quot; value=&quot;Slide 176 - &amp;quot;OSPF&amp;quot;&quot;/&gt;&lt;property id=&quot;20307&quot; value=&quot;513&quot;/&gt;&lt;/object&gt;&lt;object type=&quot;3&quot; unique_id=&quot;10178&quot;&gt;&lt;property id=&quot;20148&quot; value=&quot;5&quot;/&gt;&lt;property id=&quot;20300&quot; value=&quot;Slide 177 - &amp;quot;RFC-2328&amp;quot;&quot;/&gt;&lt;property id=&quot;20307&quot; value=&quot;514&quot;/&gt;&lt;/object&gt;&lt;object type=&quot;3&quot; unique_id=&quot;10179&quot;&gt;&lt;property id=&quot;20148&quot; value=&quot;5&quot;/&gt;&lt;property id=&quot;20300&quot; value=&quot;Slide 178 - &amp;quot;Algoritmo de Link State&amp;quot;&quot;/&gt;&lt;property id=&quot;20307&quot; value=&quot;515&quot;/&gt;&lt;/object&gt;&lt;object type=&quot;3&quot; unique_id=&quot;10180&quot;&gt;&lt;property id=&quot;20148&quot; value=&quot;5&quot;/&gt;&lt;property id=&quot;20300&quot; value=&quot;Slide 179 - &amp;quot;Distance Vector vs Link State&amp;quot;&quot;/&gt;&lt;property id=&quot;20307&quot; value=&quot;516&quot;/&gt;&lt;/object&gt;&lt;object type=&quot;3&quot; unique_id=&quot;10181&quot;&gt;&lt;property id=&quot;20148&quot; value=&quot;5&quot;/&gt;&lt;property id=&quot;20300&quot; value=&quot;Slide 180 - &amp;quot;Métricas OSPF&amp;quot;&quot;/&gt;&lt;property id=&quot;20307&quot; value=&quot;517&quot;/&gt;&lt;/object&gt;&lt;object type=&quot;3&quot; unique_id=&quot;10182&quot;&gt;&lt;property id=&quot;20148&quot; value=&quot;5&quot;/&gt;&lt;property id=&quot;20300&quot; value=&quot;Slide 181 - &amp;quot;Routing Interno vs Routing Externo&amp;quot;&quot;/&gt;&lt;property id=&quot;20307&quot; value=&quot;520&quot;/&gt;&lt;/object&gt;&lt;object type=&quot;3&quot; unique_id=&quot;10183&quot;&gt;&lt;property id=&quot;20148&quot; value=&quot;5&quot;/&gt;&lt;property id=&quot;20300&quot; value=&quot;Slide 182 - &amp;quot;BGP&amp;quot;&quot;/&gt;&lt;property id=&quot;20307&quot; value=&quot;521&quot;/&gt;&lt;/object&gt;&lt;object type=&quot;3&quot; unique_id=&quot;10184&quot;&gt;&lt;property id=&quot;20148&quot; value=&quot;5&quot;/&gt;&lt;property id=&quot;20300&quot; value=&quot;Slide 183 - &amp;quot;BGP&amp;quot;&quot;/&gt;&lt;property id=&quot;20307&quot; value=&quot;523&quot;/&gt;&lt;/object&gt;&lt;object type=&quot;3&quot; unique_id=&quot;10185&quot;&gt;&lt;property id=&quot;20148&quot; value=&quot;5&quot;/&gt;&lt;property id=&quot;20300&quot; value=&quot;Slide 184 - &amp;quot;BGP&amp;quot;&quot;/&gt;&lt;property id=&quot;20307&quot; value=&quot;524&quot;/&gt;&lt;/object&gt;&lt;object type=&quot;3&quot; unique_id=&quot;10186&quot;&gt;&lt;property id=&quot;20148&quot; value=&quot;5&quot;/&gt;&lt;property id=&quot;20300&quot; value=&quot;Slide 185 - &amp;quot;O Nível de Dados&amp;quot;&quot;/&gt;&lt;property id=&quot;20307&quot; value=&quot;525&quot;/&gt;&lt;/object&gt;&lt;object type=&quot;3&quot; unique_id=&quot;10187&quot;&gt;&lt;property id=&quot;20148&quot; value=&quot;5&quot;/&gt;&lt;property id=&quot;20300&quot; value=&quot;Slide 186 - &amp;quot;O nível de Dados (Data Link)&amp;quot;&quot;/&gt;&lt;property id=&quot;20307&quot; value=&quot;491&quot;/&gt;&lt;/object&gt;&lt;object type=&quot;3&quot; unique_id=&quot;10188&quot;&gt;&lt;property id=&quot;20148&quot; value=&quot;5&quot;/&gt;&lt;property id=&quot;20300&quot; value=&quot;Slide 187 - &amp;quot;Mais Conceitos&amp;quot;&quot;/&gt;&lt;property id=&quot;20307&quot; value=&quot;526&quot;/&gt;&lt;/object&gt;&lt;object type=&quot;3&quot; unique_id=&quot;10189&quot;&gt;&lt;property id=&quot;20148&quot; value=&quot;5&quot;/&gt;&lt;property id=&quot;20300&quot; value=&quot;Slide 188 - &amp;quot;Implementação do Nível de Dados&amp;quot;&quot;/&gt;&lt;property id=&quot;20307&quot; value=&quot;528&quot;/&gt;&lt;/object&gt;&lt;object type=&quot;3&quot; unique_id=&quot;10190&quot;&gt;&lt;property id=&quot;20148&quot; value=&quot;5&quot;/&gt;&lt;property id=&quot;20300&quot; value=&quot;Slide 189 - &amp;quot;O Nível de Dados&amp;quot;&quot;/&gt;&lt;property id=&quot;20307&quot; value=&quot;530&quot;/&gt;&lt;/object&gt;&lt;object type=&quot;3&quot; unique_id=&quot;10191&quot;&gt;&lt;property id=&quot;20148&quot; value=&quot;5&quot;/&gt;&lt;property id=&quot;20300&quot; value=&quot;Slide 190 - &amp;quot;Aspectos do Nível de Dados&amp;quot;&quot;/&gt;&lt;property id=&quot;20307&quot; value=&quot;527&quot;/&gt;&lt;/object&gt;&lt;object type=&quot;3&quot; unique_id=&quot;10192&quot;&gt;&lt;property id=&quot;20148&quot; value=&quot;5&quot;/&gt;&lt;property id=&quot;20300&quot; value=&quot;Slide 191 - &amp;quot;Aspectos do Nível de Dados&amp;quot;&quot;/&gt;&lt;property id=&quot;20307&quot; value=&quot;532&quot;/&gt;&lt;/object&gt;&lt;object type=&quot;3&quot; unique_id=&quot;10193&quot;&gt;&lt;property id=&quot;20148&quot; value=&quot;5&quot;/&gt;&lt;property id=&quot;20300&quot; value=&quot;Slide 192 - &amp;quot;Detecção e Correcção de Erros&amp;quot;&quot;/&gt;&lt;property id=&quot;20307&quot; value=&quot;533&quot;/&gt;&lt;/object&gt;&lt;object type=&quot;3&quot; unique_id=&quot;10194&quot;&gt;&lt;property id=&quot;20148&quot; value=&quot;5&quot;/&gt;&lt;property id=&quot;20300&quot; value=&quot;Slide 193 - &amp;quot;O Nível de Dados em LANs&amp;quot;&quot;/&gt;&lt;property id=&quot;20307&quot; value=&quot;531&quot;/&gt;&lt;/object&gt;&lt;object type=&quot;3&quot; unique_id=&quot;10195&quot;&gt;&lt;property id=&quot;20148&quot; value=&quot;5&quot;/&gt;&lt;property id=&quot;20300&quot; value=&quot;Slide 194 - &amp;quot;Normas IEEE 802&amp;quot;&quot;/&gt;&lt;property id=&quot;20307&quot; value=&quot;492&quot;/&gt;&lt;/object&gt;&lt;object type=&quot;3&quot; unique_id=&quot;10196&quot;&gt;&lt;property id=&quot;20148&quot; value=&quot;5&quot;/&gt;&lt;property id=&quot;20300&quot; value=&quot;Slide 195&quot;/&gt;&lt;property id=&quot;20307&quot; value=&quot;535&quot;/&gt;&lt;/object&gt;&lt;object type=&quot;3&quot; unique_id=&quot;10197&quot;&gt;&lt;property id=&quot;20148&quot; value=&quot;5&quot;/&gt;&lt;property id=&quot;20300&quot; value=&quot;Slide 196&quot;/&gt;&lt;property id=&quot;20307&quot; value=&quot;534&quot;/&gt;&lt;/object&gt;&lt;object type=&quot;3&quot; unique_id=&quot;10198&quot;&gt;&lt;property id=&quot;20148&quot; value=&quot;5&quot;/&gt;&lt;property id=&quot;20300&quot; value=&quot;Slide 197 - &amp;quot;IEEE 802.3&amp;quot;&quot;/&gt;&lt;property id=&quot;20307&quot; value=&quot;464&quot;/&gt;&lt;/object&gt;&lt;object type=&quot;3&quot; unique_id=&quot;10199&quot;&gt;&lt;property id=&quot;20148&quot; value=&quot;5&quot;/&gt;&lt;property id=&quot;20300&quot; value=&quot;Slide 198 - &amp;quot;CSMA / CD&amp;quot;&quot;/&gt;&lt;property id=&quot;20307&quot; value=&quot;537&quot;/&gt;&lt;/object&gt;&lt;object type=&quot;3&quot; unique_id=&quot;10200&quot;&gt;&lt;property id=&quot;20148&quot; value=&quot;5&quot;/&gt;&lt;property id=&quot;20300&quot; value=&quot;Slide 199&quot;/&gt;&lt;property id=&quot;20307&quot; value=&quot;536&quot;/&gt;&lt;/object&gt;&lt;object type=&quot;3&quot; unique_id=&quot;10201&quot;&gt;&lt;property id=&quot;20148&quot; value=&quot;5&quot;/&gt;&lt;property id=&quot;20300&quot; value=&quot;Slide 200 - &amp;quot;Tecnologias Ethernet (nível físico)&amp;quot;&quot;/&gt;&lt;property id=&quot;20307&quot; value=&quot;538&quot;/&gt;&lt;/object&gt;&lt;object type=&quot;3&quot; unique_id=&quot;10202&quot;&gt;&lt;property id=&quot;20148&quot; value=&quot;5&quot;/&gt;&lt;property id=&quot;20300&quot; value=&quot;Slide 201 - &amp;quot;Switch Ethernet&amp;quot;&quot;/&gt;&lt;property id=&quot;20307&quot; value=&quot;539&quot;/&gt;&lt;/object&gt;&lt;object type=&quot;3&quot; unique_id=&quot;10203&quot;&gt;&lt;property id=&quot;20148&quot; value=&quot;5&quot;/&gt;&lt;property id=&quot;20300&quot; value=&quot;Slide 202 - &amp;quot;Funcionamento Switch&amp;quot;&quot;/&gt;&lt;property id=&quot;20307&quot; value=&quot;541&quot;/&gt;&lt;/object&gt;&lt;object type=&quot;3&quot; unique_id=&quot;10204&quot;&gt;&lt;property id=&quot;20148&quot; value=&quot;5&quot;/&gt;&lt;property id=&quot;20300&quot; value=&quot;Slide 203 - &amp;quot;Canal de comunicação&amp;quot;&quot;/&gt;&lt;property id=&quot;20307&quot; value=&quot;555&quot;/&gt;&lt;/object&gt;&lt;object type=&quot;3&quot; unique_id=&quot;10205&quot;&gt;&lt;property id=&quot;20148&quot; value=&quot;5&quot;/&gt;&lt;property id=&quot;20300&quot; value=&quot;Slide 204 - &amp;quot;Canal de comunicação&amp;quot;&quot;/&gt;&lt;property id=&quot;20307&quot; value=&quot;556&quot;/&gt;&lt;/object&gt;&lt;object type=&quot;3&quot; unique_id=&quot;10206&quot;&gt;&lt;property id=&quot;20148&quot; value=&quot;5&quot;/&gt;&lt;property id=&quot;20300&quot; value=&quot;Slide 205 - &amp;quot;Canal de comunicação&amp;quot;&quot;/&gt;&lt;property id=&quot;20307&quot; value=&quot;557&quot;/&gt;&lt;/object&gt;&lt;object type=&quot;3&quot; unique_id=&quot;10207&quot;&gt;&lt;property id=&quot;20148&quot; value=&quot;5&quot;/&gt;&lt;property id=&quot;20300&quot; value=&quot;Slide 206 - &amp;quot;Canal de comunicação&amp;quot;&quot;/&gt;&lt;property id=&quot;20307&quot; value=&quot;558&quot;/&gt;&lt;/object&gt;&lt;object type=&quot;3&quot; unique_id=&quot;10208&quot;&gt;&lt;property id=&quot;20148&quot; value=&quot;5&quot;/&gt;&lt;property id=&quot;20300&quot; value=&quot;Slide 207 - &amp;quot;Meios físicos de comunicação&amp;#x0D;&amp;#x0A;(algumas características)&amp;quot;&quot;/&gt;&lt;property id=&quot;20307&quot; value=&quot;559&quot;/&gt;&lt;/object&gt;&lt;object type=&quot;3&quot; unique_id=&quot;10209&quot;&gt;&lt;property id=&quot;20148&quot; value=&quot;5&quot;/&gt;&lt;property id=&quot;20300&quot; value=&quot;Slide 208 - &amp;quot;Meios físicos de comunicação&amp;#x0D;&amp;#x0A;(algumas características)&amp;quot;&quot;/&gt;&lt;property id=&quot;20307&quot; value=&quot;560&quot;/&gt;&lt;/object&gt;&lt;object type=&quot;3&quot; unique_id=&quot;10210&quot;&gt;&lt;property id=&quot;20148&quot; value=&quot;5&quot;/&gt;&lt;property id=&quot;20300&quot; value=&quot;Slide 209 - &amp;quot;Meios físicos de comunicação&amp;#x0D;&amp;#x0A;(algumas características)&amp;quot;&quot;/&gt;&lt;property id=&quot;20307&quot; value=&quot;561&quot;/&gt;&lt;/object&gt;&lt;object type=&quot;3&quot; unique_id=&quot;10211&quot;&gt;&lt;property id=&quot;20148&quot; value=&quot;5&quot;/&gt;&lt;property id=&quot;20300&quot; value=&quot;Slide 210 - &amp;quot;PPP&amp;quot;&quot;/&gt;&lt;property id=&quot;20307&quot; value=&quot;596&quot;/&gt;&lt;/object&gt;&lt;object type=&quot;3&quot; unique_id=&quot;10212&quot;&gt;&lt;property id=&quot;20148&quot; value=&quot;5&quot;/&gt;&lt;property id=&quot;20300&quot; value=&quot;Slide 211 - &amp;quot;PPP – RFC 1547&amp;quot;&quot;/&gt;&lt;property id=&quot;20307&quot; value=&quot;597&quot;/&gt;&lt;/object&gt;&lt;object type=&quot;3&quot; unique_id=&quot;10213&quot;&gt;&lt;property id=&quot;20148&quot; value=&quot;5&quot;/&gt;&lt;property id=&quot;20300&quot; value=&quot;Slide 212 - &amp;quot;PPP – RFC 1547&amp;quot;&quot;/&gt;&lt;property id=&quot;20307&quot; value=&quot;598&quot;/&gt;&lt;/object&gt;&lt;object type=&quot;3&quot; unique_id=&quot;10214&quot;&gt;&lt;property id=&quot;20148&quot; value=&quot;5&quot;/&gt;&lt;property id=&quot;20300&quot; value=&quot;Slide 213 - &amp;quot;WIFI&amp;quot;&quot;/&gt;&lt;property id=&quot;20307&quot; value=&quot;600&quot;/&gt;&lt;/object&gt;&lt;object type=&quot;3&quot; unique_id=&quot;10215&quot;&gt;&lt;property id=&quot;20148&quot; value=&quot;5&quot;/&gt;&lt;property id=&quot;20300&quot; value=&quot;Slide 214 - &amp;quot;WIFI – Wireless Fidelity&amp;quot;&quot;/&gt;&lt;property id=&quot;20307&quot; value=&quot;601&quot;/&gt;&lt;/object&gt;&lt;object type=&quot;3&quot; unique_id=&quot;10216&quot;&gt;&lt;property id=&quot;20148&quot; value=&quot;5&quot;/&gt;&lt;property id=&quot;20300&quot; value=&quot;Slide 215 - &amp;quot;Elementos de uma rede Wifi&amp;quot;&quot;/&gt;&lt;property id=&quot;20307&quot; value=&quot;607&quot;/&gt;&lt;/object&gt;&lt;object type=&quot;3&quot; unique_id=&quot;10217&quot;&gt;&lt;property id=&quot;20148&quot; value=&quot;5&quot;/&gt;&lt;property id=&quot;20300&quot; value=&quot;Slide 216&quot;/&gt;&lt;property id=&quot;20307&quot; value=&quot;608&quot;/&gt;&lt;/object&gt;&lt;object type=&quot;3&quot; unique_id=&quot;10218&quot;&gt;&lt;property id=&quot;20148&quot; value=&quot;5&quot;/&gt;&lt;property id=&quot;20300&quot; value=&quot;Slide 217 - &amp;quot;IEEE 802.11&amp;quot;&quot;/&gt;&lt;property id=&quot;20307&quot; value=&quot;602&quot;/&gt;&lt;/object&gt;&lt;object type=&quot;3&quot; unique_id=&quot;10219&quot;&gt;&lt;property id=&quot;20148&quot; value=&quot;5&quot;/&gt;&lt;property id=&quot;20300&quot; value=&quot;Slide 218 - &amp;quot;Protocolo de Acesso ao Meios e Trama&amp;quot;&quot;/&gt;&lt;property id=&quot;20307&quot; value=&quot;603&quot;/&gt;&lt;/object&gt;&lt;object type=&quot;3&quot; unique_id=&quot;10220&quot;&gt;&lt;property id=&quot;20148&quot; value=&quot;5&quot;/&gt;&lt;property id=&quot;20300&quot; value=&quot;Slide 219 - &amp;quot;Segurança em redes sem fios&amp;quot;&quot;/&gt;&lt;property id=&quot;20307&quot; value=&quot;609&quot;/&gt;&lt;/object&gt;&lt;object type=&quot;3&quot; unique_id=&quot;10221&quot;&gt;&lt;property id=&quot;20148&quot; value=&quot;5&quot;/&gt;&lt;property id=&quot;20300&quot; value=&quot;Slide 220 - &amp;quot;Links&amp;quot;&quot;/&gt;&lt;property id=&quot;20307&quot; value=&quot;604&quot;/&gt;&lt;/object&gt;&lt;object type=&quot;3&quot; unique_id=&quot;10222&quot;&gt;&lt;property id=&quot;20148&quot; value=&quot;5&quot;/&gt;&lt;property id=&quot;20300&quot; value=&quot;Slide 221 - &amp;quot;Outros IEEE 802.11&amp;quot;&quot;/&gt;&lt;property id=&quot;20307&quot; value=&quot;605&quot;/&gt;&lt;/object&gt;&lt;object type=&quot;3&quot; unique_id=&quot;10223&quot;&gt;&lt;property id=&quot;20148&quot; value=&quot;5&quot;/&gt;&lt;property id=&quot;20300&quot; value=&quot;Slide 222 - &amp;quot;WIFI&amp;quot;&quot;/&gt;&lt;property id=&quot;20307&quot; value=&quot;590&quot;/&gt;&lt;/object&gt;&lt;object type=&quot;3&quot; unique_id=&quot;10224&quot;&gt;&lt;property id=&quot;20148&quot; value=&quot;5&quot;/&gt;&lt;property id=&quot;20300&quot; value=&quot;Slide 223 - &amp;quot;WIFI – Wireless Fidelity&amp;quot;&quot;/&gt;&lt;property id=&quot;20307&quot; value=&quot;591&quot;/&gt;&lt;/object&gt;&lt;object type=&quot;3&quot; unique_id=&quot;10225&quot;&gt;&lt;property id=&quot;20148&quot; value=&quot;5&quot;/&gt;&lt;property id=&quot;20300&quot; value=&quot;Slide 224 - &amp;quot;IEEE 802.11b&amp;quot;&quot;/&gt;&lt;property id=&quot;20307&quot; value=&quot;592&quot;/&gt;&lt;/object&gt;&lt;object type=&quot;3&quot; unique_id=&quot;10226&quot;&gt;&lt;property id=&quot;20148&quot; value=&quot;5&quot;/&gt;&lt;property id=&quot;20300&quot; value=&quot;Slide 225&quot;/&gt;&lt;property id=&quot;20307&quot; value=&quot;593&quot;/&gt;&lt;/object&gt;&lt;object type=&quot;3&quot; unique_id=&quot;10227&quot;&gt;&lt;property id=&quot;20148&quot; value=&quot;5&quot;/&gt;&lt;property id=&quot;20300&quot; value=&quot;Slide 226 - &amp;quot;Links&amp;quot;&quot;/&gt;&lt;property id=&quot;20307&quot; value=&quot;594&quot;/&gt;&lt;/object&gt;&lt;object type=&quot;3&quot; unique_id=&quot;10228&quot;&gt;&lt;property id=&quot;20148&quot; value=&quot;5&quot;/&gt;&lt;property id=&quot;20300&quot; value=&quot;Slide 227 - &amp;quot;Outros IEEE 802.11&amp;quot;&quot;/&gt;&lt;property id=&quot;20307&quot; value=&quot;595&quot;/&gt;&lt;/object&gt;&lt;object type=&quot;3&quot; unique_id=&quot;10229&quot;&gt;&lt;property id=&quot;20148&quot; value=&quot;5&quot;/&gt;&lt;property id=&quot;20300&quot; value=&quot;Slide 228 - &amp;quot;Introdução à Segurança&amp;#x0D;&amp;#x0A;em&amp;#x0D;&amp;#x0A;Redes de Computadores&amp;quot;&quot;/&gt;&lt;property id=&quot;20307&quot; value=&quot;542&quot;/&gt;&lt;/object&gt;&lt;object type=&quot;3&quot; unique_id=&quot;10230&quot;&gt;&lt;property id=&quot;20148&quot; value=&quot;5&quot;/&gt;&lt;property id=&quot;20300&quot; value=&quot;Slide 229 - &amp;quot;Alguns Tipos de Problemas&amp;quot;&quot;/&gt;&lt;property id=&quot;20307&quot; value=&quot;543&quot;/&gt;&lt;/object&gt;&lt;object type=&quot;3&quot; unique_id=&quot;10231&quot;&gt;&lt;property id=&quot;20148&quot; value=&quot;5&quot;/&gt;&lt;property id=&quot;20300&quot; value=&quot;Slide 230 - &amp;quot;Alguns Tipos de Problemas&amp;quot;&quot;/&gt;&lt;property id=&quot;20307&quot; value=&quot;610&quot;/&gt;&lt;/object&gt;&lt;object type=&quot;3&quot; unique_id=&quot;10232&quot;&gt;&lt;property id=&quot;20148&quot; value=&quot;5&quot;/&gt;&lt;property id=&quot;20300&quot; value=&quot;Slide 231 - &amp;quot;Criptografia&amp;quot;&quot;/&gt;&lt;property id=&quot;20307&quot; value=&quot;611&quot;/&gt;&lt;/object&gt;&lt;object type=&quot;3&quot; unique_id=&quot;10233&quot;&gt;&lt;property id=&quot;20148&quot; value=&quot;5&quot;/&gt;&lt;property id=&quot;20300&quot; value=&quot;Slide 232 - &amp;quot;Criptografia&amp;quot;&quot;/&gt;&lt;property id=&quot;20307&quot; value=&quot;612&quot;/&gt;&lt;/object&gt;&lt;object type=&quot;3&quot; unique_id=&quot;10234&quot;&gt;&lt;property id=&quot;20148&quot; value=&quot;5&quot;/&gt;&lt;property id=&quot;20300&quot; value=&quot;Slide 233 - &amp;quot;Algumas Definições&amp;quot;&quot;/&gt;&lt;property id=&quot;20307&quot; value=&quot;544&quot;/&gt;&lt;/object&gt;&lt;object type=&quot;3&quot; unique_id=&quot;10235&quot;&gt;&lt;property id=&quot;20148&quot; value=&quot;5&quot;/&gt;&lt;property id=&quot;20300&quot; value=&quot;Slide 234 - &amp;quot;AAI&amp;quot;&quot;/&gt;&lt;property id=&quot;20307&quot; value=&quot;615&quot;/&gt;&lt;/object&gt;&lt;object type=&quot;3&quot; unique_id=&quot;10236&quot;&gt;&lt;property id=&quot;20148&quot; value=&quot;5&quot;/&gt;&lt;property id=&quot;20300&quot; value=&quot;Slide 235 - &amp;quot;Alguns Algoritmos&amp;quot;&quot;/&gt;&lt;property id=&quot;20307&quot; value=&quot;613&quot;/&gt;&lt;/object&gt;&lt;object type=&quot;3&quot; unique_id=&quot;10237&quot;&gt;&lt;property id=&quot;20148&quot; value=&quot;5&quot;/&gt;&lt;property id=&quot;20300&quot; value=&quot;Slide 236 - &amp;quot;Algumas Técnicas de Segurança&amp;quot;&quot;/&gt;&lt;property id=&quot;20307&quot; value=&quot;614&quot;/&gt;&lt;/object&gt;&lt;object type=&quot;3&quot; unique_id=&quot;10238&quot;&gt;&lt;property id=&quot;20148&quot; value=&quot;5&quot;/&gt;&lt;property id=&quot;20300&quot; value=&quot;Slide 237 - &amp;quot;Uma Meditação Sobre Segurança&amp;quot;&quot;/&gt;&lt;property id=&quot;20307&quot; value=&quot;616&quot;/&gt;&lt;/object&gt;&lt;object type=&quot;3&quot; unique_id=&quot;10239&quot;&gt;&lt;property id=&quot;20148&quot; value=&quot;5&quot;/&gt;&lt;property id=&quot;20300&quot; value=&quot;Slide 238&quot;/&gt;&lt;property id=&quot;20307&quot; value=&quot;617&quot;/&gt;&lt;/object&gt;&lt;object type=&quot;3&quot; unique_id=&quot;10240&quot;&gt;&lt;property id=&quot;20148&quot; value=&quot;5&quot;/&gt;&lt;property id=&quot;20300&quot; value=&quot;Slide 239&quot;/&gt;&lt;property id=&quot;20307&quot; value=&quot;618&quot;/&gt;&lt;/object&gt;&lt;object type=&quot;3&quot; unique_id=&quot;10241&quot;&gt;&lt;property id=&quot;20148&quot; value=&quot;5&quot;/&gt;&lt;property id=&quot;20300&quot; value=&quot;Slide 240 - &amp;quot;ATM&amp;quot;&quot;/&gt;&lt;property id=&quot;20307&quot; value=&quot;619&quot;/&gt;&lt;/object&gt;&lt;object type=&quot;3&quot; unique_id=&quot;10242&quot;&gt;&lt;property id=&quot;20148&quot; value=&quot;5&quot;/&gt;&lt;property id=&quot;20300&quot; value=&quot;Slide 241 - &amp;quot;Arquitectura das Redes de Comunicações&amp;quot;&quot;/&gt;&lt;property id=&quot;20307&quot; value=&quot;620&quot;/&gt;&lt;/object&gt;&lt;object type=&quot;3&quot; unique_id=&quot;10243&quot;&gt;&lt;property id=&quot;20148&quot; value=&quot;5&quot;/&gt;&lt;property id=&quot;20300&quot; value=&quot;Slide 242 - &amp;quot;Os operadores e o RDIS&amp;quot;&quot;/&gt;&lt;property id=&quot;20307&quot; value=&quot;621&quot;/&gt;&lt;/object&gt;&lt;object type=&quot;3&quot; unique_id=&quot;10244&quot;&gt;&lt;property id=&quot;20148&quot; value=&quot;5&quot;/&gt;&lt;property id=&quot;20300&quot; value=&quot;Slide 243 - &amp;quot;Agrupamento de Canais&amp;quot;&quot;/&gt;&lt;property id=&quot;20307&quot; value=&quot;622&quot;/&gt;&lt;/object&gt;&lt;object type=&quot;3&quot; unique_id=&quot;10245&quot;&gt;&lt;property id=&quot;20148&quot; value=&quot;5&quot;/&gt;&lt;property id=&quot;20300&quot; value=&quot;Slide 244&quot;/&gt;&lt;property id=&quot;20307&quot; value=&quot;623&quot;/&gt;&lt;/object&gt;&lt;object type=&quot;3&quot; unique_id=&quot;10246&quot;&gt;&lt;property id=&quot;20148&quot; value=&quot;5&quot;/&gt;&lt;property id=&quot;20300&quot; value=&quot;Slide 245 - &amp;quot;O RDIS de Banda Larga&amp;quot;&quot;/&gt;&lt;property id=&quot;20307&quot; value=&quot;624&quot;/&gt;&lt;/object&gt;&lt;object type=&quot;3&quot; unique_id=&quot;10247&quot;&gt;&lt;property id=&quot;20148&quot; value=&quot;5&quot;/&gt;&lt;property id=&quot;20300&quot; value=&quot;Slide 246 - &amp;quot;ATM&amp;quot;&quot;/&gt;&lt;property id=&quot;20307&quot; value=&quot;625&quot;/&gt;&lt;/object&gt;&lt;object type=&quot;3&quot; unique_id=&quot;10248&quot;&gt;&lt;property id=&quot;20148&quot; value=&quot;5&quot;/&gt;&lt;property id=&quot;20300&quot; value=&quot;Slide 247 - &amp;quot;Arquitectura de Protocolos do ATM&amp;quot;&quot;/&gt;&lt;property id=&quot;20307&quot; value=&quot;626&quot;/&gt;&lt;/object&gt;&lt;object type=&quot;3&quot; unique_id=&quot;10249&quot;&gt;&lt;property id=&quot;20148&quot; value=&quot;5&quot;/&gt;&lt;property id=&quot;20300&quot; value=&quot;Slide 248 - &amp;quot;ATM&amp;quot;&quot;/&gt;&lt;property id=&quot;20307&quot; value=&quot;627&quot;/&gt;&lt;/object&gt;&lt;object type=&quot;3&quot; unique_id=&quot;10250&quot;&gt;&lt;property id=&quot;20148&quot; value=&quot;5&quot;/&gt;&lt;property id=&quot;20300&quot; value=&quot;Slide 249 - &amp;quot;ATM – VPs e VCs&amp;quot;&quot;/&gt;&lt;property id=&quot;20307&quot; value=&quot;628&quot;/&gt;&lt;/object&gt;&lt;object type=&quot;3&quot; unique_id=&quot;10251&quot;&gt;&lt;property id=&quot;20148&quot; value=&quot;5&quot;/&gt;&lt;property id=&quot;20300&quot; value=&quot;Slide 250 - &amp;quot;Célula ATM&amp;quot;&quot;/&gt;&lt;property id=&quot;20307&quot; value=&quot;629&quot;/&gt;&lt;/object&gt;&lt;object type=&quot;3&quot; unique_id=&quot;10252&quot;&gt;&lt;property id=&quot;20148&quot; value=&quot;5&quot;/&gt;&lt;property id=&quot;20300&quot; value=&quot;Slide 251 - &amp;quot;Célula ATM&amp;quot;&quot;/&gt;&lt;property id=&quot;20307&quot; value=&quot;630&quot;/&gt;&lt;/object&gt;&lt;object type=&quot;3&quot; unique_id=&quot;10504&quot;&gt;&lt;property id=&quot;20148&quot; value=&quot;5&quot;/&gt;&lt;property id=&quot;20300&quot; value=&quot;Slide 64 - &amp;quot;Exemplo de Cliente FTP (FileZila)&amp;quot;&quot;/&gt;&lt;property id=&quot;20307&quot; value=&quot;631&quot;/&gt;&lt;/object&gt;&lt;object type=&quot;3&quot; unique_id=&quot;11513&quot;&gt;&lt;property id=&quot;20148&quot; value=&quot;5&quot;/&gt;&lt;property id=&quot;20300&quot; value=&quot;Slide 87 - &amp;quot;IDNs&amp;quot;&quot;/&gt;&lt;property id=&quot;20307&quot; value=&quot;6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presentacoes">
  <a:themeElements>
    <a:clrScheme name="">
      <a:dk1>
        <a:srgbClr val="000000"/>
      </a:dk1>
      <a:lt1>
        <a:srgbClr val="BAC8F1"/>
      </a:lt1>
      <a:dk2>
        <a:srgbClr val="000000"/>
      </a:dk2>
      <a:lt2>
        <a:srgbClr val="000092"/>
      </a:lt2>
      <a:accent1>
        <a:srgbClr val="FF0000"/>
      </a:accent1>
      <a:accent2>
        <a:srgbClr val="FF00FF"/>
      </a:accent2>
      <a:accent3>
        <a:srgbClr val="D9E0F7"/>
      </a:accent3>
      <a:accent4>
        <a:srgbClr val="000000"/>
      </a:accent4>
      <a:accent5>
        <a:srgbClr val="FFAAAA"/>
      </a:accent5>
      <a:accent6>
        <a:srgbClr val="E700E7"/>
      </a:accent6>
      <a:hlink>
        <a:srgbClr val="00FF00"/>
      </a:hlink>
      <a:folHlink>
        <a:srgbClr val="0000FF"/>
      </a:folHlink>
    </a:clrScheme>
    <a:fontScheme name="Apresentaco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resentacoe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co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coe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coe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coe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coe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coe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18402</TotalTime>
  <Pages>10</Pages>
  <Words>1060</Words>
  <Application>Microsoft Office PowerPoint</Application>
  <PresentationFormat>On-screen Show (4:3)</PresentationFormat>
  <Paragraphs>398</Paragraphs>
  <Slides>53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Apresentacoes</vt:lpstr>
      <vt:lpstr>A Engenharia Informática nas Bodas de Prata da EIC na FEUP       Pedro Veiga</vt:lpstr>
      <vt:lpstr>A Engenharia Informática nos últimos 20 anos  A Engenharia Informática nos próximos 5 anos       Pedro Veiga</vt:lpstr>
      <vt:lpstr>Tópicos</vt:lpstr>
      <vt:lpstr>1994</vt:lpstr>
      <vt:lpstr>IBM PS-ValuePoint 433SX-S</vt:lpstr>
      <vt:lpstr>1994 – Alguns Factos (http://www.computerhope.com/history/1994.htm)</vt:lpstr>
      <vt:lpstr>1994 – Alguns Factos</vt:lpstr>
      <vt:lpstr>Java</vt:lpstr>
      <vt:lpstr>A FCCN</vt:lpstr>
      <vt:lpstr>Início de 1997</vt:lpstr>
      <vt:lpstr>PowerPoint Presentation</vt:lpstr>
      <vt:lpstr>PowerPoint Presentation</vt:lpstr>
      <vt:lpstr>PowerPoint Presentation</vt:lpstr>
      <vt:lpstr>PowerPoint Presentation</vt:lpstr>
      <vt:lpstr>Fibra da FCCN</vt:lpstr>
      <vt:lpstr>PowerPoint Presentation</vt:lpstr>
      <vt:lpstr>Ligação Escolas</vt:lpstr>
      <vt:lpstr>Internet no Mundo</vt:lpstr>
      <vt:lpstr>1992</vt:lpstr>
      <vt:lpstr>PowerPoint Presentation</vt:lpstr>
      <vt:lpstr>1994</vt:lpstr>
      <vt:lpstr>As 9 Camadas OSI</vt:lpstr>
      <vt:lpstr>As 9 Camadas OSI</vt:lpstr>
      <vt:lpstr>PowerPoint Presentation</vt:lpstr>
      <vt:lpstr>PowerPoint Presentation</vt:lpstr>
      <vt:lpstr>PowerPoint Presentation</vt:lpstr>
      <vt:lpstr>PowerPoint Presentation</vt:lpstr>
      <vt:lpstr>Who Rules the Internet?</vt:lpstr>
      <vt:lpstr>PowerPoint Presentation</vt:lpstr>
      <vt:lpstr>PowerPoint Presentation</vt:lpstr>
      <vt:lpstr>PowerPoint Presentation</vt:lpstr>
      <vt:lpstr>PowerPoint Presentation</vt:lpstr>
      <vt:lpstr>ISOC Portugal</vt:lpstr>
      <vt:lpstr>A Engenharia Informática</vt:lpstr>
      <vt:lpstr>Em Portugal ao longo dos anos …</vt:lpstr>
      <vt:lpstr>PowerPoint Presentation</vt:lpstr>
      <vt:lpstr>Ordem dos Engenheiros</vt:lpstr>
      <vt:lpstr>Ordem dos Engenheiros</vt:lpstr>
      <vt:lpstr>A Engenharia Informática nos 25 anos da EIC na FEUP</vt:lpstr>
      <vt:lpstr>PowerPoint Presentation</vt:lpstr>
      <vt:lpstr>PowerPoint Presentation</vt:lpstr>
      <vt:lpstr>PowerPoint Presentation</vt:lpstr>
      <vt:lpstr>PowerPoint Presentation</vt:lpstr>
      <vt:lpstr>IoT</vt:lpstr>
      <vt:lpstr>PowerPoint Presentation</vt:lpstr>
      <vt:lpstr>Termos a Reter na memória</vt:lpstr>
      <vt:lpstr>IDNs - Exemplos</vt:lpstr>
      <vt:lpstr>Novos gTLDs</vt:lpstr>
      <vt:lpstr>Novos gTLDs</vt:lpstr>
      <vt:lpstr>Novos gTLDs</vt:lpstr>
      <vt:lpstr>Novos gTLDs</vt:lpstr>
      <vt:lpstr>PowerPoint Presentation</vt:lpstr>
      <vt:lpstr>Conclusões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no Convento da Arrabida</dc:title>
  <dc:creator>Pedro Veiga</dc:creator>
  <cp:keywords>arrabida</cp:keywords>
  <cp:lastModifiedBy>Pedro Veiga</cp:lastModifiedBy>
  <cp:revision>8801836</cp:revision>
  <cp:lastPrinted>2014-10-18T11:59:07Z</cp:lastPrinted>
  <dcterms:created xsi:type="dcterms:W3CDTF">1995-10-17T22:44:58Z</dcterms:created>
  <dcterms:modified xsi:type="dcterms:W3CDTF">2014-11-07T19:46:51Z</dcterms:modified>
</cp:coreProperties>
</file>